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258" r:id="rId3"/>
    <p:sldId id="315" r:id="rId4"/>
    <p:sldId id="369" r:id="rId5"/>
    <p:sldId id="304" r:id="rId6"/>
    <p:sldId id="305" r:id="rId7"/>
    <p:sldId id="371" r:id="rId8"/>
    <p:sldId id="306" r:id="rId9"/>
    <p:sldId id="370" r:id="rId10"/>
    <p:sldId id="307" r:id="rId11"/>
    <p:sldId id="316" r:id="rId12"/>
    <p:sldId id="264" r:id="rId13"/>
    <p:sldId id="317" r:id="rId14"/>
    <p:sldId id="318" r:id="rId15"/>
    <p:sldId id="265" r:id="rId16"/>
    <p:sldId id="372" r:id="rId17"/>
    <p:sldId id="319" r:id="rId18"/>
    <p:sldId id="320" r:id="rId19"/>
    <p:sldId id="321" r:id="rId20"/>
    <p:sldId id="308" r:id="rId21"/>
    <p:sldId id="373" r:id="rId22"/>
    <p:sldId id="322" r:id="rId23"/>
    <p:sldId id="375" r:id="rId24"/>
    <p:sldId id="377" r:id="rId25"/>
    <p:sldId id="378" r:id="rId26"/>
    <p:sldId id="376" r:id="rId27"/>
    <p:sldId id="311" r:id="rId28"/>
    <p:sldId id="325" r:id="rId29"/>
    <p:sldId id="327" r:id="rId30"/>
    <p:sldId id="382" r:id="rId31"/>
    <p:sldId id="381" r:id="rId32"/>
    <p:sldId id="383" r:id="rId33"/>
    <p:sldId id="384" r:id="rId34"/>
    <p:sldId id="385" r:id="rId35"/>
    <p:sldId id="333" r:id="rId36"/>
    <p:sldId id="335" r:id="rId37"/>
    <p:sldId id="387" r:id="rId38"/>
    <p:sldId id="338" r:id="rId39"/>
    <p:sldId id="388" r:id="rId40"/>
    <p:sldId id="389" r:id="rId41"/>
    <p:sldId id="386" r:id="rId42"/>
    <p:sldId id="390" r:id="rId43"/>
    <p:sldId id="328" r:id="rId44"/>
    <p:sldId id="326" r:id="rId45"/>
    <p:sldId id="392" r:id="rId46"/>
    <p:sldId id="393" r:id="rId47"/>
    <p:sldId id="394" r:id="rId48"/>
    <p:sldId id="391" r:id="rId49"/>
    <p:sldId id="342" r:id="rId50"/>
    <p:sldId id="343" r:id="rId51"/>
    <p:sldId id="344" r:id="rId52"/>
    <p:sldId id="349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1" autoAdjust="0"/>
    <p:restoredTop sz="94660"/>
  </p:normalViewPr>
  <p:slideViewPr>
    <p:cSldViewPr snapToGrid="0">
      <p:cViewPr varScale="1">
        <p:scale>
          <a:sx n="91" d="100"/>
          <a:sy n="91" d="100"/>
        </p:scale>
        <p:origin x="5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21.24509" units="1/cm"/>
          <inkml:channelProperty channel="Y" name="resolution" value="574.85962" units="1/cm"/>
          <inkml:channelProperty channel="T" name="resolution" value="1" units="1/dev"/>
        </inkml:channelProperties>
      </inkml:inkSource>
      <inkml:timestamp xml:id="ts0" timeString="2020-06-24T09:02:22.85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10320 13443 0,'0'0'0,"0"0"15,0 0-15,0 0 16,0 0-16,0 0 16,0 0-16,0 0 15,0 28-15,0-28 0</inkml:trace>
  <inkml:trace contextRef="#ctx0" brushRef="#br0" timeOffset="18451.5">22915 14165 0,'0'0'0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4F5C66-4929-4ACD-9583-6EE343E487C6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C6C3D-8DB3-4F5F-A891-479F32CFD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2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8605E-2C43-EE43-BE03-1F72071ADF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829DA-D57D-AD98-C76F-9C80D3E361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3E95C7-F89D-8DF9-6880-F045B2232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85380-C201-B503-EB63-A84130E9E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52B15-0D6B-61C2-BEB5-89F6E600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F304F-AF78-36B7-39DF-15FB6F5FA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17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E0003-6D50-3C19-5A51-DCCC2C5C5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5CFA52-88FE-D6AD-C259-1CCAEAE76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C667D-7C02-E838-4293-63DF7CF5B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FDEB6E-F3E8-1ACC-BB87-59BCA87F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4F307-FC5C-B7A8-868C-367B96BE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24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714399-98C7-7EEA-D3A0-6ADB014B37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C3D822-2969-F234-57E4-B29903BCE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A3231-E024-058A-F090-C8B6E9262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C42A9-FED0-F3E2-1C01-A0A0EE9D2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780F2-493D-0D35-C3EE-8D3FFCB33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05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4809D-97A4-BBAE-C560-A0C122FA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BAE15-5D21-12A4-DA0A-3BD904C78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00D5C-02C1-717B-0764-15060D40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521A1-A4B9-1AEF-F960-530AFDFCD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8D33FD-37F0-D1AE-F65A-4C10DC107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7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9D35E-ACB3-8132-3B03-07714CE11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4325A-4411-27A7-A7AA-2407CC3A0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9052E-2407-F887-58CC-C6425FCEA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21F38-80BF-F9E5-B4C3-A8C3E4810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EF2F4-7B97-43D2-C121-D36C49AB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48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77F82-0E92-F376-8ED1-F99DAA92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7A8B7-1CB1-6C45-CD00-4B6B010F58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D55E6D-8DE4-B4B3-9197-00ECB7E60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B05DE-BC28-182D-78FE-E74D3597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BE17E-2BB6-AF19-F0F5-35F06589D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AF8F6-6937-E709-FCD5-4FAE4B8D7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55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E6373-3867-9D5A-615C-73E0CA2F6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0D5D86-AFC6-C49A-9252-19A16EF150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9E5C6C-472A-ABA0-F0C2-CE8D7F17E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F2603-B2B9-037A-A8F5-C20CB19116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5EBD67-4C72-DC90-0490-13BB38814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3C308F-B21C-FD88-A9CC-C57E17D97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9F7813-AA01-D8D9-41D0-71CA49786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09B661-1CF8-61A5-A430-42E876FE6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8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C2BF7-8980-E22C-8861-35786B847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3CFA99-F443-0D65-D840-DB26C6D46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900654-06ED-F315-1CCA-38570F52C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5A143-9397-D952-046B-D21AF525E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A9C243-AAD3-0B07-7FFE-AEA6BAB5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042EFC-C1F2-5648-F5F6-9300B3FE0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25609-EC72-DEE7-6A14-D7F451546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1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CDFDA-E36C-88CB-45BF-C2283634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28314-FA7D-361D-19CE-8D025B975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49A141-AE28-0FB2-0B83-4CBEDEBA4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7B9C3-08F1-853B-810E-4B1AD3A0D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CEED6-CDB6-4783-7354-F854D21A3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F19EE-8197-9D9F-3A7D-D618E3E57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9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2781-5290-23C5-DC6F-9F6D16659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4055C-7F0A-E484-9103-8322E4F74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1CEC5-7961-197D-F01B-F2BF663E9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BAE0A2-C2F4-3D9F-A601-D0F48A8D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A96EEE-7EF8-531C-61E6-44B061412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15D26-92D7-601F-C7A1-36AB31BDC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5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1CAC31-2F65-A8AD-F118-226C7D1B8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7EB8D-93C8-05BF-EBA5-3DF18A4F2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46C79-695D-0CE5-1F2D-742CC86DA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E11AC-5C46-489E-8113-A0079394B39E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2C5AA-58FC-6D4D-8BAD-8F62166FC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97DA8-2EA1-F409-7C7D-BBB5CB1D8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80893-FE9D-41EC-9923-742FB871EA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3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4FDA6-6033-2448-BEAD-5F5E87EFE3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866" y="1004514"/>
            <a:ext cx="10898371" cy="2424486"/>
          </a:xfrm>
        </p:spPr>
        <p:txBody>
          <a:bodyPr>
            <a:noAutofit/>
          </a:bodyPr>
          <a:lstStyle/>
          <a:p>
            <a:br>
              <a:rPr lang="en-US" sz="4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Lesson</a:t>
            </a:r>
            <a:r>
              <a:rPr lang="en-US" sz="4400" b="1">
                <a:solidFill>
                  <a:schemeClr val="tx2">
                    <a:lumMod val="75000"/>
                  </a:schemeClr>
                </a:solidFill>
              </a:rPr>
              <a:t>: 1</a:t>
            </a:r>
            <a:br>
              <a:rPr lang="en-US" sz="4400" b="1" dirty="0">
                <a:solidFill>
                  <a:schemeClr val="tx2">
                    <a:lumMod val="75000"/>
                  </a:schemeClr>
                </a:solidFill>
              </a:rPr>
            </a:br>
            <a:br>
              <a:rPr lang="en-US" sz="4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  <a:br>
              <a:rPr lang="en-US" sz="4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4400" b="1" dirty="0">
                <a:solidFill>
                  <a:schemeClr val="tx2">
                    <a:lumMod val="75000"/>
                  </a:schemeClr>
                </a:solidFill>
              </a:rPr>
              <a:t>(Layman’s term)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99126FF-4894-4863-93BF-F3CC4626D70A}"/>
                  </a:ext>
                </a:extLst>
              </p14:cNvPr>
              <p14:cNvContentPartPr/>
              <p14:nvPr/>
            </p14:nvContentPartPr>
            <p14:xfrm>
              <a:off x="3715200" y="4839480"/>
              <a:ext cx="4534560" cy="2602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99126FF-4894-4863-93BF-F3CC4626D7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05840" y="4830120"/>
                <a:ext cx="4553280" cy="2790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71AFD2-55ED-B43C-BC82-4A7C2274A643}"/>
              </a:ext>
            </a:extLst>
          </p:cNvPr>
          <p:cNvSpPr txBox="1"/>
          <p:nvPr/>
        </p:nvSpPr>
        <p:spPr>
          <a:xfrm>
            <a:off x="577042" y="4676775"/>
            <a:ext cx="11024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For understanding Deep Learning, first we need to know what is Machine Learning.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In this lesson, we will try to understand machine learning from a Layman’s term.]</a:t>
            </a:r>
          </a:p>
        </p:txBody>
      </p:sp>
    </p:spTree>
    <p:extLst>
      <p:ext uri="{BB962C8B-B14F-4D97-AF65-F5344CB8AC3E}">
        <p14:creationId xmlns:p14="http://schemas.microsoft.com/office/powerpoint/2010/main" val="308203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520700" y="130739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ask the same question now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218" y="1051442"/>
            <a:ext cx="1768764" cy="124582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559036-542E-7340-B509-13EBEFDE360E}"/>
              </a:ext>
            </a:extLst>
          </p:cNvPr>
          <p:cNvCxnSpPr/>
          <p:nvPr/>
        </p:nvCxnSpPr>
        <p:spPr>
          <a:xfrm flipH="1">
            <a:off x="3456709" y="1872359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3176155" y="1456723"/>
            <a:ext cx="210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this object?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0BE70-1DA3-4E4F-AA71-B8453A317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2358736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FAF703-3F76-4047-8809-0A7D0081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10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A725B-571C-A228-0223-709309CD6E8F}"/>
              </a:ext>
            </a:extLst>
          </p:cNvPr>
          <p:cNvGrpSpPr/>
          <p:nvPr/>
        </p:nvGrpSpPr>
        <p:grpSpPr>
          <a:xfrm>
            <a:off x="829689" y="4619033"/>
            <a:ext cx="1411357" cy="1731036"/>
            <a:chOff x="6138718" y="1537819"/>
            <a:chExt cx="3488440" cy="525938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6204BEC-E4EC-1B8E-1405-3634EA582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447EFF-2D66-AA84-0030-D7BB7170CDE2}"/>
                </a:ext>
              </a:extLst>
            </p:cNvPr>
            <p:cNvSpPr txBox="1"/>
            <p:nvPr/>
          </p:nvSpPr>
          <p:spPr>
            <a:xfrm>
              <a:off x="8199788" y="1791398"/>
              <a:ext cx="1384301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5ADEA7-501E-F3DC-5EF9-D51718450A53}"/>
                </a:ext>
              </a:extLst>
            </p:cNvPr>
            <p:cNvSpPr txBox="1"/>
            <p:nvPr/>
          </p:nvSpPr>
          <p:spPr>
            <a:xfrm>
              <a:off x="8242857" y="3136494"/>
              <a:ext cx="1384301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8768AA-B542-8880-8417-A245AE2499CF}"/>
                </a:ext>
              </a:extLst>
            </p:cNvPr>
            <p:cNvSpPr txBox="1"/>
            <p:nvPr/>
          </p:nvSpPr>
          <p:spPr>
            <a:xfrm>
              <a:off x="8183225" y="4567723"/>
              <a:ext cx="1443933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BIKE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B61C80C-688D-DC4E-75F1-D489B7964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5CE2ECD-9E4F-2E30-4CE9-7A9F05E77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069FE2F-4FBC-6615-474B-157031D50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F36196-A609-2EAF-1255-461DDBC61A2F}"/>
                </a:ext>
              </a:extLst>
            </p:cNvPr>
            <p:cNvSpPr txBox="1"/>
            <p:nvPr/>
          </p:nvSpPr>
          <p:spPr>
            <a:xfrm>
              <a:off x="8087145" y="5768583"/>
              <a:ext cx="1443933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BIKE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9ABBA18-7C15-ED4D-ED35-23821A6B8EA6}"/>
              </a:ext>
            </a:extLst>
          </p:cNvPr>
          <p:cNvSpPr/>
          <p:nvPr/>
        </p:nvSpPr>
        <p:spPr>
          <a:xfrm>
            <a:off x="695739" y="6356350"/>
            <a:ext cx="1868557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Past experience</a:t>
            </a:r>
          </a:p>
        </p:txBody>
      </p:sp>
    </p:spTree>
    <p:extLst>
      <p:ext uri="{BB962C8B-B14F-4D97-AF65-F5344CB8AC3E}">
        <p14:creationId xmlns:p14="http://schemas.microsoft.com/office/powerpoint/2010/main" val="412341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A97DF60E-71F4-55CF-79E9-82163F318DD7}"/>
              </a:ext>
            </a:extLst>
          </p:cNvPr>
          <p:cNvSpPr/>
          <p:nvPr/>
        </p:nvSpPr>
        <p:spPr>
          <a:xfrm>
            <a:off x="6174546" y="3217970"/>
            <a:ext cx="3460750" cy="3300412"/>
          </a:xfrm>
          <a:prstGeom prst="cloudCallout">
            <a:avLst>
              <a:gd name="adj1" fmla="val -131338"/>
              <a:gd name="adj2" fmla="val -4937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520700" y="130739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ask the same question now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218" y="1051442"/>
            <a:ext cx="1768764" cy="124582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559036-542E-7340-B509-13EBEFDE360E}"/>
              </a:ext>
            </a:extLst>
          </p:cNvPr>
          <p:cNvCxnSpPr/>
          <p:nvPr/>
        </p:nvCxnSpPr>
        <p:spPr>
          <a:xfrm flipH="1">
            <a:off x="3456709" y="1872359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3176155" y="1456723"/>
            <a:ext cx="210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this object?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0BE70-1DA3-4E4F-AA71-B8453A317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2387600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FAF703-3F76-4047-8809-0A7D0081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11</a:t>
            </a:fld>
            <a:endParaRPr lang="en-US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C8DD74AF-451D-5A1A-1221-634C1FAF76EE}"/>
              </a:ext>
            </a:extLst>
          </p:cNvPr>
          <p:cNvSpPr/>
          <p:nvPr/>
        </p:nvSpPr>
        <p:spPr>
          <a:xfrm>
            <a:off x="520700" y="1168828"/>
            <a:ext cx="2107045" cy="1123653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CAR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FA725B-571C-A228-0223-709309CD6E8F}"/>
              </a:ext>
            </a:extLst>
          </p:cNvPr>
          <p:cNvGrpSpPr/>
          <p:nvPr/>
        </p:nvGrpSpPr>
        <p:grpSpPr>
          <a:xfrm>
            <a:off x="8102459" y="3708492"/>
            <a:ext cx="1411357" cy="1731036"/>
            <a:chOff x="6138718" y="1537819"/>
            <a:chExt cx="3488440" cy="525938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6204BEC-E4EC-1B8E-1405-3634EA582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447EFF-2D66-AA84-0030-D7BB7170CDE2}"/>
                </a:ext>
              </a:extLst>
            </p:cNvPr>
            <p:cNvSpPr txBox="1"/>
            <p:nvPr/>
          </p:nvSpPr>
          <p:spPr>
            <a:xfrm>
              <a:off x="8199788" y="1791398"/>
              <a:ext cx="1384301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5ADEA7-501E-F3DC-5EF9-D51718450A53}"/>
                </a:ext>
              </a:extLst>
            </p:cNvPr>
            <p:cNvSpPr txBox="1"/>
            <p:nvPr/>
          </p:nvSpPr>
          <p:spPr>
            <a:xfrm>
              <a:off x="8242857" y="3136494"/>
              <a:ext cx="1384301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8768AA-B542-8880-8417-A245AE2499CF}"/>
                </a:ext>
              </a:extLst>
            </p:cNvPr>
            <p:cNvSpPr txBox="1"/>
            <p:nvPr/>
          </p:nvSpPr>
          <p:spPr>
            <a:xfrm>
              <a:off x="8183225" y="4567723"/>
              <a:ext cx="1443933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BIKE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B61C80C-688D-DC4E-75F1-D489B7964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5CE2ECD-9E4F-2E30-4CE9-7A9F05E77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069FE2F-4FBC-6615-474B-157031D50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F36196-A609-2EAF-1255-461DDBC61A2F}"/>
                </a:ext>
              </a:extLst>
            </p:cNvPr>
            <p:cNvSpPr txBox="1"/>
            <p:nvPr/>
          </p:nvSpPr>
          <p:spPr>
            <a:xfrm>
              <a:off x="8087145" y="5768583"/>
              <a:ext cx="1443933" cy="1028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FF0000"/>
                  </a:solidFill>
                </a:rPr>
                <a:t>BIKE</a:t>
              </a:r>
            </a:p>
          </p:txBody>
        </p:sp>
      </p:grpSp>
      <p:pic>
        <p:nvPicPr>
          <p:cNvPr id="24" name="Picture 2" descr="Animals - Facts, Pictures and Resources - AZ Animals">
            <a:extLst>
              <a:ext uri="{FF2B5EF4-FFF2-40B4-BE49-F238E27FC236}">
                <a16:creationId xmlns:a16="http://schemas.microsoft.com/office/drawing/2014/main" id="{AE7DBE3E-34BD-71CB-C04F-B6E78554C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702" y="4574010"/>
            <a:ext cx="1393757" cy="104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778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BA69D1-8F9E-BC45-956D-E6ADB9D4F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054" y="2160732"/>
            <a:ext cx="1320800" cy="226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086FD2-BB41-A544-B87F-AC3E10512EE2}"/>
              </a:ext>
            </a:extLst>
          </p:cNvPr>
          <p:cNvSpPr txBox="1"/>
          <p:nvPr/>
        </p:nvSpPr>
        <p:spPr>
          <a:xfrm>
            <a:off x="8610600" y="4883728"/>
            <a:ext cx="307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Machines follow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12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about a Machine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1283E8-674D-4A6C-686A-C808F70125BC}"/>
              </a:ext>
            </a:extLst>
          </p:cNvPr>
          <p:cNvSpPr txBox="1"/>
          <p:nvPr/>
        </p:nvSpPr>
        <p:spPr>
          <a:xfrm>
            <a:off x="6973454" y="5973269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[ It can not take decision of its own]</a:t>
            </a:r>
          </a:p>
        </p:txBody>
      </p:sp>
    </p:spTree>
    <p:extLst>
      <p:ext uri="{BB962C8B-B14F-4D97-AF65-F5344CB8AC3E}">
        <p14:creationId xmlns:p14="http://schemas.microsoft.com/office/powerpoint/2010/main" val="987166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BA69D1-8F9E-BC45-956D-E6ADB9D4F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054" y="2160732"/>
            <a:ext cx="1320800" cy="226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086FD2-BB41-A544-B87F-AC3E10512EE2}"/>
              </a:ext>
            </a:extLst>
          </p:cNvPr>
          <p:cNvSpPr txBox="1"/>
          <p:nvPr/>
        </p:nvSpPr>
        <p:spPr>
          <a:xfrm>
            <a:off x="8610600" y="4883728"/>
            <a:ext cx="307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Machines follow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13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about a Machine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DAF14E-872D-CAA3-70B8-7482A6540E27}"/>
              </a:ext>
            </a:extLst>
          </p:cNvPr>
          <p:cNvSpPr txBox="1"/>
          <p:nvPr/>
        </p:nvSpPr>
        <p:spPr>
          <a:xfrm>
            <a:off x="1152939" y="1948070"/>
            <a:ext cx="5715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We can ask a machine 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 perform an arithmetic operations such 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Addition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Multiplication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Division</a:t>
            </a:r>
          </a:p>
        </p:txBody>
      </p:sp>
    </p:spTree>
    <p:extLst>
      <p:ext uri="{BB962C8B-B14F-4D97-AF65-F5344CB8AC3E}">
        <p14:creationId xmlns:p14="http://schemas.microsoft.com/office/powerpoint/2010/main" val="249657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BA69D1-8F9E-BC45-956D-E6ADB9D4F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054" y="2160732"/>
            <a:ext cx="1320800" cy="2260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086FD2-BB41-A544-B87F-AC3E10512EE2}"/>
              </a:ext>
            </a:extLst>
          </p:cNvPr>
          <p:cNvSpPr txBox="1"/>
          <p:nvPr/>
        </p:nvSpPr>
        <p:spPr>
          <a:xfrm>
            <a:off x="8610600" y="4883728"/>
            <a:ext cx="307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Machines follow instructions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14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about a Machine 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DAF14E-872D-CAA3-70B8-7482A6540E27}"/>
              </a:ext>
            </a:extLst>
          </p:cNvPr>
          <p:cNvSpPr txBox="1"/>
          <p:nvPr/>
        </p:nvSpPr>
        <p:spPr>
          <a:xfrm>
            <a:off x="1152939" y="1948070"/>
            <a:ext cx="571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Plotting a chart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F09D79-B417-2F6E-D5D3-D69D3B836E47}"/>
              </a:ext>
            </a:extLst>
          </p:cNvPr>
          <p:cNvSpPr txBox="1"/>
          <p:nvPr/>
        </p:nvSpPr>
        <p:spPr>
          <a:xfrm>
            <a:off x="725557" y="5800224"/>
            <a:ext cx="8180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[ But, we can ask a machine </a:t>
            </a:r>
            <a:r>
              <a:rPr lang="en-US" sz="2400" b="1" dirty="0">
                <a:solidFill>
                  <a:srgbClr val="FF0000"/>
                </a:solidFill>
              </a:rPr>
              <a:t>to make a decision of its own ]</a:t>
            </a:r>
          </a:p>
        </p:txBody>
      </p:sp>
    </p:spTree>
    <p:extLst>
      <p:ext uri="{BB962C8B-B14F-4D97-AF65-F5344CB8AC3E}">
        <p14:creationId xmlns:p14="http://schemas.microsoft.com/office/powerpoint/2010/main" val="1008023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15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FDA943-78B5-15D1-051A-24FC2DE38927}"/>
              </a:ext>
            </a:extLst>
          </p:cNvPr>
          <p:cNvSpPr txBox="1"/>
          <p:nvPr/>
        </p:nvSpPr>
        <p:spPr>
          <a:xfrm>
            <a:off x="963865" y="5445350"/>
            <a:ext cx="7132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[ We want a machine to act like a human]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4985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C7479D5-CE7A-6743-B809-530A1E55E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65" y="1584768"/>
            <a:ext cx="1549400" cy="22479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16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AA77C9-8487-F20F-AC87-BA93ECCD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328" y="2271847"/>
            <a:ext cx="1768764" cy="12458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2FDA943-78B5-15D1-051A-24FC2DE38927}"/>
              </a:ext>
            </a:extLst>
          </p:cNvPr>
          <p:cNvSpPr txBox="1"/>
          <p:nvPr/>
        </p:nvSpPr>
        <p:spPr>
          <a:xfrm>
            <a:off x="963865" y="6007325"/>
            <a:ext cx="5854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to identify this object.] </a:t>
            </a:r>
          </a:p>
        </p:txBody>
      </p:sp>
    </p:spTree>
    <p:extLst>
      <p:ext uri="{BB962C8B-B14F-4D97-AF65-F5344CB8AC3E}">
        <p14:creationId xmlns:p14="http://schemas.microsoft.com/office/powerpoint/2010/main" val="1191857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C7479D5-CE7A-6743-B809-530A1E55E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57" y="1496096"/>
            <a:ext cx="1549400" cy="22479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17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AA77C9-8487-F20F-AC87-BA93ECCD2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0320" y="2183175"/>
            <a:ext cx="1768764" cy="12458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2FDA943-78B5-15D1-051A-24FC2DE38927}"/>
              </a:ext>
            </a:extLst>
          </p:cNvPr>
          <p:cNvSpPr txBox="1"/>
          <p:nvPr/>
        </p:nvSpPr>
        <p:spPr>
          <a:xfrm>
            <a:off x="992332" y="5894685"/>
            <a:ext cx="5854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predict the price in future]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57EA57-24C5-A184-ED3B-5A1560FFC2E6}"/>
              </a:ext>
            </a:extLst>
          </p:cNvPr>
          <p:cNvSpPr txBox="1"/>
          <p:nvPr/>
        </p:nvSpPr>
        <p:spPr>
          <a:xfrm>
            <a:off x="5603801" y="3628904"/>
            <a:ext cx="1549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Price in 2025?</a:t>
            </a:r>
          </a:p>
        </p:txBody>
      </p:sp>
    </p:spTree>
    <p:extLst>
      <p:ext uri="{BB962C8B-B14F-4D97-AF65-F5344CB8AC3E}">
        <p14:creationId xmlns:p14="http://schemas.microsoft.com/office/powerpoint/2010/main" val="2086574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C7479D5-CE7A-6743-B809-530A1E55E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865" y="2077925"/>
            <a:ext cx="1549400" cy="22479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18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FDA943-78B5-15D1-051A-24FC2DE38927}"/>
              </a:ext>
            </a:extLst>
          </p:cNvPr>
          <p:cNvSpPr txBox="1"/>
          <p:nvPr/>
        </p:nvSpPr>
        <p:spPr>
          <a:xfrm>
            <a:off x="761346" y="5703328"/>
            <a:ext cx="7544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Natural Language understand, and correct grammar 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238C1B-EE8D-FE85-4697-B1649E980E77}"/>
              </a:ext>
            </a:extLst>
          </p:cNvPr>
          <p:cNvSpPr txBox="1"/>
          <p:nvPr/>
        </p:nvSpPr>
        <p:spPr>
          <a:xfrm>
            <a:off x="4782073" y="2466170"/>
            <a:ext cx="2991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 </a:t>
            </a:r>
            <a:r>
              <a:rPr lang="en-US" b="1" strike="sngStrike" dirty="0"/>
              <a:t>made</a:t>
            </a:r>
            <a:r>
              <a:rPr lang="en-US" b="1" dirty="0"/>
              <a:t> </a:t>
            </a:r>
            <a:r>
              <a:rPr lang="en-US" b="1" dirty="0">
                <a:solidFill>
                  <a:srgbClr val="C00000"/>
                </a:solidFill>
              </a:rPr>
              <a:t>met</a:t>
            </a:r>
            <a:r>
              <a:rPr lang="en-US" b="1" dirty="0"/>
              <a:t> him yesterday</a:t>
            </a:r>
          </a:p>
        </p:txBody>
      </p:sp>
    </p:spTree>
    <p:extLst>
      <p:ext uri="{BB962C8B-B14F-4D97-AF65-F5344CB8AC3E}">
        <p14:creationId xmlns:p14="http://schemas.microsoft.com/office/powerpoint/2010/main" val="392517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C7479D5-CE7A-6743-B809-530A1E55E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2" y="1767619"/>
            <a:ext cx="1549400" cy="22479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19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FDA943-78B5-15D1-051A-24FC2DE38927}"/>
              </a:ext>
            </a:extLst>
          </p:cNvPr>
          <p:cNvSpPr txBox="1"/>
          <p:nvPr/>
        </p:nvSpPr>
        <p:spPr>
          <a:xfrm>
            <a:off x="5429838" y="3559326"/>
            <a:ext cx="5854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recognize face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351DE9-02E3-5E16-091B-A4A226E26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262" y="1990725"/>
            <a:ext cx="1476375" cy="1438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358675-536C-B7FB-E5F0-1E5C911E9CCE}"/>
              </a:ext>
            </a:extLst>
          </p:cNvPr>
          <p:cNvSpPr txBox="1"/>
          <p:nvPr/>
        </p:nvSpPr>
        <p:spPr>
          <a:xfrm>
            <a:off x="761346" y="5703328"/>
            <a:ext cx="7544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Recognize Faces ]</a:t>
            </a:r>
          </a:p>
        </p:txBody>
      </p:sp>
    </p:spTree>
    <p:extLst>
      <p:ext uri="{BB962C8B-B14F-4D97-AF65-F5344CB8AC3E}">
        <p14:creationId xmlns:p14="http://schemas.microsoft.com/office/powerpoint/2010/main" val="1564528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C8230D-9949-7940-BD20-BBF27C2E7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3800" y="850900"/>
            <a:ext cx="1092200" cy="2578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22B4AE-4972-1846-B694-4135640B8692}"/>
              </a:ext>
            </a:extLst>
          </p:cNvPr>
          <p:cNvSpPr txBox="1"/>
          <p:nvPr/>
        </p:nvSpPr>
        <p:spPr>
          <a:xfrm>
            <a:off x="3777384" y="3616429"/>
            <a:ext cx="3840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Human can learn from past experience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and make decision of its own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1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20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7DDF8F-0D11-3838-30B9-77D1F066BEBC}"/>
              </a:ext>
            </a:extLst>
          </p:cNvPr>
          <p:cNvSpPr txBox="1"/>
          <p:nvPr/>
        </p:nvSpPr>
        <p:spPr>
          <a:xfrm>
            <a:off x="6781172" y="1771650"/>
            <a:ext cx="42678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What do we do?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Just like, what we did to human, 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we need to provide experience to the machine.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C74022E-27A8-4EB8-6497-ED9BAA1EB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2387600"/>
            <a:ext cx="2768600" cy="20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62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21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7DDF8F-0D11-3838-30B9-77D1F066BEBC}"/>
              </a:ext>
            </a:extLst>
          </p:cNvPr>
          <p:cNvSpPr txBox="1"/>
          <p:nvPr/>
        </p:nvSpPr>
        <p:spPr>
          <a:xfrm>
            <a:off x="6781172" y="1771650"/>
            <a:ext cx="38296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[ </a:t>
            </a:r>
          </a:p>
          <a:p>
            <a:r>
              <a:rPr lang="en-US" sz="2400" b="1" dirty="0">
                <a:solidFill>
                  <a:srgbClr val="C00000"/>
                </a:solidFill>
              </a:rPr>
              <a:t>This what we called as Data or Training dataset</a:t>
            </a:r>
          </a:p>
          <a:p>
            <a:endParaRPr lang="en-US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So, we first need to provide training dataset to the machine</a:t>
            </a:r>
          </a:p>
          <a:p>
            <a:r>
              <a:rPr lang="en-US" sz="2400" b="1" dirty="0">
                <a:solidFill>
                  <a:srgbClr val="C00000"/>
                </a:solidFill>
              </a:rPr>
              <a:t>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2AB8B3-0D0B-64E8-6E98-0CE481F66A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949971-636A-F1D2-11AE-398DAFD0B4CA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733871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22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123C4-A997-B98A-90D2-D953C30F0DBC}"/>
              </a:ext>
            </a:extLst>
          </p:cNvPr>
          <p:cNvSpPr txBox="1"/>
          <p:nvPr/>
        </p:nvSpPr>
        <p:spPr>
          <a:xfrm>
            <a:off x="5886123" y="3066900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CB474-4AF9-5EFC-5DB7-268424BA906E}"/>
              </a:ext>
            </a:extLst>
          </p:cNvPr>
          <p:cNvSpPr txBox="1"/>
          <p:nvPr/>
        </p:nvSpPr>
        <p:spPr>
          <a:xfrm>
            <a:off x="6095999" y="4442776"/>
            <a:ext cx="5667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Then, devise algorithms and execute programs on the data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With respect to the underlying target tasks 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CB7E47-F867-BD1C-A30D-2144B0E38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860311-AD0C-CA82-59B9-6897C6E6B113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2050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E88B92CD-4FB6-5AA7-CD88-9EA179668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445" y="25377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91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23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123C4-A997-B98A-90D2-D953C30F0DBC}"/>
              </a:ext>
            </a:extLst>
          </p:cNvPr>
          <p:cNvSpPr txBox="1"/>
          <p:nvPr/>
        </p:nvSpPr>
        <p:spPr>
          <a:xfrm>
            <a:off x="5886123" y="3066900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CB474-4AF9-5EFC-5DB7-268424BA906E}"/>
              </a:ext>
            </a:extLst>
          </p:cNvPr>
          <p:cNvSpPr txBox="1"/>
          <p:nvPr/>
        </p:nvSpPr>
        <p:spPr>
          <a:xfrm>
            <a:off x="7353301" y="5799501"/>
            <a:ext cx="4143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Then, using the programs, Identify required rules 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CB7E47-F867-BD1C-A30D-2144B0E38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860311-AD0C-CA82-59B9-6897C6E6B113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2050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E88B92CD-4FB6-5AA7-CD88-9EA179668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445" y="25377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81B00F-1417-A104-48C5-FA2E2D7E12CE}"/>
              </a:ext>
            </a:extLst>
          </p:cNvPr>
          <p:cNvSpPr txBox="1"/>
          <p:nvPr/>
        </p:nvSpPr>
        <p:spPr>
          <a:xfrm>
            <a:off x="8672395" y="3039713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pic>
        <p:nvPicPr>
          <p:cNvPr id="5122" name="Picture 2" descr="Development, policies, regulation, rule, rules, setting icon - Download on  Iconfinder">
            <a:extLst>
              <a:ext uri="{FF2B5EF4-FFF2-40B4-BE49-F238E27FC236}">
                <a16:creationId xmlns:a16="http://schemas.microsoft.com/office/drawing/2014/main" id="{5015B472-EFA2-9A78-A2CF-989944D58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975" y="1179688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102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24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123C4-A997-B98A-90D2-D953C30F0DBC}"/>
              </a:ext>
            </a:extLst>
          </p:cNvPr>
          <p:cNvSpPr txBox="1"/>
          <p:nvPr/>
        </p:nvSpPr>
        <p:spPr>
          <a:xfrm>
            <a:off x="5886123" y="3066900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CB474-4AF9-5EFC-5DB7-268424BA906E}"/>
              </a:ext>
            </a:extLst>
          </p:cNvPr>
          <p:cNvSpPr txBox="1"/>
          <p:nvPr/>
        </p:nvSpPr>
        <p:spPr>
          <a:xfrm>
            <a:off x="8610600" y="5762217"/>
            <a:ext cx="3084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[extract required patterns 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CB7E47-F867-BD1C-A30D-2144B0E38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860311-AD0C-CA82-59B9-6897C6E6B113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2050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E88B92CD-4FB6-5AA7-CD88-9EA179668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445" y="25377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81B00F-1417-A104-48C5-FA2E2D7E12CE}"/>
              </a:ext>
            </a:extLst>
          </p:cNvPr>
          <p:cNvSpPr txBox="1"/>
          <p:nvPr/>
        </p:nvSpPr>
        <p:spPr>
          <a:xfrm>
            <a:off x="8672395" y="3039713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pic>
        <p:nvPicPr>
          <p:cNvPr id="5122" name="Picture 2" descr="Development, policies, regulation, rule, rules, setting icon - Download on  Iconfinder">
            <a:extLst>
              <a:ext uri="{FF2B5EF4-FFF2-40B4-BE49-F238E27FC236}">
                <a16:creationId xmlns:a16="http://schemas.microsoft.com/office/drawing/2014/main" id="{5015B472-EFA2-9A78-A2CF-989944D58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975" y="1179688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attern Recognition Icon - Download Pattern Recognition Icon 1119925 | Noun  Project">
            <a:extLst>
              <a:ext uri="{FF2B5EF4-FFF2-40B4-BE49-F238E27FC236}">
                <a16:creationId xmlns:a16="http://schemas.microsoft.com/office/drawing/2014/main" id="{976925FC-D948-724C-CCF5-45A62B3D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052" y="2905242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744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25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123C4-A997-B98A-90D2-D953C30F0DBC}"/>
              </a:ext>
            </a:extLst>
          </p:cNvPr>
          <p:cNvSpPr txBox="1"/>
          <p:nvPr/>
        </p:nvSpPr>
        <p:spPr>
          <a:xfrm>
            <a:off x="5886123" y="3066900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CB474-4AF9-5EFC-5DB7-268424BA906E}"/>
              </a:ext>
            </a:extLst>
          </p:cNvPr>
          <p:cNvSpPr txBox="1"/>
          <p:nvPr/>
        </p:nvSpPr>
        <p:spPr>
          <a:xfrm>
            <a:off x="8963025" y="585584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Identify relations 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CB7E47-F867-BD1C-A30D-2144B0E38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860311-AD0C-CA82-59B9-6897C6E6B113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2050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E88B92CD-4FB6-5AA7-CD88-9EA179668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445" y="25377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81B00F-1417-A104-48C5-FA2E2D7E12CE}"/>
              </a:ext>
            </a:extLst>
          </p:cNvPr>
          <p:cNvSpPr txBox="1"/>
          <p:nvPr/>
        </p:nvSpPr>
        <p:spPr>
          <a:xfrm>
            <a:off x="8672395" y="3039713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pic>
        <p:nvPicPr>
          <p:cNvPr id="5122" name="Picture 2" descr="Development, policies, regulation, rule, rules, setting icon - Download on  Iconfinder">
            <a:extLst>
              <a:ext uri="{FF2B5EF4-FFF2-40B4-BE49-F238E27FC236}">
                <a16:creationId xmlns:a16="http://schemas.microsoft.com/office/drawing/2014/main" id="{5015B472-EFA2-9A78-A2CF-989944D58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975" y="1179688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attern Recognition Icon - Download Pattern Recognition Icon 1119925 | Noun  Project">
            <a:extLst>
              <a:ext uri="{FF2B5EF4-FFF2-40B4-BE49-F238E27FC236}">
                <a16:creationId xmlns:a16="http://schemas.microsoft.com/office/drawing/2014/main" id="{976925FC-D948-724C-CCF5-45A62B3D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052" y="2905242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lationship Icon PNG Images, Free Transparent Relationship Icon Download -  KindPNG">
            <a:extLst>
              <a:ext uri="{FF2B5EF4-FFF2-40B4-BE49-F238E27FC236}">
                <a16:creationId xmlns:a16="http://schemas.microsoft.com/office/drawing/2014/main" id="{A6A17468-7754-9129-4226-B83DE06B3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888" y="4130288"/>
            <a:ext cx="1493587" cy="14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79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1">
            <a:extLst>
              <a:ext uri="{FF2B5EF4-FFF2-40B4-BE49-F238E27FC236}">
                <a16:creationId xmlns:a16="http://schemas.microsoft.com/office/drawing/2014/main" id="{9A151013-B7AE-4F4B-2068-CD682B4718DA}"/>
              </a:ext>
            </a:extLst>
          </p:cNvPr>
          <p:cNvSpPr/>
          <p:nvPr/>
        </p:nvSpPr>
        <p:spPr>
          <a:xfrm>
            <a:off x="3578087" y="1554109"/>
            <a:ext cx="2166730" cy="4101256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60E8F7-67FE-6948-B11B-F8F9488B0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26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8F0C808-1D1E-68CB-E81A-43FB79B31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65" y="133579"/>
            <a:ext cx="9950302" cy="1059644"/>
          </a:xfrm>
        </p:spPr>
        <p:txBody>
          <a:bodyPr/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What is Machine Learning?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F67EAFB-8234-AA86-F62C-57ADF70A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677" y="2159831"/>
            <a:ext cx="1284243" cy="9045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B1A4AC-9100-2664-A122-139E4EF1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31" y="3111580"/>
            <a:ext cx="1303040" cy="81818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39A491-5E82-0108-BD0B-66CC487A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148" y="4033955"/>
            <a:ext cx="1005302" cy="65184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E9DAB9A-422A-5C9B-A2B6-7ABDEB88B7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453" y="4866238"/>
            <a:ext cx="963997" cy="7015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91651-653C-5D23-59E3-22A25BEDAC55}"/>
              </a:ext>
            </a:extLst>
          </p:cNvPr>
          <p:cNvSpPr txBox="1"/>
          <p:nvPr/>
        </p:nvSpPr>
        <p:spPr>
          <a:xfrm>
            <a:off x="4179453" y="5742560"/>
            <a:ext cx="114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9123C4-A997-B98A-90D2-D953C30F0DBC}"/>
              </a:ext>
            </a:extLst>
          </p:cNvPr>
          <p:cNvSpPr txBox="1"/>
          <p:nvPr/>
        </p:nvSpPr>
        <p:spPr>
          <a:xfrm>
            <a:off x="5886123" y="3066900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BCB474-4AF9-5EFC-5DB7-268424BA906E}"/>
              </a:ext>
            </a:extLst>
          </p:cNvPr>
          <p:cNvSpPr txBox="1"/>
          <p:nvPr/>
        </p:nvSpPr>
        <p:spPr>
          <a:xfrm>
            <a:off x="7448551" y="5799501"/>
            <a:ext cx="404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So that machine can derive inferences from the data ]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7CB7E47-F867-BD1C-A30D-2144B0E382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204" y="2364950"/>
            <a:ext cx="1320800" cy="22606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C860311-AD0C-CA82-59B9-6897C6E6B113}"/>
              </a:ext>
            </a:extLst>
          </p:cNvPr>
          <p:cNvSpPr txBox="1"/>
          <p:nvPr/>
        </p:nvSpPr>
        <p:spPr>
          <a:xfrm>
            <a:off x="2524594" y="2891479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pic>
        <p:nvPicPr>
          <p:cNvPr id="2050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E88B92CD-4FB6-5AA7-CD88-9EA179668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445" y="253777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81B00F-1417-A104-48C5-FA2E2D7E12CE}"/>
              </a:ext>
            </a:extLst>
          </p:cNvPr>
          <p:cNvSpPr txBox="1"/>
          <p:nvPr/>
        </p:nvSpPr>
        <p:spPr>
          <a:xfrm>
            <a:off x="8672395" y="3039713"/>
            <a:ext cx="430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+</a:t>
            </a:r>
          </a:p>
        </p:txBody>
      </p:sp>
      <p:pic>
        <p:nvPicPr>
          <p:cNvPr id="5122" name="Picture 2" descr="Development, policies, regulation, rule, rules, setting icon - Download on  Iconfinder">
            <a:extLst>
              <a:ext uri="{FF2B5EF4-FFF2-40B4-BE49-F238E27FC236}">
                <a16:creationId xmlns:a16="http://schemas.microsoft.com/office/drawing/2014/main" id="{5015B472-EFA2-9A78-A2CF-989944D58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2975" y="1179688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attern Recognition Icon - Download Pattern Recognition Icon 1119925 | Noun  Project">
            <a:extLst>
              <a:ext uri="{FF2B5EF4-FFF2-40B4-BE49-F238E27FC236}">
                <a16:creationId xmlns:a16="http://schemas.microsoft.com/office/drawing/2014/main" id="{976925FC-D948-724C-CCF5-45A62B3D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052" y="2905242"/>
            <a:ext cx="112871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lationship Icon PNG Images, Free Transparent Relationship Icon Download -  KindPNG">
            <a:extLst>
              <a:ext uri="{FF2B5EF4-FFF2-40B4-BE49-F238E27FC236}">
                <a16:creationId xmlns:a16="http://schemas.microsoft.com/office/drawing/2014/main" id="{A6A17468-7754-9129-4226-B83DE06B3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888" y="4130288"/>
            <a:ext cx="1493587" cy="14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46890B-24B3-83E5-B5BC-00C78A985E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7809" y="2509318"/>
            <a:ext cx="1144191" cy="16600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968CA1-525F-155C-90DC-C6C09AB296D9}"/>
              </a:ext>
            </a:extLst>
          </p:cNvPr>
          <p:cNvSpPr txBox="1"/>
          <p:nvPr/>
        </p:nvSpPr>
        <p:spPr>
          <a:xfrm>
            <a:off x="10557232" y="2990261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3836559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838200" y="219470"/>
            <a:ext cx="1068125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</a:rPr>
              <a:t>In summary, what is machine learning?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95208B-3B10-694C-8F7F-60CC1C19D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27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950454-1486-026E-54FA-9B0145F35AA3}"/>
              </a:ext>
            </a:extLst>
          </p:cNvPr>
          <p:cNvSpPr txBox="1"/>
          <p:nvPr/>
        </p:nvSpPr>
        <p:spPr>
          <a:xfrm>
            <a:off x="904875" y="1704975"/>
            <a:ext cx="68103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Given a machine learning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Identify and create the appropriate dataset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Perform computation to learn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Required rules, pattern and relations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Output the decision</a:t>
            </a:r>
          </a:p>
        </p:txBody>
      </p:sp>
      <p:pic>
        <p:nvPicPr>
          <p:cNvPr id="6146" name="Picture 2" descr="Machine Learning Icon #361071 - Free Icons Library">
            <a:extLst>
              <a:ext uri="{FF2B5EF4-FFF2-40B4-BE49-F238E27FC236}">
                <a16:creationId xmlns:a16="http://schemas.microsoft.com/office/drawing/2014/main" id="{6FDA85FF-5029-93F5-E517-797E53234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6" y="4700251"/>
            <a:ext cx="108585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ylinder 8">
            <a:extLst>
              <a:ext uri="{FF2B5EF4-FFF2-40B4-BE49-F238E27FC236}">
                <a16:creationId xmlns:a16="http://schemas.microsoft.com/office/drawing/2014/main" id="{91DECD17-AA0E-91DA-E82D-5063DF08CB74}"/>
              </a:ext>
            </a:extLst>
          </p:cNvPr>
          <p:cNvSpPr/>
          <p:nvPr/>
        </p:nvSpPr>
        <p:spPr>
          <a:xfrm>
            <a:off x="3200398" y="4862175"/>
            <a:ext cx="657225" cy="82424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5A406872-F43C-DD57-EC90-A9C38EE2F9DB}"/>
              </a:ext>
            </a:extLst>
          </p:cNvPr>
          <p:cNvSpPr/>
          <p:nvPr/>
        </p:nvSpPr>
        <p:spPr>
          <a:xfrm>
            <a:off x="2362200" y="5153025"/>
            <a:ext cx="65722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execution Icon - Download execution Icon 3968542 | Noun Project">
            <a:extLst>
              <a:ext uri="{FF2B5EF4-FFF2-40B4-BE49-F238E27FC236}">
                <a16:creationId xmlns:a16="http://schemas.microsoft.com/office/drawing/2014/main" id="{0B9A9A0B-0976-001E-05DF-CFBC6380A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45" y="4644243"/>
            <a:ext cx="1217588" cy="12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A69C60AC-7B4B-9929-E77E-3ECFCF15751B}"/>
              </a:ext>
            </a:extLst>
          </p:cNvPr>
          <p:cNvSpPr/>
          <p:nvPr/>
        </p:nvSpPr>
        <p:spPr>
          <a:xfrm>
            <a:off x="4012309" y="5174286"/>
            <a:ext cx="65722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 descr="Development, policies, regulation, rule, rules, setting icon - Download on  Iconfinder">
            <a:extLst>
              <a:ext uri="{FF2B5EF4-FFF2-40B4-BE49-F238E27FC236}">
                <a16:creationId xmlns:a16="http://schemas.microsoft.com/office/drawing/2014/main" id="{234DEAD5-F402-0F2F-C959-BFFB130D6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910" y="4312942"/>
            <a:ext cx="387309" cy="3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Pattern Recognition Icon - Download Pattern Recognition Icon 1119925 | Noun  Project">
            <a:extLst>
              <a:ext uri="{FF2B5EF4-FFF2-40B4-BE49-F238E27FC236}">
                <a16:creationId xmlns:a16="http://schemas.microsoft.com/office/drawing/2014/main" id="{44D099E2-2D63-1F8C-2B8E-D1D6E4D1C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907" y="5136651"/>
            <a:ext cx="387309" cy="38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Relationship Icon PNG Images, Free Transparent Relationship Icon Download -  KindPNG">
            <a:extLst>
              <a:ext uri="{FF2B5EF4-FFF2-40B4-BE49-F238E27FC236}">
                <a16:creationId xmlns:a16="http://schemas.microsoft.com/office/drawing/2014/main" id="{D153F020-D8EA-AF2C-33D8-25900318D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910" y="5661583"/>
            <a:ext cx="512512" cy="51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38EDA8E-4C83-7103-8D3A-FC077FF8CD66}"/>
              </a:ext>
            </a:extLst>
          </p:cNvPr>
          <p:cNvSpPr/>
          <p:nvPr/>
        </p:nvSpPr>
        <p:spPr>
          <a:xfrm>
            <a:off x="6685441" y="4143375"/>
            <a:ext cx="759328" cy="205740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D2E0B34-B758-8363-DC4B-127A2061F389}"/>
              </a:ext>
            </a:extLst>
          </p:cNvPr>
          <p:cNvSpPr/>
          <p:nvPr/>
        </p:nvSpPr>
        <p:spPr>
          <a:xfrm>
            <a:off x="5996793" y="5172075"/>
            <a:ext cx="65722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Decision making - Free marketing icons">
            <a:extLst>
              <a:ext uri="{FF2B5EF4-FFF2-40B4-BE49-F238E27FC236}">
                <a16:creationId xmlns:a16="http://schemas.microsoft.com/office/drawing/2014/main" id="{105C63C6-E934-3F59-BB0B-2FE5940C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475" y="4755357"/>
            <a:ext cx="1233486" cy="123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Right 21">
            <a:extLst>
              <a:ext uri="{FF2B5EF4-FFF2-40B4-BE49-F238E27FC236}">
                <a16:creationId xmlns:a16="http://schemas.microsoft.com/office/drawing/2014/main" id="{DAD38514-286E-97E7-A676-1588D32D5072}"/>
              </a:ext>
            </a:extLst>
          </p:cNvPr>
          <p:cNvSpPr/>
          <p:nvPr/>
        </p:nvSpPr>
        <p:spPr>
          <a:xfrm>
            <a:off x="7715250" y="5172075"/>
            <a:ext cx="657225" cy="2000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62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Paradigms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ABD6AD-6954-47B6-F735-CC47E6264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Supervised</a:t>
            </a:r>
          </a:p>
          <a:p>
            <a:endParaRPr lang="en-US" sz="1000" dirty="0"/>
          </a:p>
          <a:p>
            <a:r>
              <a:rPr lang="en-US" dirty="0"/>
              <a:t>Unsupervised Learning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28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1003BA-1A43-9EB4-8098-5B311554CF04}"/>
              </a:ext>
            </a:extLst>
          </p:cNvPr>
          <p:cNvSpPr txBox="1"/>
          <p:nvPr/>
        </p:nvSpPr>
        <p:spPr>
          <a:xfrm>
            <a:off x="523874" y="5430440"/>
            <a:ext cx="10829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[ We as human being solve various types of problem in our day-to-day life, &lt;pause&gt; Various decisions need to be taken.</a:t>
            </a:r>
          </a:p>
          <a:p>
            <a:r>
              <a:rPr lang="en-US" sz="2000" b="1" dirty="0">
                <a:solidFill>
                  <a:srgbClr val="C00000"/>
                </a:solidFill>
              </a:rPr>
              <a:t>Depending on the nature of the problem, machine learning tasks  can be broadly divided in ]</a:t>
            </a:r>
          </a:p>
        </p:txBody>
      </p:sp>
    </p:spTree>
    <p:extLst>
      <p:ext uri="{BB962C8B-B14F-4D97-AF65-F5344CB8AC3E}">
        <p14:creationId xmlns:p14="http://schemas.microsoft.com/office/powerpoint/2010/main" val="4025494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29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9210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[In supervised learning, we need some thing called a Labelled Training Dataset ]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</p:spTree>
    <p:extLst>
      <p:ext uri="{BB962C8B-B14F-4D97-AF65-F5344CB8AC3E}">
        <p14:creationId xmlns:p14="http://schemas.microsoft.com/office/powerpoint/2010/main" val="425167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9577097-BC1D-EC45-95BC-7B42C2ADB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0" y="3242815"/>
            <a:ext cx="1092200" cy="2578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336" y="414172"/>
            <a:ext cx="1768764" cy="12458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4568536" y="1758908"/>
            <a:ext cx="3261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What is this object?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2E7F72-4020-8D4B-A730-E0E5F39BD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91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1037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Given a labelled dataset, the task is to devise a function which takes the dataset, and a new sample, and produces an output value.]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/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blipFill>
                <a:blip r:embed="rId6"/>
                <a:stretch>
                  <a:fillRect l="-310" t="-25225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ylinder 6">
            <a:extLst>
              <a:ext uri="{FF2B5EF4-FFF2-40B4-BE49-F238E27FC236}">
                <a16:creationId xmlns:a16="http://schemas.microsoft.com/office/drawing/2014/main" id="{F1C89DE4-D39D-DED8-E293-4184E83144BA}"/>
              </a:ext>
            </a:extLst>
          </p:cNvPr>
          <p:cNvSpPr/>
          <p:nvPr/>
        </p:nvSpPr>
        <p:spPr>
          <a:xfrm>
            <a:off x="7648574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06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1037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Given a labelled dataset, the task is to devise a function which takes the dataset, and a new sample, and produces an output value.]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/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blipFill>
                <a:blip r:embed="rId6"/>
                <a:stretch>
                  <a:fillRect l="-310" t="-25225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ylinder 6">
            <a:extLst>
              <a:ext uri="{FF2B5EF4-FFF2-40B4-BE49-F238E27FC236}">
                <a16:creationId xmlns:a16="http://schemas.microsoft.com/office/drawing/2014/main" id="{F1C89DE4-D39D-DED8-E293-4184E83144BA}"/>
              </a:ext>
            </a:extLst>
          </p:cNvPr>
          <p:cNvSpPr/>
          <p:nvPr/>
        </p:nvSpPr>
        <p:spPr>
          <a:xfrm>
            <a:off x="7648574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3D32763-FE0B-9935-97D6-4CF20B9E2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8777" y="2865546"/>
            <a:ext cx="843198" cy="5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59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1037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Given a labelled dataset, the task is to devise a function which takes the dataset, and a new sample, and produces an output value.]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/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CAR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blipFill>
                <a:blip r:embed="rId6"/>
                <a:stretch>
                  <a:fillRect l="-310" t="-25225" r="-7132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ylinder 6">
            <a:extLst>
              <a:ext uri="{FF2B5EF4-FFF2-40B4-BE49-F238E27FC236}">
                <a16:creationId xmlns:a16="http://schemas.microsoft.com/office/drawing/2014/main" id="{F1C89DE4-D39D-DED8-E293-4184E83144BA}"/>
              </a:ext>
            </a:extLst>
          </p:cNvPr>
          <p:cNvSpPr/>
          <p:nvPr/>
        </p:nvSpPr>
        <p:spPr>
          <a:xfrm>
            <a:off x="7648574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3D32763-FE0B-9935-97D6-4CF20B9E2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8777" y="2865546"/>
            <a:ext cx="843198" cy="56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883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1037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If the possible output values of the function are predefined and discrete/categorical, it is called Classification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/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CAR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blipFill>
                <a:blip r:embed="rId6"/>
                <a:stretch>
                  <a:fillRect l="-310" t="-25225" r="-7132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ylinder 6">
            <a:extLst>
              <a:ext uri="{FF2B5EF4-FFF2-40B4-BE49-F238E27FC236}">
                <a16:creationId xmlns:a16="http://schemas.microsoft.com/office/drawing/2014/main" id="{F1C89DE4-D39D-DED8-E293-4184E83144BA}"/>
              </a:ext>
            </a:extLst>
          </p:cNvPr>
          <p:cNvSpPr/>
          <p:nvPr/>
        </p:nvSpPr>
        <p:spPr>
          <a:xfrm>
            <a:off x="7648574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3D32763-FE0B-9935-97D6-4CF20B9E2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8777" y="2865546"/>
            <a:ext cx="843198" cy="56016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042580F-6659-DCBB-B223-AD3EFD397740}"/>
              </a:ext>
            </a:extLst>
          </p:cNvPr>
          <p:cNvSpPr txBox="1"/>
          <p:nvPr/>
        </p:nvSpPr>
        <p:spPr>
          <a:xfrm>
            <a:off x="5662376" y="213200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84213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Supervised Learning?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46B3E5-3B2F-6454-C3A5-C3A3C61B65C4}"/>
              </a:ext>
            </a:extLst>
          </p:cNvPr>
          <p:cNvSpPr txBox="1"/>
          <p:nvPr/>
        </p:nvSpPr>
        <p:spPr>
          <a:xfrm>
            <a:off x="1142999" y="5929323"/>
            <a:ext cx="10372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Predefined classes means, it will produce output only from the labels defined in the dataset. For example, even if we input  a bus, it will produce either CAR or BIKE ]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4E488-FAFF-58F4-9001-1E86F5B23E7D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9ED755B-62EF-8F2F-1847-D6433ECE8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238069-7400-97E8-8F5C-32979D24D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9AB54F0-2705-97A9-DB31-D0642B8B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E84D873-EEAA-F0C4-0C11-07AE37E70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52B1247-2605-4194-337E-1DE10B59499F}"/>
              </a:ext>
            </a:extLst>
          </p:cNvPr>
          <p:cNvSpPr txBox="1"/>
          <p:nvPr/>
        </p:nvSpPr>
        <p:spPr>
          <a:xfrm>
            <a:off x="2832795" y="183250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C6300C-E15F-9D59-02DF-18324DDD56CB}"/>
              </a:ext>
            </a:extLst>
          </p:cNvPr>
          <p:cNvSpPr txBox="1"/>
          <p:nvPr/>
        </p:nvSpPr>
        <p:spPr>
          <a:xfrm>
            <a:off x="2860845" y="258475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B48A3-B027-45A8-19D5-575D2D98BEB7}"/>
              </a:ext>
            </a:extLst>
          </p:cNvPr>
          <p:cNvSpPr txBox="1"/>
          <p:nvPr/>
        </p:nvSpPr>
        <p:spPr>
          <a:xfrm>
            <a:off x="2822009" y="338516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892D85-9E0F-AEFA-8497-2EC098D830AB}"/>
              </a:ext>
            </a:extLst>
          </p:cNvPr>
          <p:cNvSpPr txBox="1"/>
          <p:nvPr/>
        </p:nvSpPr>
        <p:spPr>
          <a:xfrm>
            <a:off x="2759437" y="405674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A7D9FC-E48B-D420-F500-A9B37FA08B45}"/>
              </a:ext>
            </a:extLst>
          </p:cNvPr>
          <p:cNvSpPr txBox="1"/>
          <p:nvPr/>
        </p:nvSpPr>
        <p:spPr>
          <a:xfrm>
            <a:off x="1096135" y="4778892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Samples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C7F7BD-CF2D-54DD-0204-F8AC2FBB2037}"/>
              </a:ext>
            </a:extLst>
          </p:cNvPr>
          <p:cNvSpPr txBox="1"/>
          <p:nvPr/>
        </p:nvSpPr>
        <p:spPr>
          <a:xfrm>
            <a:off x="2166587" y="2609800"/>
            <a:ext cx="371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85A58C9-03AB-875F-CB62-13BEEEB58FE7}"/>
              </a:ext>
            </a:extLst>
          </p:cNvPr>
          <p:cNvSpPr txBox="1"/>
          <p:nvPr/>
        </p:nvSpPr>
        <p:spPr>
          <a:xfrm>
            <a:off x="2690177" y="4766709"/>
            <a:ext cx="970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Labels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E9F5C3-E13C-6E64-D7D0-A26DD28F90B9}"/>
              </a:ext>
            </a:extLst>
          </p:cNvPr>
          <p:cNvSpPr/>
          <p:nvPr/>
        </p:nvSpPr>
        <p:spPr>
          <a:xfrm>
            <a:off x="728518" y="1504950"/>
            <a:ext cx="2748107" cy="3662362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ED373B-EBA6-4D77-7395-51FC4FCBF00F}"/>
              </a:ext>
            </a:extLst>
          </p:cNvPr>
          <p:cNvSpPr txBox="1"/>
          <p:nvPr/>
        </p:nvSpPr>
        <p:spPr>
          <a:xfrm>
            <a:off x="3514725" y="2683965"/>
            <a:ext cx="3197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EB4EF2-DAAD-FFD4-A343-F0FC26799A00}"/>
              </a:ext>
            </a:extLst>
          </p:cNvPr>
          <p:cNvSpPr txBox="1"/>
          <p:nvPr/>
        </p:nvSpPr>
        <p:spPr>
          <a:xfrm>
            <a:off x="3981346" y="2915039"/>
            <a:ext cx="23432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Training Dataset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/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CAR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9EDFD3-DBA0-CEE7-16B0-48CB47BD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925" y="2767802"/>
                <a:ext cx="3933825" cy="677108"/>
              </a:xfrm>
              <a:prstGeom prst="rect">
                <a:avLst/>
              </a:prstGeom>
              <a:blipFill>
                <a:blip r:embed="rId6"/>
                <a:stretch>
                  <a:fillRect l="-310" t="-25225" r="-7132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ylinder 6">
            <a:extLst>
              <a:ext uri="{FF2B5EF4-FFF2-40B4-BE49-F238E27FC236}">
                <a16:creationId xmlns:a16="http://schemas.microsoft.com/office/drawing/2014/main" id="{F1C89DE4-D39D-DED8-E293-4184E83144BA}"/>
              </a:ext>
            </a:extLst>
          </p:cNvPr>
          <p:cNvSpPr/>
          <p:nvPr/>
        </p:nvSpPr>
        <p:spPr>
          <a:xfrm>
            <a:off x="7648574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42580F-6659-DCBB-B223-AD3EFD397740}"/>
              </a:ext>
            </a:extLst>
          </p:cNvPr>
          <p:cNvSpPr txBox="1"/>
          <p:nvPr/>
        </p:nvSpPr>
        <p:spPr>
          <a:xfrm>
            <a:off x="5662376" y="213200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Classification</a:t>
            </a:r>
          </a:p>
        </p:txBody>
      </p:sp>
      <p:pic>
        <p:nvPicPr>
          <p:cNvPr id="7170" name="Picture 2" descr="School Bus - Starline Bus Equipped with Mbooster Technology - Eicher">
            <a:extLst>
              <a:ext uri="{FF2B5EF4-FFF2-40B4-BE49-F238E27FC236}">
                <a16:creationId xmlns:a16="http://schemas.microsoft.com/office/drawing/2014/main" id="{B5543005-329A-6F39-A448-97AC442EC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83" y="2759180"/>
            <a:ext cx="977330" cy="72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9872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FD9730-12E2-152D-E394-C638D712B454}"/>
              </a:ext>
            </a:extLst>
          </p:cNvPr>
          <p:cNvSpPr/>
          <p:nvPr/>
        </p:nvSpPr>
        <p:spPr>
          <a:xfrm>
            <a:off x="1063487" y="1690688"/>
            <a:ext cx="4512365" cy="3875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35</a:t>
            </a:fld>
            <a:endParaRPr lang="en-US"/>
          </a:p>
        </p:txBody>
      </p:sp>
      <p:pic>
        <p:nvPicPr>
          <p:cNvPr id="1026" name="Picture 2" descr="Elephants | Euclid Public Library">
            <a:extLst>
              <a:ext uri="{FF2B5EF4-FFF2-40B4-BE49-F238E27FC236}">
                <a16:creationId xmlns:a16="http://schemas.microsoft.com/office/drawing/2014/main" id="{B8748790-24EA-6819-01B3-32F26CECA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77" y="1836876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Group of West Villa Tiger Stock Image - Image of group, romantic:  141916747">
            <a:extLst>
              <a:ext uri="{FF2B5EF4-FFF2-40B4-BE49-F238E27FC236}">
                <a16:creationId xmlns:a16="http://schemas.microsoft.com/office/drawing/2014/main" id="{DDCE719F-D5AF-A2EC-85D9-60A059CBB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077" y="3695700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55D0844-B3E3-92D1-E69A-91D0A3AD80AC}"/>
              </a:ext>
            </a:extLst>
          </p:cNvPr>
          <p:cNvSpPr txBox="1"/>
          <p:nvPr/>
        </p:nvSpPr>
        <p:spPr>
          <a:xfrm>
            <a:off x="4482548" y="2276061"/>
            <a:ext cx="109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Elephant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8DDADC-692B-E801-C975-76BFEEC1B63D}"/>
              </a:ext>
            </a:extLst>
          </p:cNvPr>
          <p:cNvSpPr txBox="1"/>
          <p:nvPr/>
        </p:nvSpPr>
        <p:spPr>
          <a:xfrm>
            <a:off x="4601818" y="4387334"/>
            <a:ext cx="109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Tiger</a:t>
            </a:r>
          </a:p>
        </p:txBody>
      </p:sp>
      <p:pic>
        <p:nvPicPr>
          <p:cNvPr id="2050" name="Picture 2" descr="elephant | Description, Habitat, Scientific Names, Weight, &amp; Facts |  Britannica">
            <a:extLst>
              <a:ext uri="{FF2B5EF4-FFF2-40B4-BE49-F238E27FC236}">
                <a16:creationId xmlns:a16="http://schemas.microsoft.com/office/drawing/2014/main" id="{8E3A3B1E-A1F3-60B0-95AA-1B0844EAA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236" y="242097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2339009" y="5663233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8E0CCD-6A85-DC33-6D2E-35E927AD6AB8}"/>
              </a:ext>
            </a:extLst>
          </p:cNvPr>
          <p:cNvSpPr txBox="1"/>
          <p:nvPr/>
        </p:nvSpPr>
        <p:spPr>
          <a:xfrm>
            <a:off x="8889726" y="4300366"/>
            <a:ext cx="2247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Identify the Animal 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FCA62E-91E1-D22B-DD4B-F049EACC18EE}"/>
              </a:ext>
            </a:extLst>
          </p:cNvPr>
          <p:cNvSpPr/>
          <p:nvPr/>
        </p:nvSpPr>
        <p:spPr>
          <a:xfrm>
            <a:off x="6420678" y="2785459"/>
            <a:ext cx="1381539" cy="1287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Classifier</a:t>
            </a: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7FF9F0BD-D7C8-2067-EBCA-CEFEA17BD3C5}"/>
              </a:ext>
            </a:extLst>
          </p:cNvPr>
          <p:cNvSpPr/>
          <p:nvPr/>
        </p:nvSpPr>
        <p:spPr>
          <a:xfrm>
            <a:off x="7812156" y="3291717"/>
            <a:ext cx="808383" cy="3443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32F9727F-02E3-E317-ED18-0BAA36AC72FF}"/>
              </a:ext>
            </a:extLst>
          </p:cNvPr>
          <p:cNvSpPr/>
          <p:nvPr/>
        </p:nvSpPr>
        <p:spPr>
          <a:xfrm>
            <a:off x="6997148" y="2256183"/>
            <a:ext cx="238539" cy="50939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5BC6C4-F187-9794-8AB8-7C0F0C91FADF}"/>
              </a:ext>
            </a:extLst>
          </p:cNvPr>
          <p:cNvSpPr txBox="1"/>
          <p:nvPr/>
        </p:nvSpPr>
        <p:spPr>
          <a:xfrm>
            <a:off x="6580119" y="1912490"/>
            <a:ext cx="1093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Elephant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3AEE15B0-F798-FDCE-8887-61B0D29B57E9}"/>
              </a:ext>
            </a:extLst>
          </p:cNvPr>
          <p:cNvSpPr/>
          <p:nvPr/>
        </p:nvSpPr>
        <p:spPr>
          <a:xfrm>
            <a:off x="5575852" y="3351351"/>
            <a:ext cx="775252" cy="226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057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FD9730-12E2-152D-E394-C638D712B454}"/>
              </a:ext>
            </a:extLst>
          </p:cNvPr>
          <p:cNvSpPr/>
          <p:nvPr/>
        </p:nvSpPr>
        <p:spPr>
          <a:xfrm>
            <a:off x="914401" y="1690688"/>
            <a:ext cx="3933822" cy="30908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2110574" y="4909918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pic>
        <p:nvPicPr>
          <p:cNvPr id="3074" name="Picture 2" descr="House Price Prediction using Linear Regression from Scratch | by Tanvi  Penumudy | Analytics Vidhya | Medium">
            <a:extLst>
              <a:ext uri="{FF2B5EF4-FFF2-40B4-BE49-F238E27FC236}">
                <a16:creationId xmlns:a16="http://schemas.microsoft.com/office/drawing/2014/main" id="{164537D6-7F8A-016F-C2D8-A313F3D06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08" y="1810147"/>
            <a:ext cx="3828715" cy="288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5F73A3-7BD6-FD2D-029F-F67268080999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If the possible output values of the function are continuous real values, then it is called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443CAA-36AF-CDF0-EF92-4B58B2E318E1}"/>
                  </a:ext>
                </a:extLst>
              </p:cNvPr>
              <p:cNvSpPr txBox="1"/>
              <p:nvPr/>
            </p:nvSpPr>
            <p:spPr>
              <a:xfrm>
                <a:off x="6496050" y="2788384"/>
                <a:ext cx="5048250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(     ,       )</m:t>
                    </m:r>
                  </m:oMath>
                </a14:m>
                <a:r>
                  <a:rPr lang="en-US" sz="4400" dirty="0"/>
                  <a:t>= 20500.50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443CAA-36AF-CDF0-EF92-4B58B2E31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050" y="2788384"/>
                <a:ext cx="5048250" cy="677108"/>
              </a:xfrm>
              <a:prstGeom prst="rect">
                <a:avLst/>
              </a:prstGeom>
              <a:blipFill>
                <a:blip r:embed="rId3"/>
                <a:stretch>
                  <a:fillRect l="-242" t="-25225" r="-7126" b="-495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ylinder 9">
            <a:extLst>
              <a:ext uri="{FF2B5EF4-FFF2-40B4-BE49-F238E27FC236}">
                <a16:creationId xmlns:a16="http://schemas.microsoft.com/office/drawing/2014/main" id="{AFA1F354-521D-1F6C-96D0-09A1FE48E8D9}"/>
              </a:ext>
            </a:extLst>
          </p:cNvPr>
          <p:cNvSpPr/>
          <p:nvPr/>
        </p:nvSpPr>
        <p:spPr>
          <a:xfrm>
            <a:off x="7105649" y="2897980"/>
            <a:ext cx="504825" cy="531019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4" descr="131,287 House Clipart Illustrations &amp; Clip Art - iStock">
            <a:extLst>
              <a:ext uri="{FF2B5EF4-FFF2-40B4-BE49-F238E27FC236}">
                <a16:creationId xmlns:a16="http://schemas.microsoft.com/office/drawing/2014/main" id="{60416B18-07C3-227D-B861-E6E159851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012" y="2571293"/>
            <a:ext cx="1008614" cy="92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82B5A56-EE8B-9946-8C37-D36AC9D0DAAE}"/>
              </a:ext>
            </a:extLst>
          </p:cNvPr>
          <p:cNvSpPr txBox="1"/>
          <p:nvPr/>
        </p:nvSpPr>
        <p:spPr>
          <a:xfrm>
            <a:off x="4991098" y="17616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Regression</a:t>
            </a:r>
          </a:p>
        </p:txBody>
      </p:sp>
    </p:spTree>
    <p:extLst>
      <p:ext uri="{BB962C8B-B14F-4D97-AF65-F5344CB8AC3E}">
        <p14:creationId xmlns:p14="http://schemas.microsoft.com/office/powerpoint/2010/main" val="1317752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5F73A3-7BD6-FD2D-029F-F67268080999}"/>
              </a:ext>
            </a:extLst>
          </p:cNvPr>
          <p:cNvSpPr txBox="1"/>
          <p:nvPr/>
        </p:nvSpPr>
        <p:spPr>
          <a:xfrm>
            <a:off x="1086183" y="2837418"/>
            <a:ext cx="10372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</a:t>
            </a:r>
          </a:p>
          <a:p>
            <a:r>
              <a:rPr lang="en-US" b="1" dirty="0">
                <a:solidFill>
                  <a:srgbClr val="C00000"/>
                </a:solidFill>
              </a:rPr>
              <a:t>The classification and Regression problems are supervised, because the decision depends on the characteristics of the ground truth labels or values present in the dataset, which we define as experience </a:t>
            </a:r>
          </a:p>
          <a:p>
            <a:r>
              <a:rPr lang="en-US" b="1" dirty="0">
                <a:solidFill>
                  <a:srgbClr val="C0000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575860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Unsupervised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919784" y="4897480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E440D-6C1F-B626-88DE-32FCF9532C80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In the unsupervised learning, we do not need to know the labels or Ground truth values ]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9914A7-D5FE-F89E-106D-3C6B9B49243F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BEB786-A94A-52B5-7763-1A7E19EFE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2B4CB8-3900-4E27-04FE-A0656F5C2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C1C2D76-A747-019C-2C10-BF9FF98FC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2C2514-9524-4A7A-185E-442828B70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EF76C13-C7C3-6EA4-5CCD-806DEC629DA5}"/>
              </a:ext>
            </a:extLst>
          </p:cNvPr>
          <p:cNvSpPr txBox="1"/>
          <p:nvPr/>
        </p:nvSpPr>
        <p:spPr>
          <a:xfrm>
            <a:off x="2270820" y="1919273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AA6D0E-D1D1-05E6-47BC-AF03B81C24B4}"/>
              </a:ext>
            </a:extLst>
          </p:cNvPr>
          <p:cNvSpPr txBox="1"/>
          <p:nvPr/>
        </p:nvSpPr>
        <p:spPr>
          <a:xfrm>
            <a:off x="2298870" y="2671520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6EEBC2-FEC2-EE13-1B3E-725E262542BE}"/>
              </a:ext>
            </a:extLst>
          </p:cNvPr>
          <p:cNvSpPr txBox="1"/>
          <p:nvPr/>
        </p:nvSpPr>
        <p:spPr>
          <a:xfrm>
            <a:off x="2260034" y="3471937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C45609-14CE-3F2B-4881-F2986E96A257}"/>
              </a:ext>
            </a:extLst>
          </p:cNvPr>
          <p:cNvSpPr txBox="1"/>
          <p:nvPr/>
        </p:nvSpPr>
        <p:spPr>
          <a:xfrm>
            <a:off x="2197462" y="4143519"/>
            <a:ext cx="901530" cy="20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BIKE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F05EEE-F1BE-3295-DD57-00F172C50B0D}"/>
              </a:ext>
            </a:extLst>
          </p:cNvPr>
          <p:cNvCxnSpPr/>
          <p:nvPr/>
        </p:nvCxnSpPr>
        <p:spPr>
          <a:xfrm>
            <a:off x="2371725" y="1919273"/>
            <a:ext cx="323850" cy="36672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B164FF4-3CDE-6E03-78C8-0B7AD6E1637B}"/>
              </a:ext>
            </a:extLst>
          </p:cNvPr>
          <p:cNvCxnSpPr>
            <a:stCxn id="14" idx="0"/>
          </p:cNvCxnSpPr>
          <p:nvPr/>
        </p:nvCxnSpPr>
        <p:spPr>
          <a:xfrm flipH="1">
            <a:off x="2428875" y="1919273"/>
            <a:ext cx="292710" cy="3652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7FDD4CB-6C6C-1B59-3419-660539AF1EDC}"/>
              </a:ext>
            </a:extLst>
          </p:cNvPr>
          <p:cNvCxnSpPr/>
          <p:nvPr/>
        </p:nvCxnSpPr>
        <p:spPr>
          <a:xfrm>
            <a:off x="2371725" y="2653981"/>
            <a:ext cx="323850" cy="36672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2617949-47F0-E0EC-8E1B-F02A675EF79F}"/>
              </a:ext>
            </a:extLst>
          </p:cNvPr>
          <p:cNvCxnSpPr/>
          <p:nvPr/>
        </p:nvCxnSpPr>
        <p:spPr>
          <a:xfrm flipH="1">
            <a:off x="2428875" y="2653981"/>
            <a:ext cx="292710" cy="3652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9E47514-C04C-0AF8-DCBE-8893E1D781CD}"/>
              </a:ext>
            </a:extLst>
          </p:cNvPr>
          <p:cNvCxnSpPr/>
          <p:nvPr/>
        </p:nvCxnSpPr>
        <p:spPr>
          <a:xfrm>
            <a:off x="2371725" y="3482146"/>
            <a:ext cx="323850" cy="36672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37BEF3-B4DC-2497-2AEE-EF658EF290F3}"/>
              </a:ext>
            </a:extLst>
          </p:cNvPr>
          <p:cNvCxnSpPr/>
          <p:nvPr/>
        </p:nvCxnSpPr>
        <p:spPr>
          <a:xfrm flipH="1">
            <a:off x="2428875" y="3482146"/>
            <a:ext cx="292710" cy="3652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CA20EE9-358B-D70F-9FC1-74609BA87A5C}"/>
              </a:ext>
            </a:extLst>
          </p:cNvPr>
          <p:cNvCxnSpPr/>
          <p:nvPr/>
        </p:nvCxnSpPr>
        <p:spPr>
          <a:xfrm>
            <a:off x="2296305" y="4149277"/>
            <a:ext cx="323850" cy="36672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3CB204-12F8-BF6A-3EE2-6D6267C9DE58}"/>
              </a:ext>
            </a:extLst>
          </p:cNvPr>
          <p:cNvCxnSpPr/>
          <p:nvPr/>
        </p:nvCxnSpPr>
        <p:spPr>
          <a:xfrm flipH="1">
            <a:off x="2353455" y="4149277"/>
            <a:ext cx="292710" cy="3652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3083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Unsupervised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39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919784" y="4897480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E440D-6C1F-B626-88DE-32FCF9532C80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The task is to identify the patterns like group the similar objects together ]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9914A7-D5FE-F89E-106D-3C6B9B49243F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BEB786-A94A-52B5-7763-1A7E19EFE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2B4CB8-3900-4E27-04FE-A0656F5C2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C1C2D76-A747-019C-2C10-BF9FF98FC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2C2514-9524-4A7A-185E-442828B70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C43E0BD1-3F98-35E1-BAF0-701BB76DA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593" y="2271602"/>
            <a:ext cx="1151913" cy="6967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4599A93-2FC9-B70B-1AA0-7E323ECA3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593" y="3033613"/>
            <a:ext cx="1168773" cy="6302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055E5EC-8B6C-A310-B0E7-45920E3A3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0011" y="2387418"/>
            <a:ext cx="901714" cy="50207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FCA4DAC-B5EE-9C97-D1DA-39D6C7734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7059" y="3011629"/>
            <a:ext cx="864666" cy="540373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AF907E3-80C9-A342-AB5E-74F22D6E9BDA}"/>
              </a:ext>
            </a:extLst>
          </p:cNvPr>
          <p:cNvSpPr/>
          <p:nvPr/>
        </p:nvSpPr>
        <p:spPr>
          <a:xfrm>
            <a:off x="6147370" y="2002115"/>
            <a:ext cx="1538432" cy="19050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FD41B9E-01A8-7663-6BEC-07027176ED98}"/>
              </a:ext>
            </a:extLst>
          </p:cNvPr>
          <p:cNvSpPr/>
          <p:nvPr/>
        </p:nvSpPr>
        <p:spPr>
          <a:xfrm>
            <a:off x="8771652" y="2024593"/>
            <a:ext cx="1538432" cy="19050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E8A9BE5-633D-0F1A-BE0B-7AAE08325230}"/>
              </a:ext>
            </a:extLst>
          </p:cNvPr>
          <p:cNvSpPr txBox="1"/>
          <p:nvPr/>
        </p:nvSpPr>
        <p:spPr>
          <a:xfrm>
            <a:off x="5143498" y="4176602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Clustering</a:t>
            </a:r>
          </a:p>
        </p:txBody>
      </p:sp>
    </p:spTree>
    <p:extLst>
      <p:ext uri="{BB962C8B-B14F-4D97-AF65-F5344CB8AC3E}">
        <p14:creationId xmlns:p14="http://schemas.microsoft.com/office/powerpoint/2010/main" val="800500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9577097-BC1D-EC45-95BC-7B42C2ADB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0" y="3242815"/>
            <a:ext cx="1092200" cy="2578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3336" y="414172"/>
            <a:ext cx="1768764" cy="12458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4873336" y="1793488"/>
            <a:ext cx="210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this object?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2E7F72-4020-8D4B-A730-E0E5F39BD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4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8721502-4349-37EC-12EC-AB95E40A2228}"/>
              </a:ext>
            </a:extLst>
          </p:cNvPr>
          <p:cNvGrpSpPr/>
          <p:nvPr/>
        </p:nvGrpSpPr>
        <p:grpSpPr>
          <a:xfrm>
            <a:off x="1766910" y="2310242"/>
            <a:ext cx="2439776" cy="3210288"/>
            <a:chOff x="549819" y="1062467"/>
            <a:chExt cx="2439776" cy="3210288"/>
          </a:xfrm>
        </p:grpSpPr>
        <p:sp>
          <p:nvSpPr>
            <p:cNvPr id="6" name="Thought Bubble: Cloud 5">
              <a:extLst>
                <a:ext uri="{FF2B5EF4-FFF2-40B4-BE49-F238E27FC236}">
                  <a16:creationId xmlns:a16="http://schemas.microsoft.com/office/drawing/2014/main" id="{FAFDF20F-36F6-F4FA-DF6B-45D21F771997}"/>
                </a:ext>
              </a:extLst>
            </p:cNvPr>
            <p:cNvSpPr/>
            <p:nvPr/>
          </p:nvSpPr>
          <p:spPr>
            <a:xfrm>
              <a:off x="549819" y="1062467"/>
              <a:ext cx="2439776" cy="3210288"/>
            </a:xfrm>
            <a:prstGeom prst="cloudCallout">
              <a:avLst>
                <a:gd name="adj1" fmla="val 115398"/>
                <a:gd name="adj2" fmla="val -14066"/>
              </a:avLst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DA5E53-D422-E3AA-A5B3-02FF56201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0561" y="1831041"/>
              <a:ext cx="715609" cy="41004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6DDCE9-1A2E-1B91-ECED-AEF816D3523D}"/>
                </a:ext>
              </a:extLst>
            </p:cNvPr>
            <p:cNvSpPr txBox="1"/>
            <p:nvPr/>
          </p:nvSpPr>
          <p:spPr>
            <a:xfrm>
              <a:off x="2004431" y="1914502"/>
              <a:ext cx="5600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</a:rPr>
                <a:t>CAR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581817-96BC-A2F8-643B-C8EC2EA4CBA4}"/>
                </a:ext>
              </a:extLst>
            </p:cNvPr>
            <p:cNvSpPr txBox="1"/>
            <p:nvPr/>
          </p:nvSpPr>
          <p:spPr>
            <a:xfrm>
              <a:off x="2021856" y="2357217"/>
              <a:ext cx="5600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</a:rPr>
                <a:t>CAR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CC478E-A4CC-EBAC-1F81-041E0F0402E6}"/>
                </a:ext>
              </a:extLst>
            </p:cNvPr>
            <p:cNvSpPr txBox="1"/>
            <p:nvPr/>
          </p:nvSpPr>
          <p:spPr>
            <a:xfrm>
              <a:off x="1997730" y="2828281"/>
              <a:ext cx="5841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</a:rPr>
                <a:t>BIKE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238B4EA7-00A2-D5C9-F297-BB2F59DCF6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0561" y="2279502"/>
              <a:ext cx="726083" cy="370891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724870A-577C-2816-8031-055E987348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9237" y="2753381"/>
              <a:ext cx="560177" cy="29548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746FABF-9F05-39EE-B162-C792A102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92253" y="3180709"/>
              <a:ext cx="537161" cy="31802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AC89C15-CA58-A91F-28E8-76C2DC9A5176}"/>
                </a:ext>
              </a:extLst>
            </p:cNvPr>
            <p:cNvSpPr txBox="1"/>
            <p:nvPr/>
          </p:nvSpPr>
          <p:spPr>
            <a:xfrm>
              <a:off x="1958858" y="3223523"/>
              <a:ext cx="5841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C00000"/>
                  </a:solidFill>
                </a:rPr>
                <a:t>BIKE</a:t>
              </a:r>
            </a:p>
          </p:txBody>
        </p:sp>
      </p:grp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B7BA79F-CE00-3EF1-7E81-1CE09EBF295C}"/>
              </a:ext>
            </a:extLst>
          </p:cNvPr>
          <p:cNvSpPr/>
          <p:nvPr/>
        </p:nvSpPr>
        <p:spPr>
          <a:xfrm>
            <a:off x="7460873" y="3812180"/>
            <a:ext cx="2584174" cy="1204860"/>
          </a:xfrm>
          <a:prstGeom prst="wedgeEllipseCallout">
            <a:avLst>
              <a:gd name="adj1" fmla="val -80064"/>
              <a:gd name="adj2" fmla="val -48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It is a CAR</a:t>
            </a:r>
          </a:p>
        </p:txBody>
      </p:sp>
    </p:spTree>
    <p:extLst>
      <p:ext uri="{BB962C8B-B14F-4D97-AF65-F5344CB8AC3E}">
        <p14:creationId xmlns:p14="http://schemas.microsoft.com/office/powerpoint/2010/main" val="24205005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Unsupervised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919784" y="4897480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4E440D-6C1F-B626-88DE-32FCF9532C80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Association rules like ]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29914A7-D5FE-F89E-106D-3C6B9B49243F}"/>
              </a:ext>
            </a:extLst>
          </p:cNvPr>
          <p:cNvGrpSpPr/>
          <p:nvPr/>
        </p:nvGrpSpPr>
        <p:grpSpPr>
          <a:xfrm>
            <a:off x="766618" y="1690688"/>
            <a:ext cx="1221523" cy="2833687"/>
            <a:chOff x="6138718" y="1537819"/>
            <a:chExt cx="1875651" cy="506692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BEB786-A94A-52B5-7763-1A7E19EFE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2B4CB8-3900-4E27-04FE-A0656F5C2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C1C2D76-A747-019C-2C10-BF9FF98FC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02C2514-9524-4A7A-185E-442828B70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A4599A93-2FC9-B70B-1AA0-7E323ECA3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9143" y="1741563"/>
            <a:ext cx="1168773" cy="63020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FCA4DAC-B5EE-9C97-D1DA-39D6C7734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3250" y="3366742"/>
            <a:ext cx="864666" cy="54037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E8A9BE5-633D-0F1A-BE0B-7AAE08325230}"/>
              </a:ext>
            </a:extLst>
          </p:cNvPr>
          <p:cNvSpPr txBox="1"/>
          <p:nvPr/>
        </p:nvSpPr>
        <p:spPr>
          <a:xfrm>
            <a:off x="4989029" y="437601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Association Rules Mining</a:t>
            </a:r>
          </a:p>
        </p:txBody>
      </p:sp>
      <p:pic>
        <p:nvPicPr>
          <p:cNvPr id="8194" name="Picture 2" descr="Godrej aer twist, Car Air Freshener - Cool Surf Blue (45g) : Amazon.in: Car  &amp; Motorbike">
            <a:extLst>
              <a:ext uri="{FF2B5EF4-FFF2-40B4-BE49-F238E27FC236}">
                <a16:creationId xmlns:a16="http://schemas.microsoft.com/office/drawing/2014/main" id="{E592563E-CC15-79CC-4F89-122F6FA58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498" y="1552574"/>
            <a:ext cx="991987" cy="99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AVOX Unisex ABS Full Face Black Motorbike Helmat (MX20_XL) : Amazon.in:  Car &amp; Motorbike">
            <a:extLst>
              <a:ext uri="{FF2B5EF4-FFF2-40B4-BE49-F238E27FC236}">
                <a16:creationId xmlns:a16="http://schemas.microsoft.com/office/drawing/2014/main" id="{FFCAAE05-C245-FD52-C9CC-BE1677893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353" y="3097732"/>
            <a:ext cx="881063" cy="88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CEA0DAEB-961C-7A9D-82C4-3052BCBDDEF9}"/>
              </a:ext>
            </a:extLst>
          </p:cNvPr>
          <p:cNvSpPr/>
          <p:nvPr/>
        </p:nvSpPr>
        <p:spPr>
          <a:xfrm>
            <a:off x="7261777" y="2010478"/>
            <a:ext cx="775252" cy="226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241D4376-679A-ACC4-ACB6-7B29BD5C5126}"/>
              </a:ext>
            </a:extLst>
          </p:cNvPr>
          <p:cNvSpPr/>
          <p:nvPr/>
        </p:nvSpPr>
        <p:spPr>
          <a:xfrm>
            <a:off x="7261777" y="3538263"/>
            <a:ext cx="775252" cy="226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21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FD9730-12E2-152D-E394-C638D712B454}"/>
              </a:ext>
            </a:extLst>
          </p:cNvPr>
          <p:cNvSpPr/>
          <p:nvPr/>
        </p:nvSpPr>
        <p:spPr>
          <a:xfrm>
            <a:off x="914401" y="1690688"/>
            <a:ext cx="4661452" cy="3875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 Unsupervised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2339009" y="5663233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pic>
        <p:nvPicPr>
          <p:cNvPr id="4098" name="Picture 2" descr="Different groups of people. Concept 3D illustration | Stock image |  Colourbox">
            <a:extLst>
              <a:ext uri="{FF2B5EF4-FFF2-40B4-BE49-F238E27FC236}">
                <a16:creationId xmlns:a16="http://schemas.microsoft.com/office/drawing/2014/main" id="{5F6D0845-1798-9763-02BB-D398971C0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93" y="1788008"/>
            <a:ext cx="4505738" cy="33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488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AFD9730-12E2-152D-E394-C638D712B454}"/>
              </a:ext>
            </a:extLst>
          </p:cNvPr>
          <p:cNvSpPr/>
          <p:nvPr/>
        </p:nvSpPr>
        <p:spPr>
          <a:xfrm>
            <a:off x="914401" y="1690688"/>
            <a:ext cx="4661452" cy="3875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6287-24AA-2129-DB49-DB0D316B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Example Unsupervised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16282-5E75-FD6D-9310-277FB792D628}"/>
              </a:ext>
            </a:extLst>
          </p:cNvPr>
          <p:cNvSpPr txBox="1"/>
          <p:nvPr/>
        </p:nvSpPr>
        <p:spPr>
          <a:xfrm>
            <a:off x="2339009" y="5663233"/>
            <a:ext cx="164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Dataset</a:t>
            </a:r>
          </a:p>
        </p:txBody>
      </p:sp>
      <p:pic>
        <p:nvPicPr>
          <p:cNvPr id="4098" name="Picture 2" descr="Different groups of people. Concept 3D illustration | Stock image |  Colourbox">
            <a:extLst>
              <a:ext uri="{FF2B5EF4-FFF2-40B4-BE49-F238E27FC236}">
                <a16:creationId xmlns:a16="http://schemas.microsoft.com/office/drawing/2014/main" id="{5F6D0845-1798-9763-02BB-D398971C0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93" y="1788008"/>
            <a:ext cx="4505738" cy="33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ifferent groups of people. Concept 3D illustration | Stock image |  Colourbox">
            <a:extLst>
              <a:ext uri="{FF2B5EF4-FFF2-40B4-BE49-F238E27FC236}">
                <a16:creationId xmlns:a16="http://schemas.microsoft.com/office/drawing/2014/main" id="{C991A302-7247-E29B-DE42-1DEC3821F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454" y="1620390"/>
            <a:ext cx="4505738" cy="337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9BE6C7E-C5FA-B4E1-38C6-FD1E3FDF4010}"/>
              </a:ext>
            </a:extLst>
          </p:cNvPr>
          <p:cNvSpPr/>
          <p:nvPr/>
        </p:nvSpPr>
        <p:spPr>
          <a:xfrm>
            <a:off x="7439025" y="2009775"/>
            <a:ext cx="1076325" cy="11906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75C6F82-1867-4E29-BDFF-1E47464BC9D0}"/>
              </a:ext>
            </a:extLst>
          </p:cNvPr>
          <p:cNvSpPr/>
          <p:nvPr/>
        </p:nvSpPr>
        <p:spPr>
          <a:xfrm>
            <a:off x="7124700" y="3228974"/>
            <a:ext cx="1295400" cy="11906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758E56B-269C-7C82-3678-C06B78F637E4}"/>
              </a:ext>
            </a:extLst>
          </p:cNvPr>
          <p:cNvSpPr/>
          <p:nvPr/>
        </p:nvSpPr>
        <p:spPr>
          <a:xfrm>
            <a:off x="8515350" y="2452412"/>
            <a:ext cx="1377397" cy="11906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717B30-1AFB-47FD-B106-3477CA6AA0B5}"/>
              </a:ext>
            </a:extLst>
          </p:cNvPr>
          <p:cNvSpPr/>
          <p:nvPr/>
        </p:nvSpPr>
        <p:spPr>
          <a:xfrm>
            <a:off x="9982200" y="2028824"/>
            <a:ext cx="1076325" cy="119062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22352CB-38E8-508C-B3B9-B95A1405598F}"/>
              </a:ext>
            </a:extLst>
          </p:cNvPr>
          <p:cNvSpPr/>
          <p:nvPr/>
        </p:nvSpPr>
        <p:spPr>
          <a:xfrm>
            <a:off x="9982199" y="3124200"/>
            <a:ext cx="1165779" cy="1350514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3418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03E5C-6D6C-573D-639C-E35C082B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E6F661-3AF9-0686-675B-387809844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0" y="4270720"/>
            <a:ext cx="6772275" cy="19907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17F09E0-5093-FE86-9160-16DEB8671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More Example Unsupervised Learning</a:t>
            </a:r>
          </a:p>
        </p:txBody>
      </p:sp>
      <p:pic>
        <p:nvPicPr>
          <p:cNvPr id="12290" name="Picture 2" descr="Indyme, LLC shopping-cart-icon &gt;">
            <a:extLst>
              <a:ext uri="{FF2B5EF4-FFF2-40B4-BE49-F238E27FC236}">
                <a16:creationId xmlns:a16="http://schemas.microsoft.com/office/drawing/2014/main" id="{644C4F81-3C7A-F760-8E44-D53789A22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7" y="1452563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My Computer icon PNG, ICO or ICNS | Free vector icons">
            <a:extLst>
              <a:ext uri="{FF2B5EF4-FFF2-40B4-BE49-F238E27FC236}">
                <a16:creationId xmlns:a16="http://schemas.microsoft.com/office/drawing/2014/main" id="{44E6E564-A891-B73E-8F2D-820FE6060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313" y="157162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9960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044312-0072-5C2B-DC8E-D23BC86EA8E5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It is also known as learning from trials and errors ]</a:t>
            </a:r>
          </a:p>
        </p:txBody>
      </p:sp>
    </p:spTree>
    <p:extLst>
      <p:ext uri="{BB962C8B-B14F-4D97-AF65-F5344CB8AC3E}">
        <p14:creationId xmlns:p14="http://schemas.microsoft.com/office/powerpoint/2010/main" val="25594330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AE840-AE41-75F2-475D-BB8C83721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2466975"/>
            <a:ext cx="1162050" cy="1790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089B39-F3B1-4F8B-49B3-A0CD1FE73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037" y="2133600"/>
            <a:ext cx="17621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867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AE840-AE41-75F2-475D-BB8C83721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2466975"/>
            <a:ext cx="1162050" cy="1790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089B39-F3B1-4F8B-49B3-A0CD1FE73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037" y="2133600"/>
            <a:ext cx="1762125" cy="2590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F33E71-8B2D-AC2B-34E5-09A757C3B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525" y="2705100"/>
            <a:ext cx="17716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137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AE840-AE41-75F2-475D-BB8C83721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525" y="2466975"/>
            <a:ext cx="1162050" cy="1790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089B39-F3B1-4F8B-49B3-A0CD1FE73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037" y="2133600"/>
            <a:ext cx="1762125" cy="2590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F33E71-8B2D-AC2B-34E5-09A757C3B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9525" y="2705100"/>
            <a:ext cx="1771650" cy="476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36AF82-B0F7-EBB4-2210-B5FA6E79D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1450" y="3448051"/>
            <a:ext cx="1609725" cy="457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403D5D-EE15-37AD-A2E4-A9CFD01AB3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81450" y="4071421"/>
            <a:ext cx="16192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873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A9EFA-5ECC-F3D0-8C7C-15FDBFDD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89" y="2388911"/>
            <a:ext cx="1028700" cy="17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4372B-C9C6-D7DA-1B53-20854954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459" y="1694208"/>
            <a:ext cx="1958412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F3300-B71D-BDBE-68E3-33B17A82F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515" y="3971925"/>
            <a:ext cx="1181100" cy="1085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71E2F-A153-DCC5-883D-09E2E8671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615" y="3789086"/>
            <a:ext cx="790575" cy="723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362ADC-6225-23F8-4378-71D003BEAA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1615" y="1736103"/>
            <a:ext cx="703791" cy="723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D7279-638C-709B-2EBB-1442BB0F88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4169" y="1438275"/>
            <a:ext cx="3105150" cy="2990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A0A92F-6685-2F91-8723-8F72961F8CE1}"/>
              </a:ext>
            </a:extLst>
          </p:cNvPr>
          <p:cNvSpPr txBox="1"/>
          <p:nvPr/>
        </p:nvSpPr>
        <p:spPr>
          <a:xfrm>
            <a:off x="1557337" y="5162550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Agent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C36B18-73E1-45B0-37D0-B719AE53EE2F}"/>
              </a:ext>
            </a:extLst>
          </p:cNvPr>
          <p:cNvSpPr txBox="1"/>
          <p:nvPr/>
        </p:nvSpPr>
        <p:spPr>
          <a:xfrm>
            <a:off x="4370515" y="5240614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AE6407-2B76-6CE9-7674-2759C870220C}"/>
              </a:ext>
            </a:extLst>
          </p:cNvPr>
          <p:cNvSpPr txBox="1"/>
          <p:nvPr/>
        </p:nvSpPr>
        <p:spPr>
          <a:xfrm>
            <a:off x="7958137" y="5172075"/>
            <a:ext cx="172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Environment</a:t>
            </a:r>
          </a:p>
        </p:txBody>
      </p:sp>
    </p:spTree>
    <p:extLst>
      <p:ext uri="{BB962C8B-B14F-4D97-AF65-F5344CB8AC3E}">
        <p14:creationId xmlns:p14="http://schemas.microsoft.com/office/powerpoint/2010/main" val="40118754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A9EFA-5ECC-F3D0-8C7C-15FDBFDD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89" y="2388911"/>
            <a:ext cx="1028700" cy="17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4372B-C9C6-D7DA-1B53-20854954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459" y="1694208"/>
            <a:ext cx="1958412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F3300-B71D-BDBE-68E3-33B17A82F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515" y="3971925"/>
            <a:ext cx="1181100" cy="1085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362ADC-6225-23F8-4378-71D003BEAA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615" y="1736103"/>
            <a:ext cx="703791" cy="723900"/>
          </a:xfrm>
          <a:prstGeom prst="rect">
            <a:avLst/>
          </a:prstGeom>
        </p:spPr>
      </p:pic>
      <p:pic>
        <p:nvPicPr>
          <p:cNvPr id="5122" name="Picture 2" descr="Punishment gesture black glyph icon. Respond to child bad behavior.  Discipline strategy. Authoritarian parent. Kid misbehavior. Silhouette  symbol on white space. Vector isolated illustration 4180848 Vector Art at  Vecteezy">
            <a:extLst>
              <a:ext uri="{FF2B5EF4-FFF2-40B4-BE49-F238E27FC236}">
                <a16:creationId xmlns:a16="http://schemas.microsoft.com/office/drawing/2014/main" id="{C0D8B91B-E88C-1D8E-C97B-E25A18B88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7" y="1440211"/>
            <a:ext cx="1762126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D9ADBD-C18A-B16E-C060-E98719FEBF83}"/>
              </a:ext>
            </a:extLst>
          </p:cNvPr>
          <p:cNvSpPr txBox="1"/>
          <p:nvPr/>
        </p:nvSpPr>
        <p:spPr>
          <a:xfrm>
            <a:off x="8085482" y="290064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Punishment</a:t>
            </a:r>
          </a:p>
        </p:txBody>
      </p:sp>
    </p:spTree>
    <p:extLst>
      <p:ext uri="{BB962C8B-B14F-4D97-AF65-F5344CB8AC3E}">
        <p14:creationId xmlns:p14="http://schemas.microsoft.com/office/powerpoint/2010/main" val="409378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520700" y="130739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ask the same question to him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218" y="1051442"/>
            <a:ext cx="1768764" cy="124582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559036-542E-7340-B509-13EBEFDE360E}"/>
              </a:ext>
            </a:extLst>
          </p:cNvPr>
          <p:cNvCxnSpPr/>
          <p:nvPr/>
        </p:nvCxnSpPr>
        <p:spPr>
          <a:xfrm flipH="1">
            <a:off x="3456709" y="1872359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3176155" y="1456723"/>
            <a:ext cx="210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this object?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0BE70-1DA3-4E4F-AA71-B8453A317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2358736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FAF703-3F76-4047-8809-0A7D0081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8344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50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A9EFA-5ECC-F3D0-8C7C-15FDBFDD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89" y="2388911"/>
            <a:ext cx="1028700" cy="17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4372B-C9C6-D7DA-1B53-20854954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459" y="1694208"/>
            <a:ext cx="1958412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F3300-B71D-BDBE-68E3-33B17A82F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515" y="3971925"/>
            <a:ext cx="1181100" cy="1085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71E2F-A153-DCC5-883D-09E2E8671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615" y="3789086"/>
            <a:ext cx="790575" cy="723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570F13-CAF6-EB8E-1F63-DD0F82143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163" y="3495674"/>
            <a:ext cx="1333500" cy="15902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2F92A8-824D-E996-3CD9-44F0B620F676}"/>
              </a:ext>
            </a:extLst>
          </p:cNvPr>
          <p:cNvSpPr txBox="1"/>
          <p:nvPr/>
        </p:nvSpPr>
        <p:spPr>
          <a:xfrm>
            <a:off x="8084447" y="50279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Reward</a:t>
            </a:r>
          </a:p>
        </p:txBody>
      </p:sp>
    </p:spTree>
    <p:extLst>
      <p:ext uri="{BB962C8B-B14F-4D97-AF65-F5344CB8AC3E}">
        <p14:creationId xmlns:p14="http://schemas.microsoft.com/office/powerpoint/2010/main" val="4886909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1DF1D-D8DD-2482-0A0E-9DA288A7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7C1F4-4154-66BC-1D53-FCB1E0CA4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52527-512E-BF4B-BF09-F3D3DDBFE393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6A9EFA-5ECC-F3D0-8C7C-15FDBFDD0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89" y="2388911"/>
            <a:ext cx="1028700" cy="1762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D4372B-C9C6-D7DA-1B53-20854954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459" y="1694208"/>
            <a:ext cx="1958412" cy="13255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8F3300-B71D-BDBE-68E3-33B17A82F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0515" y="3971925"/>
            <a:ext cx="1181100" cy="10858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71E2F-A153-DCC5-883D-09E2E86715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1615" y="3789086"/>
            <a:ext cx="790575" cy="723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570F13-CAF6-EB8E-1F63-DD0F821439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8163" y="3495674"/>
            <a:ext cx="1333500" cy="159026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2F92A8-824D-E996-3CD9-44F0B620F676}"/>
              </a:ext>
            </a:extLst>
          </p:cNvPr>
          <p:cNvSpPr txBox="1"/>
          <p:nvPr/>
        </p:nvSpPr>
        <p:spPr>
          <a:xfrm>
            <a:off x="8084447" y="5027958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Reward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2FBFF4-6D15-366B-E173-2C6F7DBA7C2A}"/>
              </a:ext>
            </a:extLst>
          </p:cNvPr>
          <p:cNvSpPr txBox="1"/>
          <p:nvPr/>
        </p:nvSpPr>
        <p:spPr>
          <a:xfrm>
            <a:off x="2733872" y="5472046"/>
            <a:ext cx="59529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Baby Learn from the Trials and Errors</a:t>
            </a:r>
          </a:p>
          <a:p>
            <a:pPr algn="ctr"/>
            <a:endParaRPr lang="en-US" b="1" dirty="0">
              <a:solidFill>
                <a:srgbClr val="C00000"/>
              </a:solidFill>
            </a:endParaRPr>
          </a:p>
          <a:p>
            <a:pPr algn="ctr"/>
            <a:r>
              <a:rPr lang="en-US" sz="3200" b="1" dirty="0">
                <a:solidFill>
                  <a:srgbClr val="C00000"/>
                </a:solidFill>
              </a:rPr>
              <a:t>Reinforcement Learning</a:t>
            </a:r>
          </a:p>
        </p:txBody>
      </p:sp>
    </p:spTree>
    <p:extLst>
      <p:ext uri="{BB962C8B-B14F-4D97-AF65-F5344CB8AC3E}">
        <p14:creationId xmlns:p14="http://schemas.microsoft.com/office/powerpoint/2010/main" val="30443925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C572-7D83-AAAA-9D99-5AC97510C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55723-67B5-8526-D05F-56761A826E09}"/>
              </a:ext>
            </a:extLst>
          </p:cNvPr>
          <p:cNvSpPr txBox="1"/>
          <p:nvPr/>
        </p:nvSpPr>
        <p:spPr>
          <a:xfrm>
            <a:off x="1019508" y="6123543"/>
            <a:ext cx="10372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[ In this lesion, we have learnt 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DF264-DFDA-45FD-82C8-3B9ED17824C3}"/>
              </a:ext>
            </a:extLst>
          </p:cNvPr>
          <p:cNvSpPr txBox="1"/>
          <p:nvPr/>
        </p:nvSpPr>
        <p:spPr>
          <a:xfrm>
            <a:off x="838200" y="22632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machine learning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B8D6B-F4D3-2B70-8A31-2884E2727E27}"/>
              </a:ext>
            </a:extLst>
          </p:cNvPr>
          <p:cNvSpPr txBox="1"/>
          <p:nvPr/>
        </p:nvSpPr>
        <p:spPr>
          <a:xfrm>
            <a:off x="838200" y="306683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are the machine learning paradigms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17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520700" y="130739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ask the same question to him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227F4B-44C2-2241-84F8-4621E9BE8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218" y="1051442"/>
            <a:ext cx="1768764" cy="1245825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9559036-542E-7340-B509-13EBEFDE360E}"/>
              </a:ext>
            </a:extLst>
          </p:cNvPr>
          <p:cNvCxnSpPr/>
          <p:nvPr/>
        </p:nvCxnSpPr>
        <p:spPr>
          <a:xfrm flipH="1">
            <a:off x="3456709" y="1872359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F715384-2E24-CB40-B1B6-D2E59F3F1D2A}"/>
              </a:ext>
            </a:extLst>
          </p:cNvPr>
          <p:cNvSpPr txBox="1"/>
          <p:nvPr/>
        </p:nvSpPr>
        <p:spPr>
          <a:xfrm>
            <a:off x="3176155" y="1456723"/>
            <a:ext cx="2107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What is this object?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0BE70-1DA3-4E4F-AA71-B8453A317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2358736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FAF703-3F76-4047-8809-0A7D0081F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6</a:t>
            </a:fld>
            <a:endParaRPr lang="en-US"/>
          </a:p>
        </p:txBody>
      </p:sp>
      <p:sp>
        <p:nvSpPr>
          <p:cNvPr id="9" name="Explosion: 14 Points 8">
            <a:extLst>
              <a:ext uri="{FF2B5EF4-FFF2-40B4-BE49-F238E27FC236}">
                <a16:creationId xmlns:a16="http://schemas.microsoft.com/office/drawing/2014/main" id="{C8DD74AF-451D-5A1A-1221-634C1FAF76EE}"/>
              </a:ext>
            </a:extLst>
          </p:cNvPr>
          <p:cNvSpPr/>
          <p:nvPr/>
        </p:nvSpPr>
        <p:spPr>
          <a:xfrm>
            <a:off x="829689" y="1386718"/>
            <a:ext cx="1411357" cy="70567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?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0D7A032F-2549-73E2-451D-2F7F7DEB2384}"/>
              </a:ext>
            </a:extLst>
          </p:cNvPr>
          <p:cNvSpPr/>
          <p:nvPr/>
        </p:nvSpPr>
        <p:spPr>
          <a:xfrm>
            <a:off x="6273800" y="3217970"/>
            <a:ext cx="3460750" cy="3300412"/>
          </a:xfrm>
          <a:prstGeom prst="cloudCallout">
            <a:avLst>
              <a:gd name="adj1" fmla="val -131338"/>
              <a:gd name="adj2" fmla="val -4937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nimals - Facts, Pictures and Resources - AZ Animals">
            <a:extLst>
              <a:ext uri="{FF2B5EF4-FFF2-40B4-BE49-F238E27FC236}">
                <a16:creationId xmlns:a16="http://schemas.microsoft.com/office/drawing/2014/main" id="{D331D3E1-8BD2-E41C-5741-27D1CD044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02" y="4322462"/>
            <a:ext cx="1981345" cy="148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32223D1-222D-4CFE-0AB1-80CBC4E4F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708" y="3772670"/>
            <a:ext cx="617899" cy="43521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0ECB08-A2A9-683B-7297-E8A034F62961}"/>
              </a:ext>
            </a:extLst>
          </p:cNvPr>
          <p:cNvCxnSpPr/>
          <p:nvPr/>
        </p:nvCxnSpPr>
        <p:spPr>
          <a:xfrm>
            <a:off x="7534275" y="3772670"/>
            <a:ext cx="809625" cy="4352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1D660B-A309-D32B-C4B3-372AA2C124C1}"/>
              </a:ext>
            </a:extLst>
          </p:cNvPr>
          <p:cNvCxnSpPr/>
          <p:nvPr/>
        </p:nvCxnSpPr>
        <p:spPr>
          <a:xfrm flipH="1">
            <a:off x="7581900" y="3772670"/>
            <a:ext cx="690707" cy="4352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99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64CB9-0B03-AB1A-B99F-27A21368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270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[ But, he is a human being. He can observe and learn ]</a:t>
            </a:r>
          </a:p>
        </p:txBody>
      </p:sp>
    </p:spTree>
    <p:extLst>
      <p:ext uri="{BB962C8B-B14F-4D97-AF65-F5344CB8AC3E}">
        <p14:creationId xmlns:p14="http://schemas.microsoft.com/office/powerpoint/2010/main" val="158466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288004" y="209782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make him learn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3C95C9-3475-3748-8433-3D307CB9C9AA}"/>
              </a:ext>
            </a:extLst>
          </p:cNvPr>
          <p:cNvCxnSpPr/>
          <p:nvPr/>
        </p:nvCxnSpPr>
        <p:spPr>
          <a:xfrm flipH="1">
            <a:off x="3520209" y="2358736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B20D608-AA20-CD4D-BF64-3384E90976E9}"/>
              </a:ext>
            </a:extLst>
          </p:cNvPr>
          <p:cNvSpPr txBox="1"/>
          <p:nvPr/>
        </p:nvSpPr>
        <p:spPr>
          <a:xfrm>
            <a:off x="3878855" y="2312432"/>
            <a:ext cx="138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show him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44E0F5-685F-B947-BC64-A012A9ADA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2358736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22E9B7-238A-CF48-B21C-E612B90D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8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7169B0-E21F-D9C3-6CCA-8AAC34392CA3}"/>
              </a:ext>
            </a:extLst>
          </p:cNvPr>
          <p:cNvGrpSpPr/>
          <p:nvPr/>
        </p:nvGrpSpPr>
        <p:grpSpPr>
          <a:xfrm>
            <a:off x="6138718" y="1537819"/>
            <a:ext cx="1875651" cy="5066926"/>
            <a:chOff x="6138718" y="1537819"/>
            <a:chExt cx="1875651" cy="506692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9A847E-0582-1A49-A5EA-6D631188A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2FC30BB-9D7F-444F-8519-8695DC774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1CDE88B-2AC7-646F-7930-6EFCCE7B1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5F21ECA-41C1-2B16-A966-A21A4E869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997200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AC22D966-C77F-6E4D-A1E6-1BC95402B400}"/>
              </a:ext>
            </a:extLst>
          </p:cNvPr>
          <p:cNvSpPr txBox="1">
            <a:spLocks/>
          </p:cNvSpPr>
          <p:nvPr/>
        </p:nvSpPr>
        <p:spPr>
          <a:xfrm>
            <a:off x="288004" y="209782"/>
            <a:ext cx="9950302" cy="1059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Let us make him learn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B3C95C9-3475-3748-8433-3D307CB9C9AA}"/>
              </a:ext>
            </a:extLst>
          </p:cNvPr>
          <p:cNvCxnSpPr/>
          <p:nvPr/>
        </p:nvCxnSpPr>
        <p:spPr>
          <a:xfrm flipH="1">
            <a:off x="3520209" y="2358736"/>
            <a:ext cx="2337955" cy="85205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B20D608-AA20-CD4D-BF64-3384E90976E9}"/>
              </a:ext>
            </a:extLst>
          </p:cNvPr>
          <p:cNvSpPr txBox="1"/>
          <p:nvPr/>
        </p:nvSpPr>
        <p:spPr>
          <a:xfrm>
            <a:off x="3878855" y="2312432"/>
            <a:ext cx="1384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show him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44E0F5-685F-B947-BC64-A012A9ADA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2358736"/>
            <a:ext cx="2768600" cy="20828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22E9B7-238A-CF48-B21C-E612B90D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210D-C6E3-AE47-BFA0-5BCB56C38553}" type="slidenum">
              <a:rPr lang="en-US" smtClean="0"/>
              <a:t>9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7169B0-E21F-D9C3-6CCA-8AAC34392CA3}"/>
              </a:ext>
            </a:extLst>
          </p:cNvPr>
          <p:cNvGrpSpPr/>
          <p:nvPr/>
        </p:nvGrpSpPr>
        <p:grpSpPr>
          <a:xfrm>
            <a:off x="6138718" y="1537819"/>
            <a:ext cx="3488440" cy="5066926"/>
            <a:chOff x="6138718" y="1537819"/>
            <a:chExt cx="3488440" cy="506692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9A847E-0582-1A49-A5EA-6D631188A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8718" y="1537819"/>
              <a:ext cx="1768764" cy="124582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1678E6-1496-414C-A36B-27E650470074}"/>
                </a:ext>
              </a:extLst>
            </p:cNvPr>
            <p:cNvSpPr txBox="1"/>
            <p:nvPr/>
          </p:nvSpPr>
          <p:spPr>
            <a:xfrm>
              <a:off x="8199787" y="1791399"/>
              <a:ext cx="1384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F74BE9-5B96-C141-A424-71F3BE39CCB2}"/>
                </a:ext>
              </a:extLst>
            </p:cNvPr>
            <p:cNvSpPr txBox="1"/>
            <p:nvPr/>
          </p:nvSpPr>
          <p:spPr>
            <a:xfrm>
              <a:off x="8242858" y="3136495"/>
              <a:ext cx="1384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CAR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1395EE-1233-0244-9EF6-C50F61A3A427}"/>
                </a:ext>
              </a:extLst>
            </p:cNvPr>
            <p:cNvSpPr txBox="1"/>
            <p:nvPr/>
          </p:nvSpPr>
          <p:spPr>
            <a:xfrm>
              <a:off x="8183224" y="4567723"/>
              <a:ext cx="1384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BIKE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2FC30BB-9D7F-444F-8519-8695DC774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8718" y="2900374"/>
              <a:ext cx="1794653" cy="112687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1CDE88B-2AC7-646F-7930-6EFCCE7B1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9785" y="4340154"/>
              <a:ext cx="1384584" cy="897767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5F21ECA-41C1-2B16-A966-A21A4E869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6673" y="5638502"/>
              <a:ext cx="1327696" cy="96624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612139-1465-B743-20E1-1F797C78FF66}"/>
                </a:ext>
              </a:extLst>
            </p:cNvPr>
            <p:cNvSpPr txBox="1"/>
            <p:nvPr/>
          </p:nvSpPr>
          <p:spPr>
            <a:xfrm>
              <a:off x="8087145" y="5768582"/>
              <a:ext cx="13843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BIKE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439678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1094</Words>
  <Application>Microsoft Office PowerPoint</Application>
  <PresentationFormat>Widescreen</PresentationFormat>
  <Paragraphs>319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Cambria Math</vt:lpstr>
      <vt:lpstr>Office Theme</vt:lpstr>
      <vt:lpstr> Lesson: 1  What is Machine Learning? (Layman’s term)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[ But, he is a human being. He can observe and learn ]</vt:lpstr>
      <vt:lpstr>PowerPoint Presentation</vt:lpstr>
      <vt:lpstr>PowerPoint Presentation</vt:lpstr>
      <vt:lpstr>PowerPoint Presentation</vt:lpstr>
      <vt:lpstr>PowerPoint Presentation</vt:lpstr>
      <vt:lpstr>What about a Machine ?</vt:lpstr>
      <vt:lpstr>What about a Machine ?</vt:lpstr>
      <vt:lpstr>What about a Machine 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What is Machine Learning?</vt:lpstr>
      <vt:lpstr>PowerPoint Presentation</vt:lpstr>
      <vt:lpstr>Machine Learning Paradigms</vt:lpstr>
      <vt:lpstr>What is Supervised Learning?</vt:lpstr>
      <vt:lpstr>What is Supervised Learning?</vt:lpstr>
      <vt:lpstr>What is Supervised Learning?</vt:lpstr>
      <vt:lpstr>What is Supervised Learning?</vt:lpstr>
      <vt:lpstr>What is Supervised Learning?</vt:lpstr>
      <vt:lpstr>What is Supervised Learning?</vt:lpstr>
      <vt:lpstr>Classifier</vt:lpstr>
      <vt:lpstr>Regression</vt:lpstr>
      <vt:lpstr>PowerPoint Presentation</vt:lpstr>
      <vt:lpstr>What is Unsupervised Learning</vt:lpstr>
      <vt:lpstr>What is Unsupervised Learning</vt:lpstr>
      <vt:lpstr>What is Unsupervised Learning</vt:lpstr>
      <vt:lpstr>More Example Unsupervised Learning</vt:lpstr>
      <vt:lpstr>More Example Unsupervised Learning</vt:lpstr>
      <vt:lpstr>More Example Unsupervised Learning</vt:lpstr>
      <vt:lpstr>What is Reinforcement Learning</vt:lpstr>
      <vt:lpstr>What is Reinforcement Learning</vt:lpstr>
      <vt:lpstr>What is Reinforcement Learning</vt:lpstr>
      <vt:lpstr>What is Reinforcement Learning</vt:lpstr>
      <vt:lpstr>Another Example</vt:lpstr>
      <vt:lpstr>Reinforcement Learning</vt:lpstr>
      <vt:lpstr>Reinforcement Learning</vt:lpstr>
      <vt:lpstr>Reinforcement Learning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Sanasam Ranbir Singh</dc:creator>
  <cp:lastModifiedBy>Sanasam Ranbir Singh</cp:lastModifiedBy>
  <cp:revision>2</cp:revision>
  <dcterms:created xsi:type="dcterms:W3CDTF">2022-08-05T04:52:50Z</dcterms:created>
  <dcterms:modified xsi:type="dcterms:W3CDTF">2022-08-05T09:37:14Z</dcterms:modified>
</cp:coreProperties>
</file>