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6" r:id="rId26"/>
  </p:sldIdLst>
  <p:sldSz cx="9118600" cy="6819900"/>
  <p:notesSz cx="9118600" cy="68199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4" y="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8600" cy="68199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2233" y="1885695"/>
            <a:ext cx="2881122" cy="3200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00023" y="2284475"/>
            <a:ext cx="4469765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CC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67790" y="3819144"/>
            <a:ext cx="6383020" cy="1704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CC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CC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5930" y="1568577"/>
            <a:ext cx="3966591" cy="4501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6079" y="1568577"/>
            <a:ext cx="3966591" cy="4501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CC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18600" cy="68199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690" y="686561"/>
            <a:ext cx="8349218" cy="1123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CC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3003" y="1804415"/>
            <a:ext cx="7832592" cy="2945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0324" y="6342507"/>
            <a:ext cx="2917952" cy="340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5930" y="6342507"/>
            <a:ext cx="2097278" cy="340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66503" y="6394620"/>
            <a:ext cx="449962" cy="366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Machine</a:t>
            </a:r>
            <a:r>
              <a:rPr spc="-165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880454" y="6196302"/>
            <a:ext cx="821003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400" dirty="0">
                <a:solidFill>
                  <a:srgbClr val="CC9A00"/>
                </a:solidFill>
                <a:latin typeface="Arial"/>
                <a:cs typeface="Arial"/>
              </a:rPr>
              <a:t>Source: </a:t>
            </a:r>
            <a:r>
              <a:rPr lang="en-US" sz="2400" dirty="0">
                <a:solidFill>
                  <a:srgbClr val="FFFFCC"/>
                </a:solidFill>
                <a:latin typeface="Arial"/>
                <a:cs typeface="Arial"/>
              </a:rPr>
              <a:t>https://scis.uohyd.ac.in/~atulcs/ml/Chap1.Part1.pdf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1390" y="991361"/>
            <a:ext cx="6321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Well-</a:t>
            </a:r>
            <a:r>
              <a:rPr sz="3600" dirty="0"/>
              <a:t>Posed</a:t>
            </a:r>
            <a:r>
              <a:rPr sz="3600" spc="-30" dirty="0"/>
              <a:t> </a:t>
            </a:r>
            <a:r>
              <a:rPr sz="3600" dirty="0"/>
              <a:t>Learning</a:t>
            </a:r>
            <a:r>
              <a:rPr sz="3600" spc="-20" dirty="0"/>
              <a:t> </a:t>
            </a:r>
            <a:r>
              <a:rPr sz="3600" spc="-10" dirty="0"/>
              <a:t>Problems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ts val="2875"/>
              </a:lnSpc>
              <a:spcBef>
                <a:spcPts val="100"/>
              </a:spcBef>
            </a:pPr>
            <a:r>
              <a:rPr spc="-10" dirty="0"/>
              <a:t>Definition</a:t>
            </a:r>
            <a:r>
              <a:rPr spc="-10" dirty="0">
                <a:solidFill>
                  <a:srgbClr val="FFFFCC"/>
                </a:solidFill>
              </a:rPr>
              <a:t>:</a:t>
            </a:r>
          </a:p>
          <a:p>
            <a:pPr marL="130175" marR="2863850">
              <a:lnSpc>
                <a:spcPts val="2870"/>
              </a:lnSpc>
              <a:spcBef>
                <a:spcPts val="100"/>
              </a:spcBef>
            </a:pPr>
            <a:r>
              <a:rPr dirty="0">
                <a:solidFill>
                  <a:srgbClr val="FFFFCC"/>
                </a:solidFill>
              </a:rPr>
              <a:t>A</a:t>
            </a:r>
            <a:r>
              <a:rPr spc="-4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computer</a:t>
            </a:r>
            <a:r>
              <a:rPr spc="-40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program</a:t>
            </a:r>
            <a:r>
              <a:rPr spc="-4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is</a:t>
            </a:r>
            <a:r>
              <a:rPr spc="-40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said</a:t>
            </a:r>
            <a:r>
              <a:rPr spc="-40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to</a:t>
            </a:r>
            <a:r>
              <a:rPr spc="-45" dirty="0">
                <a:solidFill>
                  <a:srgbClr val="FFFFCC"/>
                </a:solidFill>
              </a:rPr>
              <a:t> </a:t>
            </a:r>
            <a:r>
              <a:rPr spc="-10" dirty="0">
                <a:solidFill>
                  <a:srgbClr val="FFFFCC"/>
                </a:solidFill>
              </a:rPr>
              <a:t>learn </a:t>
            </a:r>
            <a:r>
              <a:rPr dirty="0">
                <a:solidFill>
                  <a:srgbClr val="FFFFCC"/>
                </a:solidFill>
              </a:rPr>
              <a:t>from</a:t>
            </a:r>
            <a:r>
              <a:rPr spc="-75" dirty="0">
                <a:solidFill>
                  <a:srgbClr val="FFFFCC"/>
                </a:solidFill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r>
              <a:rPr i="1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i="1" spc="-50" dirty="0">
                <a:solidFill>
                  <a:srgbClr val="FFFFCC"/>
                </a:solidFill>
                <a:latin typeface="Arial"/>
                <a:cs typeface="Arial"/>
              </a:rPr>
              <a:t>E</a:t>
            </a:r>
          </a:p>
          <a:p>
            <a:pPr marL="45720">
              <a:lnSpc>
                <a:spcPts val="2785"/>
              </a:lnSpc>
            </a:pPr>
            <a:r>
              <a:rPr dirty="0">
                <a:solidFill>
                  <a:srgbClr val="FFFFCC"/>
                </a:solidFill>
              </a:rPr>
              <a:t>with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respect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to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some</a:t>
            </a:r>
            <a:r>
              <a:rPr spc="-30" dirty="0">
                <a:solidFill>
                  <a:srgbClr val="FFFFCC"/>
                </a:solidFill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class</a:t>
            </a:r>
            <a:r>
              <a:rPr i="1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i="1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tasks</a:t>
            </a:r>
            <a:r>
              <a:rPr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T</a:t>
            </a:r>
            <a:r>
              <a:rPr i="1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pc="-25" dirty="0">
                <a:solidFill>
                  <a:srgbClr val="FFFFCC"/>
                </a:solidFill>
              </a:rPr>
              <a:t>and</a:t>
            </a:r>
          </a:p>
          <a:p>
            <a:pPr marL="45720">
              <a:lnSpc>
                <a:spcPts val="2875"/>
              </a:lnSpc>
            </a:pPr>
            <a:r>
              <a:rPr i="1" spc="-10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r>
              <a:rPr i="1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measure</a:t>
            </a:r>
            <a:r>
              <a:rPr i="1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FFFFCC"/>
                </a:solidFill>
                <a:latin typeface="Arial"/>
                <a:cs typeface="Arial"/>
              </a:rPr>
              <a:t>P</a:t>
            </a:r>
            <a:r>
              <a:rPr spc="-25" dirty="0">
                <a:solidFill>
                  <a:srgbClr val="FFFFCC"/>
                </a:solidFill>
              </a:rPr>
              <a:t>,</a:t>
            </a:r>
          </a:p>
          <a:p>
            <a:pPr marL="33020">
              <a:lnSpc>
                <a:spcPct val="100000"/>
              </a:lnSpc>
              <a:spcBef>
                <a:spcPts val="220"/>
              </a:spcBef>
            </a:pPr>
            <a:endParaRPr spc="-25" dirty="0">
              <a:solidFill>
                <a:srgbClr val="FFFFCC"/>
              </a:solidFill>
            </a:endParaRPr>
          </a:p>
          <a:p>
            <a:pPr marL="45720" marR="5080">
              <a:lnSpc>
                <a:spcPts val="2860"/>
              </a:lnSpc>
            </a:pPr>
            <a:r>
              <a:rPr dirty="0">
                <a:solidFill>
                  <a:srgbClr val="FFFFCC"/>
                </a:solidFill>
              </a:rPr>
              <a:t>if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its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spc="-10" dirty="0">
                <a:solidFill>
                  <a:srgbClr val="FFFFCC"/>
                </a:solidFill>
              </a:rPr>
              <a:t>performance</a:t>
            </a:r>
            <a:r>
              <a:rPr spc="-30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at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tasks</a:t>
            </a:r>
            <a:r>
              <a:rPr spc="-25" dirty="0">
                <a:solidFill>
                  <a:srgbClr val="FFFFCC"/>
                </a:solidFill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T</a:t>
            </a:r>
            <a:r>
              <a:rPr dirty="0">
                <a:solidFill>
                  <a:srgbClr val="FFFFCC"/>
                </a:solidFill>
              </a:rPr>
              <a:t>,</a:t>
            </a:r>
            <a:r>
              <a:rPr spc="-30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as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measured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by</a:t>
            </a:r>
            <a:r>
              <a:rPr spc="-25" dirty="0">
                <a:solidFill>
                  <a:srgbClr val="FFFFCC"/>
                </a:solidFill>
              </a:rPr>
              <a:t> </a:t>
            </a:r>
            <a:r>
              <a:rPr i="1" dirty="0">
                <a:solidFill>
                  <a:srgbClr val="FFFFCC"/>
                </a:solidFill>
                <a:latin typeface="Arial"/>
                <a:cs typeface="Arial"/>
              </a:rPr>
              <a:t>P</a:t>
            </a:r>
            <a:r>
              <a:rPr dirty="0">
                <a:solidFill>
                  <a:srgbClr val="FFFFCC"/>
                </a:solidFill>
              </a:rPr>
              <a:t>,</a:t>
            </a:r>
            <a:r>
              <a:rPr spc="-35" dirty="0">
                <a:solidFill>
                  <a:srgbClr val="FFFFCC"/>
                </a:solidFill>
              </a:rPr>
              <a:t> </a:t>
            </a:r>
            <a:r>
              <a:rPr spc="-10" dirty="0">
                <a:solidFill>
                  <a:srgbClr val="FFFFCC"/>
                </a:solidFill>
              </a:rPr>
              <a:t>improves </a:t>
            </a:r>
            <a:r>
              <a:rPr dirty="0">
                <a:solidFill>
                  <a:srgbClr val="FFFFCC"/>
                </a:solidFill>
              </a:rPr>
              <a:t>with</a:t>
            </a:r>
            <a:r>
              <a:rPr spc="-85" dirty="0">
                <a:solidFill>
                  <a:srgbClr val="FFFFCC"/>
                </a:solidFill>
              </a:rPr>
              <a:t> </a:t>
            </a:r>
            <a:r>
              <a:rPr dirty="0">
                <a:solidFill>
                  <a:srgbClr val="FFFFCC"/>
                </a:solidFill>
              </a:rPr>
              <a:t>experience</a:t>
            </a:r>
            <a:r>
              <a:rPr spc="-80" dirty="0">
                <a:solidFill>
                  <a:srgbClr val="FFFFCC"/>
                </a:solidFill>
              </a:rPr>
              <a:t> </a:t>
            </a:r>
            <a:r>
              <a:rPr i="1" spc="-25" dirty="0">
                <a:solidFill>
                  <a:srgbClr val="FFFFCC"/>
                </a:solidFill>
                <a:latin typeface="Arial"/>
                <a:cs typeface="Arial"/>
              </a:rPr>
              <a:t>E</a:t>
            </a:r>
            <a:r>
              <a:rPr spc="-25" dirty="0">
                <a:solidFill>
                  <a:srgbClr val="FFFFCC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Well-</a:t>
            </a:r>
            <a:r>
              <a:rPr dirty="0"/>
              <a:t>defined</a:t>
            </a:r>
            <a:r>
              <a:rPr spc="-130" dirty="0"/>
              <a:t> </a:t>
            </a:r>
            <a:r>
              <a:rPr dirty="0"/>
              <a:t>Learning</a:t>
            </a:r>
            <a:r>
              <a:rPr spc="-130" dirty="0"/>
              <a:t> </a:t>
            </a:r>
            <a:r>
              <a:rPr spc="-10" dirty="0"/>
              <a:t>Problem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815323"/>
            <a:ext cx="7982584" cy="251714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90"/>
              </a:spcBef>
              <a:buClr>
                <a:srgbClr val="CCFF33"/>
              </a:buClr>
              <a:buSzPct val="70000"/>
              <a:buChar char="■"/>
              <a:tabLst>
                <a:tab pos="354965" algn="l"/>
                <a:tab pos="3435985" algn="l"/>
              </a:tabLst>
            </a:pPr>
            <a:r>
              <a:rPr sz="4000" dirty="0">
                <a:solidFill>
                  <a:srgbClr val="FFFFCC"/>
                </a:solidFill>
                <a:latin typeface="Arial"/>
                <a:cs typeface="Arial"/>
              </a:rPr>
              <a:t>Identify </a:t>
            </a:r>
            <a:r>
              <a:rPr sz="4000" spc="-10" dirty="0">
                <a:solidFill>
                  <a:srgbClr val="FFFFCC"/>
                </a:solidFill>
                <a:latin typeface="Arial"/>
                <a:cs typeface="Arial"/>
              </a:rPr>
              <a:t>three</a:t>
            </a:r>
            <a:r>
              <a:rPr sz="4000" dirty="0">
                <a:solidFill>
                  <a:srgbClr val="FFFFCC"/>
                </a:solidFill>
                <a:latin typeface="Arial"/>
                <a:cs typeface="Arial"/>
              </a:rPr>
              <a:t>	</a:t>
            </a:r>
            <a:r>
              <a:rPr sz="4000" spc="-10" dirty="0">
                <a:solidFill>
                  <a:srgbClr val="FFFFCC"/>
                </a:solidFill>
                <a:latin typeface="Arial"/>
                <a:cs typeface="Arial"/>
              </a:rPr>
              <a:t>features</a:t>
            </a:r>
            <a:endParaRPr sz="40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785"/>
              </a:spcBef>
              <a:buClr>
                <a:srgbClr val="CC9A00"/>
              </a:buClr>
              <a:buSzPct val="65625"/>
              <a:buChar char="■"/>
              <a:tabLst>
                <a:tab pos="75501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class</a:t>
            </a:r>
            <a:r>
              <a:rPr sz="32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32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tasks</a:t>
            </a:r>
            <a:endParaRPr sz="32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765"/>
              </a:spcBef>
              <a:buClr>
                <a:srgbClr val="CC9A00"/>
              </a:buClr>
              <a:buSzPct val="65625"/>
              <a:buChar char="■"/>
              <a:tabLst>
                <a:tab pos="75501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measure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improved</a:t>
            </a:r>
            <a:endParaRPr sz="32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755"/>
              </a:spcBef>
              <a:buClr>
                <a:srgbClr val="CC9A00"/>
              </a:buClr>
              <a:buSzPct val="65625"/>
              <a:buChar char="■"/>
              <a:tabLst>
                <a:tab pos="75501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source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2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</a:t>
            </a:r>
            <a:r>
              <a:rPr sz="3600" spc="-30" dirty="0"/>
              <a:t> </a:t>
            </a:r>
            <a:r>
              <a:rPr sz="3600" dirty="0"/>
              <a:t>Robot</a:t>
            </a:r>
            <a:r>
              <a:rPr sz="3600" spc="-20" dirty="0"/>
              <a:t> </a:t>
            </a:r>
            <a:r>
              <a:rPr sz="3600" dirty="0"/>
              <a:t>Driving</a:t>
            </a:r>
            <a:r>
              <a:rPr sz="3600" spc="-25" dirty="0"/>
              <a:t> </a:t>
            </a:r>
            <a:r>
              <a:rPr sz="3600" dirty="0"/>
              <a:t>Learning</a:t>
            </a:r>
            <a:r>
              <a:rPr sz="3600" spc="-25" dirty="0"/>
              <a:t> </a:t>
            </a:r>
            <a:r>
              <a:rPr sz="3600" spc="-10" dirty="0"/>
              <a:t>Problem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05000"/>
            <a:ext cx="7831455" cy="37744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48895" indent="-342900">
              <a:lnSpc>
                <a:spcPts val="3450"/>
              </a:lnSpc>
              <a:spcBef>
                <a:spcPts val="53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Task</a:t>
            </a:r>
            <a:r>
              <a:rPr sz="3200" b="1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T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driving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on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public,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4-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lane</a:t>
            </a:r>
            <a:r>
              <a:rPr sz="32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highway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using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vision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sensors</a:t>
            </a:r>
            <a:endParaRPr sz="3200">
              <a:latin typeface="Arial"/>
              <a:cs typeface="Arial"/>
            </a:endParaRPr>
          </a:p>
          <a:p>
            <a:pPr marL="355600" marR="929640" indent="-342900">
              <a:lnSpc>
                <a:spcPts val="3450"/>
              </a:lnSpc>
              <a:spcBef>
                <a:spcPts val="76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measure</a:t>
            </a:r>
            <a:r>
              <a:rPr sz="3200" b="1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P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average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distance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traveled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before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error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(as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judged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by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human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overseer)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ts val="3450"/>
              </a:lnSpc>
              <a:spcBef>
                <a:spcPts val="76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Training</a:t>
            </a:r>
            <a:r>
              <a:rPr sz="3200" b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r>
              <a:rPr sz="3200" b="1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sequence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images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steering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commands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recorded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while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observing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human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driver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965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</a:t>
            </a:r>
            <a:r>
              <a:rPr sz="3600" spc="-40" dirty="0"/>
              <a:t> </a:t>
            </a:r>
            <a:r>
              <a:rPr sz="3600" dirty="0"/>
              <a:t>Handwriting</a:t>
            </a:r>
            <a:r>
              <a:rPr sz="3600" spc="-40" dirty="0"/>
              <a:t> </a:t>
            </a:r>
            <a:r>
              <a:rPr sz="3600" dirty="0"/>
              <a:t>Recognition</a:t>
            </a:r>
            <a:r>
              <a:rPr sz="3600" spc="-35" dirty="0"/>
              <a:t> </a:t>
            </a:r>
            <a:r>
              <a:rPr sz="3600" spc="-10" dirty="0"/>
              <a:t>Learning Problem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44624"/>
            <a:ext cx="7268845" cy="36309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24510" indent="-342900">
              <a:lnSpc>
                <a:spcPct val="100000"/>
              </a:lnSpc>
              <a:spcBef>
                <a:spcPts val="9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Task</a:t>
            </a:r>
            <a:r>
              <a:rPr sz="3200" b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T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recognizing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classifying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handwritten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words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within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images</a:t>
            </a:r>
            <a:endParaRPr sz="3200">
              <a:latin typeface="Arial"/>
              <a:cs typeface="Arial"/>
            </a:endParaRPr>
          </a:p>
          <a:p>
            <a:pPr marL="355600" marR="224154" indent="-342900">
              <a:lnSpc>
                <a:spcPct val="100000"/>
              </a:lnSpc>
              <a:spcBef>
                <a:spcPts val="75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measure</a:t>
            </a:r>
            <a:r>
              <a:rPr sz="3200" b="1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P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percent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words</a:t>
            </a:r>
            <a:r>
              <a:rPr sz="32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correctly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classified</a:t>
            </a:r>
            <a:endParaRPr sz="320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760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4965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Training</a:t>
            </a:r>
            <a:r>
              <a:rPr sz="3200" b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r>
              <a:rPr sz="3200" b="1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database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handwritten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words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with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given classifications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20851"/>
            <a:ext cx="84162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Handwriting</a:t>
            </a:r>
            <a:r>
              <a:rPr spc="-229" dirty="0"/>
              <a:t> </a:t>
            </a:r>
            <a:r>
              <a:rPr dirty="0"/>
              <a:t>Recognition</a:t>
            </a:r>
            <a:r>
              <a:rPr spc="-225" dirty="0"/>
              <a:t> </a:t>
            </a:r>
            <a:r>
              <a:rPr spc="-10" dirty="0"/>
              <a:t>Learning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833" y="1825497"/>
            <a:ext cx="7086599" cy="4246625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Text</a:t>
            </a:r>
            <a:r>
              <a:rPr spc="-185" dirty="0"/>
              <a:t> </a:t>
            </a:r>
            <a:r>
              <a:rPr dirty="0"/>
              <a:t>Categorization</a:t>
            </a:r>
            <a:r>
              <a:rPr spc="-180" dirty="0"/>
              <a:t> </a:t>
            </a:r>
            <a:r>
              <a:rPr spc="-10" dirty="0"/>
              <a:t>Problem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44624"/>
            <a:ext cx="7724140" cy="3143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8255" indent="-342900">
              <a:lnSpc>
                <a:spcPct val="100000"/>
              </a:lnSpc>
              <a:spcBef>
                <a:spcPts val="9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Task</a:t>
            </a:r>
            <a:r>
              <a:rPr sz="3200" b="1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T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assign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document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its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content category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measure</a:t>
            </a:r>
            <a:r>
              <a:rPr sz="3200" b="1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P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Precision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and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Recall</a:t>
            </a:r>
            <a:endParaRPr sz="3200">
              <a:latin typeface="Arial"/>
              <a:cs typeface="Arial"/>
            </a:endParaRPr>
          </a:p>
          <a:p>
            <a:pPr marL="355600" marR="483234" indent="-342900">
              <a:lnSpc>
                <a:spcPct val="100000"/>
              </a:lnSpc>
              <a:spcBef>
                <a:spcPts val="760"/>
              </a:spcBef>
              <a:buClr>
                <a:srgbClr val="CCFF33"/>
              </a:buClr>
              <a:buSzPct val="68750"/>
              <a:buFont typeface="Arial"/>
              <a:buChar char="■"/>
              <a:tabLst>
                <a:tab pos="355600" algn="l"/>
              </a:tabLst>
            </a:pP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Training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r>
              <a:rPr sz="32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FFFFCC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FFCC"/>
                </a:solidFill>
                <a:latin typeface="Arial"/>
                <a:cs typeface="Arial"/>
              </a:rPr>
              <a:t>:</a:t>
            </a:r>
            <a:r>
              <a:rPr sz="3200" b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Example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pre-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classified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documents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Broad</a:t>
            </a:r>
            <a:r>
              <a:rPr spc="-110" dirty="0"/>
              <a:t> </a:t>
            </a:r>
            <a:r>
              <a:rPr dirty="0"/>
              <a:t>Definition</a:t>
            </a:r>
            <a:r>
              <a:rPr spc="-110" dirty="0"/>
              <a:t> </a:t>
            </a:r>
            <a:r>
              <a:rPr dirty="0"/>
              <a:t>of</a:t>
            </a:r>
            <a:r>
              <a:rPr spc="-105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11095"/>
            <a:ext cx="7531734" cy="427736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831850" indent="-342900">
              <a:lnSpc>
                <a:spcPts val="3020"/>
              </a:lnSpc>
              <a:spcBef>
                <a:spcPts val="484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Include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most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tasks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conventionally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called “learning”</a:t>
            </a:r>
            <a:endParaRPr sz="2800">
              <a:latin typeface="Arial"/>
              <a:cs typeface="Arial"/>
            </a:endParaRPr>
          </a:p>
          <a:p>
            <a:pPr marL="355600" marR="61594" indent="-342900">
              <a:lnSpc>
                <a:spcPts val="3030"/>
              </a:lnSpc>
              <a:spcBef>
                <a:spcPts val="670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Encompass</a:t>
            </a:r>
            <a:r>
              <a:rPr sz="2800" spc="-1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computer</a:t>
            </a:r>
            <a:r>
              <a:rPr sz="28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programs</a:t>
            </a:r>
            <a:r>
              <a:rPr sz="2800" spc="-1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that</a:t>
            </a:r>
            <a:r>
              <a:rPr sz="28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improve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is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straightforward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ways:</a:t>
            </a:r>
            <a:endParaRPr sz="2800">
              <a:latin typeface="Arial"/>
              <a:cs typeface="Arial"/>
            </a:endParaRPr>
          </a:p>
          <a:p>
            <a:pPr marL="755015" marR="312420" lvl="1" indent="-285750">
              <a:lnSpc>
                <a:spcPts val="2590"/>
              </a:lnSpc>
              <a:spcBef>
                <a:spcPts val="56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DBMS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that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allows</a:t>
            </a:r>
            <a:r>
              <a:rPr sz="24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users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update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entries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which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improves</a:t>
            </a:r>
            <a:r>
              <a:rPr sz="24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answering</a:t>
            </a:r>
            <a:r>
              <a:rPr sz="24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database</a:t>
            </a:r>
            <a:r>
              <a:rPr sz="24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queries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0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Goal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is</a:t>
            </a:r>
            <a:r>
              <a:rPr sz="28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to:</a:t>
            </a:r>
            <a:endParaRPr sz="2800">
              <a:latin typeface="Arial"/>
              <a:cs typeface="Arial"/>
            </a:endParaRPr>
          </a:p>
          <a:p>
            <a:pPr marL="755015" marR="5080" lvl="1" indent="-285750">
              <a:lnSpc>
                <a:spcPts val="2590"/>
              </a:lnSpc>
              <a:spcBef>
                <a:spcPts val="61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Define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precisely</a:t>
            </a:r>
            <a:r>
              <a:rPr sz="24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class</a:t>
            </a:r>
            <a:r>
              <a:rPr sz="24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problems</a:t>
            </a:r>
            <a:r>
              <a:rPr sz="24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that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forms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interesting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forms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learning,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explore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algorithms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FFCC"/>
                </a:solidFill>
                <a:latin typeface="Arial"/>
                <a:cs typeface="Arial"/>
              </a:rPr>
              <a:t>to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solve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such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problems,</a:t>
            </a:r>
            <a:r>
              <a:rPr sz="24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understand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fundamental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structure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problems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processes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15517"/>
            <a:ext cx="68084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Disciplines:</a:t>
            </a:r>
            <a:r>
              <a:rPr sz="3600" spc="-45" dirty="0"/>
              <a:t> </a:t>
            </a:r>
            <a:r>
              <a:rPr sz="3600" dirty="0"/>
              <a:t>Influence</a:t>
            </a:r>
            <a:r>
              <a:rPr sz="3600" spc="-40" dirty="0"/>
              <a:t> </a:t>
            </a:r>
            <a:r>
              <a:rPr sz="3600" dirty="0"/>
              <a:t>on</a:t>
            </a:r>
            <a:r>
              <a:rPr sz="3600" spc="-35" dirty="0"/>
              <a:t> </a:t>
            </a:r>
            <a:r>
              <a:rPr sz="3600" spc="-10" dirty="0"/>
              <a:t>Machine 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752735" y="1748322"/>
            <a:ext cx="6973570" cy="397192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Artificial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intelligence</a:t>
            </a:r>
            <a:endParaRPr sz="28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7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4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symbolic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representations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concepts</a:t>
            </a:r>
            <a:endParaRPr sz="24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7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as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search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problem</a:t>
            </a:r>
            <a:endParaRPr sz="240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57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as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an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approach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improving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problem solving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65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Pattern</a:t>
            </a:r>
            <a:r>
              <a:rPr sz="28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recognition</a:t>
            </a:r>
            <a:endParaRPr sz="2800">
              <a:latin typeface="Arial"/>
              <a:cs typeface="Arial"/>
            </a:endParaRPr>
          </a:p>
          <a:p>
            <a:pPr marL="755015" marR="582930" lvl="1" indent="-285750">
              <a:lnSpc>
                <a:spcPct val="100000"/>
              </a:lnSpc>
              <a:spcBef>
                <a:spcPts val="57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Bayes’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theorem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calculating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hypothesis probabilities</a:t>
            </a:r>
            <a:endParaRPr sz="24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6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Naïve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Bayes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classifier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1020317"/>
            <a:ext cx="68084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Disciplines:</a:t>
            </a:r>
            <a:r>
              <a:rPr sz="3600" spc="-45" dirty="0"/>
              <a:t> </a:t>
            </a:r>
            <a:r>
              <a:rPr sz="3600" dirty="0"/>
              <a:t>Influence</a:t>
            </a:r>
            <a:r>
              <a:rPr sz="3600" spc="-40" dirty="0"/>
              <a:t> </a:t>
            </a:r>
            <a:r>
              <a:rPr sz="3600" dirty="0"/>
              <a:t>on</a:t>
            </a:r>
            <a:r>
              <a:rPr sz="3600" spc="-35" dirty="0"/>
              <a:t> </a:t>
            </a:r>
            <a:r>
              <a:rPr sz="3600" spc="-10" dirty="0"/>
              <a:t>Machine 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600335" y="2265755"/>
            <a:ext cx="7400925" cy="198120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Computational</a:t>
            </a:r>
            <a:r>
              <a:rPr sz="32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complexity</a:t>
            </a:r>
            <a:r>
              <a:rPr sz="32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theory</a:t>
            </a:r>
            <a:endParaRPr sz="320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690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Theoretical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bounds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on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complexity</a:t>
            </a:r>
            <a:r>
              <a:rPr sz="28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different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tasks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measured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terms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no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training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samples,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no</a:t>
            </a:r>
            <a:r>
              <a:rPr sz="28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mistakes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91717"/>
            <a:ext cx="68084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Disciplines:</a:t>
            </a:r>
            <a:r>
              <a:rPr sz="3600" spc="-45" dirty="0"/>
              <a:t> </a:t>
            </a:r>
            <a:r>
              <a:rPr sz="3600" dirty="0"/>
              <a:t>Influence</a:t>
            </a:r>
            <a:r>
              <a:rPr sz="3600" spc="-40" dirty="0"/>
              <a:t> </a:t>
            </a:r>
            <a:r>
              <a:rPr sz="3600" dirty="0"/>
              <a:t>on</a:t>
            </a:r>
            <a:r>
              <a:rPr sz="3600" spc="-35" dirty="0"/>
              <a:t> </a:t>
            </a:r>
            <a:r>
              <a:rPr sz="3600" spc="-10" dirty="0"/>
              <a:t>Machine 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861098"/>
            <a:ext cx="7669530" cy="389890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Control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theory</a:t>
            </a:r>
            <a:endParaRPr sz="2800">
              <a:latin typeface="Arial"/>
              <a:cs typeface="Arial"/>
            </a:endParaRPr>
          </a:p>
          <a:p>
            <a:pPr marL="755015" marR="685165" lvl="1" indent="-285750">
              <a:lnSpc>
                <a:spcPct val="100000"/>
              </a:lnSpc>
              <a:spcBef>
                <a:spcPts val="57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procedures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control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processes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optimize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predefined</a:t>
            </a:r>
            <a:r>
              <a:rPr sz="24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objectives</a:t>
            </a:r>
            <a:r>
              <a:rPr sz="24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4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predict</a:t>
            </a:r>
            <a:r>
              <a:rPr sz="24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next</a:t>
            </a:r>
            <a:r>
              <a:rPr sz="24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state</a:t>
            </a:r>
            <a:r>
              <a:rPr sz="24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process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controlled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6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Information</a:t>
            </a:r>
            <a:r>
              <a:rPr sz="2800" spc="-1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theory</a:t>
            </a:r>
            <a:endParaRPr sz="28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7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measures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entropy,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information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content</a:t>
            </a:r>
            <a:endParaRPr sz="240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7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minimum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description</a:t>
            </a:r>
            <a:r>
              <a:rPr sz="24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length</a:t>
            </a:r>
            <a:r>
              <a:rPr sz="24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approaches</a:t>
            </a:r>
            <a:r>
              <a:rPr sz="24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2400">
              <a:latin typeface="Arial"/>
              <a:cs typeface="Arial"/>
            </a:endParaRPr>
          </a:p>
          <a:p>
            <a:pPr marL="755015" marR="294640" lvl="1" indent="-285750">
              <a:lnSpc>
                <a:spcPct val="100000"/>
              </a:lnSpc>
              <a:spcBef>
                <a:spcPts val="57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optimal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codes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relationship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optimal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training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sequences</a:t>
            </a:r>
            <a:r>
              <a:rPr sz="24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encoding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hypothesis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Machine</a:t>
            </a:r>
            <a:r>
              <a:rPr spc="-165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sp>
        <p:nvSpPr>
          <p:cNvPr id="9" name="object 9"/>
          <p:cNvSpPr txBox="1"/>
          <p:nvPr/>
        </p:nvSpPr>
        <p:spPr>
          <a:xfrm>
            <a:off x="600335" y="1985772"/>
            <a:ext cx="7496175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01980" indent="-342900">
              <a:lnSpc>
                <a:spcPct val="100000"/>
              </a:lnSpc>
              <a:spcBef>
                <a:spcPts val="10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How</a:t>
            </a:r>
            <a:r>
              <a:rPr sz="28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construct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computer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programs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that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automatically</a:t>
            </a:r>
            <a:r>
              <a:rPr sz="28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improve</a:t>
            </a:r>
            <a:r>
              <a:rPr sz="28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with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C9A00"/>
                </a:solidFill>
                <a:latin typeface="Arial"/>
                <a:cs typeface="Arial"/>
              </a:rPr>
              <a:t>experience</a:t>
            </a:r>
            <a:endParaRPr sz="28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Examples:</a:t>
            </a:r>
            <a:endParaRPr sz="28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7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24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medical</a:t>
            </a:r>
            <a:r>
              <a:rPr sz="24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records:</a:t>
            </a:r>
            <a:r>
              <a:rPr sz="24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treatments</a:t>
            </a:r>
            <a:r>
              <a:rPr sz="24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most</a:t>
            </a:r>
            <a:r>
              <a:rPr sz="24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effective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57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houses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learn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optimize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energy</a:t>
            </a:r>
            <a:r>
              <a:rPr sz="24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costs</a:t>
            </a:r>
            <a:endParaRPr sz="2400" dirty="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57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search</a:t>
            </a:r>
            <a:r>
              <a:rPr sz="24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engines,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computer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games,</a:t>
            </a:r>
            <a:r>
              <a:rPr sz="24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adaptive</a:t>
            </a:r>
            <a:r>
              <a:rPr sz="24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CC"/>
                </a:solidFill>
                <a:latin typeface="Arial"/>
                <a:cs typeface="Arial"/>
              </a:rPr>
              <a:t>user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interfaces,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personalized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assistants,</a:t>
            </a:r>
            <a:r>
              <a:rPr sz="24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web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bots,</a:t>
            </a:r>
            <a:r>
              <a:rPr sz="24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CC"/>
                </a:solidFill>
                <a:latin typeface="Arial"/>
                <a:cs typeface="Arial"/>
              </a:rPr>
              <a:t>and </a:t>
            </a: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scientific</a:t>
            </a:r>
            <a:r>
              <a:rPr sz="24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applications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91717"/>
            <a:ext cx="68084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Disciplines:</a:t>
            </a:r>
            <a:r>
              <a:rPr sz="3600" spc="-45" dirty="0"/>
              <a:t> </a:t>
            </a:r>
            <a:r>
              <a:rPr sz="3600" dirty="0"/>
              <a:t>Influence</a:t>
            </a:r>
            <a:r>
              <a:rPr sz="3600" spc="-40" dirty="0"/>
              <a:t> </a:t>
            </a:r>
            <a:r>
              <a:rPr sz="3600" dirty="0"/>
              <a:t>on</a:t>
            </a:r>
            <a:r>
              <a:rPr sz="3600" spc="-35" dirty="0"/>
              <a:t> </a:t>
            </a:r>
            <a:r>
              <a:rPr sz="3600" spc="-10" dirty="0"/>
              <a:t>Machine 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845131"/>
            <a:ext cx="7799705" cy="2066289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Philosophy</a:t>
            </a:r>
            <a:endParaRPr sz="3200">
              <a:latin typeface="Arial"/>
              <a:cs typeface="Arial"/>
            </a:endParaRPr>
          </a:p>
          <a:p>
            <a:pPr marL="755015" marR="266065" lvl="1" indent="-285750">
              <a:lnSpc>
                <a:spcPct val="100000"/>
              </a:lnSpc>
              <a:spcBef>
                <a:spcPts val="690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Occam’s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razor-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simplest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hypothesis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is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best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(decision</a:t>
            </a:r>
            <a:r>
              <a:rPr sz="2800" spc="-114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trees)</a:t>
            </a:r>
            <a:endParaRPr sz="2800">
              <a:latin typeface="Arial"/>
              <a:cs typeface="Arial"/>
            </a:endParaRPr>
          </a:p>
          <a:p>
            <a:pPr marL="754380" lvl="1" indent="-285115">
              <a:lnSpc>
                <a:spcPct val="100000"/>
              </a:lnSpc>
              <a:spcBef>
                <a:spcPts val="675"/>
              </a:spcBef>
              <a:buClr>
                <a:srgbClr val="CC9A00"/>
              </a:buClr>
              <a:buSzPct val="64285"/>
              <a:buChar char="■"/>
              <a:tabLst>
                <a:tab pos="75438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justifying</a:t>
            </a:r>
            <a:r>
              <a:rPr sz="2800" spc="-1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generalizing</a:t>
            </a:r>
            <a:r>
              <a:rPr sz="2800" spc="-114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beyond</a:t>
            </a:r>
            <a:r>
              <a:rPr sz="2800" spc="-1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observed</a:t>
            </a:r>
            <a:r>
              <a:rPr sz="2800" spc="-114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data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62761"/>
            <a:ext cx="68084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Disciplines:</a:t>
            </a:r>
            <a:r>
              <a:rPr sz="3600" spc="-45" dirty="0"/>
              <a:t> </a:t>
            </a:r>
            <a:r>
              <a:rPr sz="3600" dirty="0"/>
              <a:t>Influence</a:t>
            </a:r>
            <a:r>
              <a:rPr sz="3600" spc="-40" dirty="0"/>
              <a:t> </a:t>
            </a:r>
            <a:r>
              <a:rPr sz="3600" dirty="0"/>
              <a:t>on</a:t>
            </a:r>
            <a:r>
              <a:rPr sz="3600" spc="-35" dirty="0"/>
              <a:t> </a:t>
            </a:r>
            <a:r>
              <a:rPr sz="3600" spc="-10" dirty="0"/>
              <a:t>Machine 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856819"/>
            <a:ext cx="7677150" cy="404177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Psychology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neurobiology</a:t>
            </a:r>
            <a:endParaRPr sz="3200">
              <a:latin typeface="Arial"/>
              <a:cs typeface="Arial"/>
            </a:endParaRPr>
          </a:p>
          <a:p>
            <a:pPr marL="755015" marR="579120" lvl="1" indent="-285750">
              <a:lnSpc>
                <a:spcPts val="3020"/>
              </a:lnSpc>
              <a:spcBef>
                <a:spcPts val="720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power</a:t>
            </a:r>
            <a:r>
              <a:rPr sz="28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law</a:t>
            </a:r>
            <a:r>
              <a:rPr sz="28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practice-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r>
              <a:rPr sz="28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human</a:t>
            </a:r>
            <a:r>
              <a:rPr sz="28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response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improves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with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4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Statistics</a:t>
            </a:r>
            <a:endParaRPr sz="3200">
              <a:latin typeface="Arial"/>
              <a:cs typeface="Arial"/>
            </a:endParaRPr>
          </a:p>
          <a:p>
            <a:pPr marL="755015" marR="5080" lvl="1" indent="-285750">
              <a:lnSpc>
                <a:spcPts val="3020"/>
              </a:lnSpc>
              <a:spcBef>
                <a:spcPts val="715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characterization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errors</a:t>
            </a:r>
            <a:r>
              <a:rPr sz="28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(eg,</a:t>
            </a:r>
            <a:r>
              <a:rPr sz="28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bias</a:t>
            </a:r>
            <a:r>
              <a:rPr sz="28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and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variance)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that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occur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when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estimating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accuracy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hypothesis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based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on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limited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sample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data</a:t>
            </a:r>
            <a:endParaRPr sz="2800">
              <a:latin typeface="Arial"/>
              <a:cs typeface="Arial"/>
            </a:endParaRPr>
          </a:p>
          <a:p>
            <a:pPr marL="754380" lvl="1" indent="-285115">
              <a:lnSpc>
                <a:spcPct val="100000"/>
              </a:lnSpc>
              <a:spcBef>
                <a:spcPts val="310"/>
              </a:spcBef>
              <a:buClr>
                <a:srgbClr val="CC9A00"/>
              </a:buClr>
              <a:buSzPct val="64285"/>
              <a:buChar char="■"/>
              <a:tabLst>
                <a:tab pos="75438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confidence</a:t>
            </a:r>
            <a:r>
              <a:rPr sz="2800" spc="-1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intervals,</a:t>
            </a:r>
            <a:r>
              <a:rPr sz="2800" spc="-1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statistical</a:t>
            </a:r>
            <a:r>
              <a:rPr sz="2800" spc="-1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tests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Perspectives</a:t>
            </a:r>
            <a:r>
              <a:rPr spc="-140" dirty="0"/>
              <a:t> </a:t>
            </a:r>
            <a:r>
              <a:rPr dirty="0"/>
              <a:t>&amp;</a:t>
            </a:r>
            <a:r>
              <a:rPr spc="-135" dirty="0"/>
              <a:t> </a:t>
            </a:r>
            <a:r>
              <a:rPr spc="-10" dirty="0"/>
              <a:t>Issues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44624"/>
            <a:ext cx="7585075" cy="1975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involves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searching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a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very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large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space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possible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hypotheses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that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fits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observed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data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any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prior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knowledge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held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by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observer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Issues</a:t>
            </a:r>
            <a:r>
              <a:rPr spc="-105" dirty="0"/>
              <a:t> </a:t>
            </a:r>
            <a:r>
              <a:rPr dirty="0"/>
              <a:t>in</a:t>
            </a:r>
            <a:r>
              <a:rPr spc="-105" dirty="0"/>
              <a:t> </a:t>
            </a:r>
            <a:r>
              <a:rPr dirty="0"/>
              <a:t>Machine</a:t>
            </a:r>
            <a:r>
              <a:rPr spc="-105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602053" y="1477412"/>
            <a:ext cx="7493000" cy="5342488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lang="en-US" sz="3200" spc="-10" dirty="0">
                <a:solidFill>
                  <a:srgbClr val="FFFFCC"/>
                </a:solidFill>
                <a:latin typeface="Arial"/>
                <a:cs typeface="Arial"/>
              </a:rPr>
              <a:t>What algorithms are available for learning a concept? How well do they perform?</a:t>
            </a:r>
            <a:endParaRPr sz="32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lang="en-US" sz="3200" spc="-10" dirty="0">
                <a:solidFill>
                  <a:srgbClr val="FFFFCC"/>
                </a:solidFill>
                <a:latin typeface="Arial"/>
                <a:cs typeface="Arial"/>
              </a:rPr>
              <a:t>How much training data is sufficient to learn a concept with high confidence?</a:t>
            </a:r>
            <a:endParaRPr sz="3200" dirty="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755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When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how</a:t>
            </a:r>
            <a:r>
              <a:rPr sz="32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can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prior</a:t>
            </a:r>
            <a:r>
              <a:rPr sz="32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knowledge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held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by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learner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guide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process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generalizing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examples?</a:t>
            </a:r>
            <a:r>
              <a:rPr lang="en-US" sz="3200" spc="-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</a:p>
          <a:p>
            <a:pPr marL="354965" marR="5080" indent="-342900">
              <a:lnSpc>
                <a:spcPct val="100000"/>
              </a:lnSpc>
              <a:spcBef>
                <a:spcPts val="755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lang="en-US" sz="3200" spc="-10" dirty="0">
                <a:solidFill>
                  <a:srgbClr val="FFFFCC"/>
                </a:solidFill>
                <a:latin typeface="Arial"/>
                <a:cs typeface="Arial"/>
              </a:rPr>
              <a:t>Are some training examples more useful than others?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Issues</a:t>
            </a:r>
            <a:r>
              <a:rPr spc="-105" dirty="0"/>
              <a:t> </a:t>
            </a:r>
            <a:r>
              <a:rPr dirty="0"/>
              <a:t>in</a:t>
            </a:r>
            <a:r>
              <a:rPr spc="-105" dirty="0"/>
              <a:t> </a:t>
            </a:r>
            <a:r>
              <a:rPr dirty="0"/>
              <a:t>Machine</a:t>
            </a:r>
            <a:r>
              <a:rPr spc="-105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71735" y="1908048"/>
            <a:ext cx="7560945" cy="411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8580" indent="-342900">
              <a:lnSpc>
                <a:spcPct val="100000"/>
              </a:lnSpc>
              <a:spcBef>
                <a:spcPts val="95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What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is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best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strategy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choosing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a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useful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next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training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experience?</a:t>
            </a:r>
            <a:endParaRPr sz="3200">
              <a:latin typeface="Arial"/>
              <a:cs typeface="Arial"/>
            </a:endParaRPr>
          </a:p>
          <a:p>
            <a:pPr marL="355600" marR="614680" indent="-342900">
              <a:lnSpc>
                <a:spcPct val="100000"/>
              </a:lnSpc>
              <a:spcBef>
                <a:spcPts val="755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What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is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best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way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reduce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the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task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one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or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more</a:t>
            </a:r>
            <a:r>
              <a:rPr sz="32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function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approximation</a:t>
            </a:r>
            <a:r>
              <a:rPr sz="32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systems?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760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How</a:t>
            </a:r>
            <a:r>
              <a:rPr sz="32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can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learner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automatically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alter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its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representation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represent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learn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target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function?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Summary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11095"/>
            <a:ext cx="8037195" cy="425259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8255" indent="-342900">
              <a:lnSpc>
                <a:spcPts val="3020"/>
              </a:lnSpc>
              <a:spcBef>
                <a:spcPts val="484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algorithms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have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great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practical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value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variety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application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domains</a:t>
            </a:r>
            <a:endParaRPr sz="2800">
              <a:latin typeface="Arial"/>
              <a:cs typeface="Arial"/>
            </a:endParaRPr>
          </a:p>
          <a:p>
            <a:pPr marL="355600" marR="107314" indent="-342900">
              <a:lnSpc>
                <a:spcPts val="3030"/>
              </a:lnSpc>
              <a:spcBef>
                <a:spcPts val="670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draws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on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ideas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diverse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set</a:t>
            </a:r>
            <a:r>
              <a:rPr sz="28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 disciplines</a:t>
            </a:r>
            <a:endParaRPr sz="2800">
              <a:latin typeface="Arial"/>
              <a:cs typeface="Arial"/>
            </a:endParaRPr>
          </a:p>
          <a:p>
            <a:pPr marL="355600" marR="165735" indent="-342900">
              <a:lnSpc>
                <a:spcPct val="90100"/>
              </a:lnSpc>
              <a:spcBef>
                <a:spcPts val="625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well-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defined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problem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requires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well-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specified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task,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performance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metric,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source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experience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ts val="3020"/>
              </a:lnSpc>
              <a:spcBef>
                <a:spcPts val="720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Designing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approach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involves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number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design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choices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00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1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involves</a:t>
            </a:r>
            <a:r>
              <a:rPr sz="2800" spc="-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search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Machine</a:t>
            </a:r>
            <a:r>
              <a:rPr spc="-165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9" name="object 9"/>
          <p:cNvSpPr txBox="1"/>
          <p:nvPr/>
        </p:nvSpPr>
        <p:spPr>
          <a:xfrm>
            <a:off x="600335" y="2189555"/>
            <a:ext cx="6989445" cy="249364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Opens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new</a:t>
            </a:r>
            <a:r>
              <a:rPr sz="32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uses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3200" spc="-1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computers</a:t>
            </a:r>
            <a:endParaRPr sz="3200">
              <a:latin typeface="Arial"/>
              <a:cs typeface="Arial"/>
            </a:endParaRPr>
          </a:p>
          <a:p>
            <a:pPr marL="755015" marR="1434465" lvl="1" indent="-285750">
              <a:lnSpc>
                <a:spcPct val="100000"/>
              </a:lnSpc>
              <a:spcBef>
                <a:spcPts val="690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new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levels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competence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and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customization</a:t>
            </a:r>
            <a:endParaRPr sz="280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675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better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understanding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human</a:t>
            </a:r>
            <a:r>
              <a:rPr sz="28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learning abilities/disabilities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The</a:t>
            </a:r>
            <a:r>
              <a:rPr spc="-75" dirty="0"/>
              <a:t> </a:t>
            </a:r>
            <a:r>
              <a:rPr spc="-10" dirty="0"/>
              <a:t>Course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11095"/>
            <a:ext cx="7790815" cy="411734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spcBef>
                <a:spcPts val="484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Key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algorithms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theory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that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form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core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of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28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95"/>
              </a:spcBef>
              <a:buClr>
                <a:srgbClr val="CCFF33"/>
              </a:buClr>
              <a:buSzPct val="71428"/>
              <a:buChar char="■"/>
              <a:tabLst>
                <a:tab pos="35496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Draws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heavily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concepts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results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from:</a:t>
            </a:r>
            <a:endParaRPr sz="28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8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Statistics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9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Artificial</a:t>
            </a:r>
            <a:r>
              <a:rPr sz="2400" spc="-8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Intelligence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8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Philosophy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8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Information</a:t>
            </a:r>
            <a:r>
              <a:rPr sz="24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theory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85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Biology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80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Computational</a:t>
            </a:r>
            <a:r>
              <a:rPr sz="2400" spc="-1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complexity</a:t>
            </a:r>
            <a:endParaRPr sz="24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284"/>
              </a:spcBef>
              <a:buClr>
                <a:srgbClr val="CC9A00"/>
              </a:buClr>
              <a:buSzPct val="66666"/>
              <a:buChar char="■"/>
              <a:tabLst>
                <a:tab pos="755015" algn="l"/>
              </a:tabLst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Control</a:t>
            </a:r>
            <a:r>
              <a:rPr sz="2400" spc="-114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theory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0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Achievements</a:t>
            </a:r>
            <a:r>
              <a:rPr sz="4000" spc="-25" dirty="0"/>
              <a:t> </a:t>
            </a:r>
            <a:r>
              <a:rPr sz="4000" dirty="0"/>
              <a:t>in</a:t>
            </a:r>
            <a:r>
              <a:rPr sz="4000" spc="-10" dirty="0"/>
              <a:t> </a:t>
            </a:r>
            <a:r>
              <a:rPr sz="4000" dirty="0"/>
              <a:t>Machine</a:t>
            </a:r>
            <a:r>
              <a:rPr sz="4000" spc="-10" dirty="0"/>
              <a:t> Learning</a:t>
            </a:r>
            <a:endParaRPr sz="40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857451"/>
            <a:ext cx="7609205" cy="411226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Recognizing</a:t>
            </a:r>
            <a:r>
              <a:rPr sz="32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spoken</a:t>
            </a:r>
            <a:r>
              <a:rPr sz="32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words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Recognizing</a:t>
            </a:r>
            <a:r>
              <a:rPr sz="32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handwritten</a:t>
            </a:r>
            <a:r>
              <a:rPr sz="32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words</a:t>
            </a:r>
            <a:endParaRPr sz="3200">
              <a:latin typeface="Arial"/>
              <a:cs typeface="Arial"/>
            </a:endParaRPr>
          </a:p>
          <a:p>
            <a:pPr marL="355600" marR="593090" indent="-342900">
              <a:lnSpc>
                <a:spcPts val="3450"/>
              </a:lnSpc>
              <a:spcBef>
                <a:spcPts val="815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Predict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recovery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rates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pneumonia patients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25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Detect</a:t>
            </a:r>
            <a:r>
              <a:rPr sz="32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fraudulent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use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credit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cards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70"/>
              </a:spcBef>
              <a:buClr>
                <a:srgbClr val="CCFF33"/>
              </a:buClr>
              <a:buSzPct val="68750"/>
              <a:buChar char="■"/>
              <a:tabLst>
                <a:tab pos="354965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Drive</a:t>
            </a:r>
            <a:r>
              <a:rPr sz="32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autonomous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vehicles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on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highways</a:t>
            </a:r>
            <a:endParaRPr sz="3200">
              <a:latin typeface="Arial"/>
              <a:cs typeface="Arial"/>
            </a:endParaRPr>
          </a:p>
          <a:p>
            <a:pPr marL="355600" marR="210185" indent="-342900">
              <a:lnSpc>
                <a:spcPts val="3450"/>
              </a:lnSpc>
              <a:spcBef>
                <a:spcPts val="810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Play</a:t>
            </a:r>
            <a:r>
              <a:rPr sz="32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backgammon</a:t>
            </a:r>
            <a:r>
              <a:rPr sz="32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approaching</a:t>
            </a:r>
            <a:r>
              <a:rPr sz="32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FFFFCC"/>
                </a:solidFill>
                <a:latin typeface="Arial"/>
                <a:cs typeface="Arial"/>
              </a:rPr>
              <a:t>human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world</a:t>
            </a:r>
            <a:r>
              <a:rPr sz="3200" spc="-2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champion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2903" y="791717"/>
            <a:ext cx="66535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Some</a:t>
            </a:r>
            <a:r>
              <a:rPr sz="3600" spc="-55" dirty="0"/>
              <a:t> </a:t>
            </a:r>
            <a:r>
              <a:rPr sz="3600" dirty="0"/>
              <a:t>Successful</a:t>
            </a:r>
            <a:r>
              <a:rPr sz="3600" spc="-50" dirty="0"/>
              <a:t> </a:t>
            </a:r>
            <a:r>
              <a:rPr sz="3600" dirty="0"/>
              <a:t>Applications</a:t>
            </a:r>
            <a:r>
              <a:rPr sz="3600" spc="-40" dirty="0"/>
              <a:t> </a:t>
            </a:r>
            <a:r>
              <a:rPr sz="3600" spc="-35" dirty="0"/>
              <a:t>of </a:t>
            </a:r>
            <a:r>
              <a:rPr sz="3600" dirty="0"/>
              <a:t>Machine</a:t>
            </a:r>
            <a:r>
              <a:rPr sz="3600" spc="-40" dirty="0"/>
              <a:t> </a:t>
            </a:r>
            <a:r>
              <a:rPr sz="3600" spc="-10" dirty="0"/>
              <a:t>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751211" y="1960955"/>
            <a:ext cx="7479665" cy="3801041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6870" indent="-342900">
              <a:lnSpc>
                <a:spcPct val="100000"/>
              </a:lnSpc>
              <a:spcBef>
                <a:spcPts val="880"/>
              </a:spcBef>
              <a:buClr>
                <a:srgbClr val="CCFF33"/>
              </a:buClr>
              <a:buSzPct val="68750"/>
              <a:buChar char="■"/>
              <a:tabLst>
                <a:tab pos="35687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32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recognize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spoken</a:t>
            </a:r>
            <a:r>
              <a:rPr sz="32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words</a:t>
            </a:r>
            <a:endParaRPr sz="3200" dirty="0">
              <a:latin typeface="Arial"/>
              <a:cs typeface="Arial"/>
            </a:endParaRPr>
          </a:p>
          <a:p>
            <a:pPr marL="756920" marR="5080" lvl="1" indent="-285750">
              <a:lnSpc>
                <a:spcPct val="100000"/>
              </a:lnSpc>
              <a:spcBef>
                <a:spcPts val="690"/>
              </a:spcBef>
              <a:buClr>
                <a:srgbClr val="CC9A00"/>
              </a:buClr>
              <a:buSzPct val="64285"/>
              <a:buChar char="■"/>
              <a:tabLst>
                <a:tab pos="756920" algn="l"/>
              </a:tabLst>
            </a:pP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Speaker-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specific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strategies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recognizing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primitive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sounds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(phonemes)</a:t>
            </a:r>
            <a:r>
              <a:rPr sz="28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800" spc="-10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words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speech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signal</a:t>
            </a:r>
            <a:endParaRPr sz="2800" dirty="0">
              <a:latin typeface="Arial"/>
              <a:cs typeface="Arial"/>
            </a:endParaRPr>
          </a:p>
          <a:p>
            <a:pPr marL="756920" marR="99695" lvl="1" indent="-285750">
              <a:lnSpc>
                <a:spcPct val="100000"/>
              </a:lnSpc>
              <a:spcBef>
                <a:spcPts val="680"/>
              </a:spcBef>
              <a:buClr>
                <a:srgbClr val="CC9A00"/>
              </a:buClr>
              <a:buSzPct val="64285"/>
              <a:buChar char="■"/>
              <a:tabLst>
                <a:tab pos="75692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Neural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networks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methods</a:t>
            </a:r>
            <a:r>
              <a:rPr sz="2800" spc="-8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learning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HMMs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customizing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individual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speakers,</a:t>
            </a:r>
            <a:r>
              <a:rPr sz="2800" spc="-1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vocabularies</a:t>
            </a:r>
            <a:r>
              <a:rPr sz="2800" spc="-1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and</a:t>
            </a:r>
            <a:r>
              <a:rPr sz="2800" spc="-11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microphone characteristics</a:t>
            </a:r>
            <a:endParaRPr lang="en-IN" sz="2800" spc="-10" dirty="0">
              <a:solidFill>
                <a:srgbClr val="FFFFCC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62761"/>
            <a:ext cx="66535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Some</a:t>
            </a:r>
            <a:r>
              <a:rPr sz="3600" spc="-55" dirty="0"/>
              <a:t> </a:t>
            </a:r>
            <a:r>
              <a:rPr sz="3600" dirty="0"/>
              <a:t>Successful</a:t>
            </a:r>
            <a:r>
              <a:rPr sz="3600" spc="-50" dirty="0"/>
              <a:t> </a:t>
            </a:r>
            <a:r>
              <a:rPr sz="3600" dirty="0"/>
              <a:t>Applications</a:t>
            </a:r>
            <a:r>
              <a:rPr sz="3600" spc="-40" dirty="0"/>
              <a:t> </a:t>
            </a:r>
            <a:r>
              <a:rPr sz="3600" spc="-35" dirty="0"/>
              <a:t>of </a:t>
            </a:r>
            <a:r>
              <a:rPr sz="3600" dirty="0"/>
              <a:t>Machine</a:t>
            </a:r>
            <a:r>
              <a:rPr sz="3600" spc="-40" dirty="0"/>
              <a:t> </a:t>
            </a:r>
            <a:r>
              <a:rPr sz="3600" spc="-10" dirty="0"/>
              <a:t>Learning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395358" y="1946147"/>
            <a:ext cx="3659504" cy="319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7000" indent="-342900">
              <a:lnSpc>
                <a:spcPct val="100000"/>
              </a:lnSpc>
              <a:spcBef>
                <a:spcPts val="100"/>
              </a:spcBef>
              <a:buClr>
                <a:srgbClr val="CCFF33"/>
              </a:buClr>
              <a:buSzPct val="71428"/>
              <a:buChar char="■"/>
              <a:tabLst>
                <a:tab pos="35560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drive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an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autonomous</a:t>
            </a:r>
            <a:r>
              <a:rPr sz="2800" spc="-1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vehicle</a:t>
            </a:r>
            <a:endParaRPr sz="280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500"/>
              </a:spcBef>
              <a:buClr>
                <a:srgbClr val="CC9A00"/>
              </a:buClr>
              <a:buSzPct val="65000"/>
              <a:buChar char="■"/>
              <a:tabLst>
                <a:tab pos="755015" algn="l"/>
              </a:tabLst>
            </a:pP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Train</a:t>
            </a:r>
            <a:r>
              <a:rPr sz="20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CC"/>
                </a:solidFill>
                <a:latin typeface="Arial"/>
                <a:cs typeface="Arial"/>
              </a:rPr>
              <a:t>computer-</a:t>
            </a:r>
            <a:r>
              <a:rPr sz="2000" spc="-10" dirty="0">
                <a:solidFill>
                  <a:srgbClr val="FFFFCC"/>
                </a:solidFill>
                <a:latin typeface="Arial"/>
                <a:cs typeface="Arial"/>
              </a:rPr>
              <a:t>controlled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vehicles</a:t>
            </a:r>
            <a:r>
              <a:rPr sz="20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0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steer</a:t>
            </a:r>
            <a:r>
              <a:rPr sz="20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Arial"/>
                <a:cs typeface="Arial"/>
              </a:rPr>
              <a:t>correctly</a:t>
            </a:r>
            <a:endParaRPr sz="2000">
              <a:latin typeface="Arial"/>
              <a:cs typeface="Arial"/>
            </a:endParaRPr>
          </a:p>
          <a:p>
            <a:pPr marL="755015" marR="83185" lvl="1" indent="-285750">
              <a:lnSpc>
                <a:spcPct val="100000"/>
              </a:lnSpc>
              <a:spcBef>
                <a:spcPts val="480"/>
              </a:spcBef>
              <a:buClr>
                <a:srgbClr val="CC9A00"/>
              </a:buClr>
              <a:buSzPct val="65000"/>
              <a:buChar char="■"/>
              <a:tabLst>
                <a:tab pos="755015" algn="l"/>
              </a:tabLst>
            </a:pP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Drive</a:t>
            </a:r>
            <a:r>
              <a:rPr sz="20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at</a:t>
            </a:r>
            <a:r>
              <a:rPr sz="20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70</a:t>
            </a:r>
            <a:r>
              <a:rPr sz="20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mph</a:t>
            </a:r>
            <a:r>
              <a:rPr sz="20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for</a:t>
            </a:r>
            <a:r>
              <a:rPr sz="2000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CC"/>
                </a:solidFill>
                <a:latin typeface="Arial"/>
                <a:cs typeface="Arial"/>
              </a:rPr>
              <a:t>90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miles</a:t>
            </a:r>
            <a:r>
              <a:rPr sz="2000" spc="-4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on</a:t>
            </a:r>
            <a:r>
              <a:rPr sz="20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public</a:t>
            </a:r>
            <a:r>
              <a:rPr sz="2000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Arial"/>
                <a:cs typeface="Arial"/>
              </a:rPr>
              <a:t>highways</a:t>
            </a:r>
            <a:endParaRPr sz="2000">
              <a:latin typeface="Arial"/>
              <a:cs typeface="Arial"/>
            </a:endParaRPr>
          </a:p>
          <a:p>
            <a:pPr marL="755015" marR="370840" lvl="1" indent="-285750">
              <a:lnSpc>
                <a:spcPct val="100000"/>
              </a:lnSpc>
              <a:spcBef>
                <a:spcPts val="475"/>
              </a:spcBef>
              <a:buClr>
                <a:srgbClr val="CC9A00"/>
              </a:buClr>
              <a:buSzPct val="65000"/>
              <a:buChar char="■"/>
              <a:tabLst>
                <a:tab pos="755015" algn="l"/>
              </a:tabLst>
            </a:pP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Associate</a:t>
            </a:r>
            <a:r>
              <a:rPr sz="2000" spc="-9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Arial"/>
                <a:cs typeface="Arial"/>
              </a:rPr>
              <a:t>steering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commands</a:t>
            </a:r>
            <a:r>
              <a:rPr sz="20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CC"/>
                </a:solidFill>
                <a:latin typeface="Arial"/>
                <a:cs typeface="Arial"/>
              </a:rPr>
              <a:t>with</a:t>
            </a:r>
            <a:r>
              <a:rPr sz="20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Arial"/>
                <a:cs typeface="Arial"/>
              </a:rPr>
              <a:t>image sequences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0759" y="2128773"/>
            <a:ext cx="4024121" cy="366826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Problems</a:t>
            </a:r>
            <a:r>
              <a:rPr sz="3600" spc="-30" dirty="0"/>
              <a:t> </a:t>
            </a:r>
            <a:r>
              <a:rPr sz="3600" dirty="0"/>
              <a:t>Too</a:t>
            </a:r>
            <a:r>
              <a:rPr sz="3600" spc="-30" dirty="0"/>
              <a:t> </a:t>
            </a:r>
            <a:r>
              <a:rPr sz="3600" dirty="0"/>
              <a:t>Difficult</a:t>
            </a:r>
            <a:r>
              <a:rPr sz="3600" spc="-25" dirty="0"/>
              <a:t> </a:t>
            </a:r>
            <a:r>
              <a:rPr sz="3600" dirty="0"/>
              <a:t>To</a:t>
            </a:r>
            <a:r>
              <a:rPr sz="3600" spc="-30" dirty="0"/>
              <a:t> </a:t>
            </a:r>
            <a:r>
              <a:rPr sz="3600" dirty="0"/>
              <a:t>Program</a:t>
            </a:r>
            <a:r>
              <a:rPr sz="3600" spc="-25" dirty="0"/>
              <a:t> by </a:t>
            </a:r>
            <a:r>
              <a:rPr sz="3600" spc="-20" dirty="0"/>
              <a:t>Hand</a:t>
            </a:r>
            <a:endParaRPr sz="360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73433" y="1897126"/>
            <a:ext cx="4572000" cy="448436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379" y="160020"/>
            <a:ext cx="1229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CC"/>
                </a:solidFill>
                <a:latin typeface="Arial"/>
                <a:cs typeface="Arial"/>
              </a:rPr>
              <a:t>Machine</a:t>
            </a:r>
            <a:r>
              <a:rPr sz="1200" i="1" spc="-3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3239" y="532002"/>
            <a:ext cx="7772400" cy="90170"/>
            <a:chOff x="673239" y="532002"/>
            <a:chExt cx="7772400" cy="90170"/>
          </a:xfrm>
        </p:grpSpPr>
        <p:sp>
          <p:nvSpPr>
            <p:cNvPr id="5" name="object 5"/>
            <p:cNvSpPr/>
            <p:nvPr/>
          </p:nvSpPr>
          <p:spPr>
            <a:xfrm>
              <a:off x="673239" y="54609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239" y="60782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387" y="0"/>
                  </a:lnTo>
                </a:path>
              </a:pathLst>
            </a:custGeom>
            <a:ln w="28194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6064" cy="1079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4690" y="791717"/>
            <a:ext cx="657860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Scientific</a:t>
            </a:r>
            <a:r>
              <a:rPr sz="3600" spc="-40" dirty="0"/>
              <a:t> </a:t>
            </a:r>
            <a:r>
              <a:rPr sz="3600" dirty="0"/>
              <a:t>Application</a:t>
            </a:r>
            <a:r>
              <a:rPr sz="3600" spc="-40" dirty="0"/>
              <a:t> </a:t>
            </a:r>
            <a:r>
              <a:rPr sz="3600" dirty="0"/>
              <a:t>of</a:t>
            </a:r>
            <a:r>
              <a:rPr sz="3600" spc="-30" dirty="0"/>
              <a:t> </a:t>
            </a:r>
            <a:r>
              <a:rPr sz="3600" spc="-10" dirty="0"/>
              <a:t>Machine Learning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055">
              <a:lnSpc>
                <a:spcPts val="275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95358" y="1944624"/>
            <a:ext cx="7576184" cy="3821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69265" indent="-342900">
              <a:lnSpc>
                <a:spcPct val="100000"/>
              </a:lnSpc>
              <a:spcBef>
                <a:spcPts val="95"/>
              </a:spcBef>
              <a:buClr>
                <a:srgbClr val="CCFF33"/>
              </a:buClr>
              <a:buSzPct val="68750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Learning</a:t>
            </a:r>
            <a:r>
              <a:rPr sz="32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classify</a:t>
            </a:r>
            <a:r>
              <a:rPr sz="32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CC"/>
                </a:solidFill>
                <a:latin typeface="Arial"/>
                <a:cs typeface="Arial"/>
              </a:rPr>
              <a:t>new</a:t>
            </a:r>
            <a:r>
              <a:rPr sz="3200" spc="-5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CC"/>
                </a:solidFill>
                <a:latin typeface="Arial"/>
                <a:cs typeface="Arial"/>
              </a:rPr>
              <a:t>astronomical structures</a:t>
            </a:r>
            <a:endParaRPr sz="3200">
              <a:latin typeface="Arial"/>
              <a:cs typeface="Arial"/>
            </a:endParaRPr>
          </a:p>
          <a:p>
            <a:pPr marL="755015" marR="871219" lvl="1" indent="-285750">
              <a:lnSpc>
                <a:spcPct val="100000"/>
              </a:lnSpc>
              <a:spcBef>
                <a:spcPts val="685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Very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large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databases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learn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general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regularities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implicit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the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data</a:t>
            </a:r>
            <a:endParaRPr sz="2800">
              <a:latin typeface="Arial"/>
              <a:cs typeface="Arial"/>
            </a:endParaRPr>
          </a:p>
          <a:p>
            <a:pPr marL="754380" lvl="1" indent="-285115">
              <a:lnSpc>
                <a:spcPct val="100000"/>
              </a:lnSpc>
              <a:spcBef>
                <a:spcPts val="680"/>
              </a:spcBef>
              <a:buClr>
                <a:srgbClr val="CC9A00"/>
              </a:buClr>
              <a:buSzPct val="64285"/>
              <a:buChar char="■"/>
              <a:tabLst>
                <a:tab pos="754380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Classify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celestial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objects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from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image</a:t>
            </a:r>
            <a:r>
              <a:rPr sz="2800" spc="-9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data</a:t>
            </a:r>
            <a:endParaRPr sz="280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680"/>
              </a:spcBef>
              <a:buClr>
                <a:srgbClr val="CC9A00"/>
              </a:buClr>
              <a:buSzPct val="64285"/>
              <a:buChar char="■"/>
              <a:tabLst>
                <a:tab pos="755015" algn="l"/>
              </a:tabLst>
            </a:pP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Decision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tree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algorithms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are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now</a:t>
            </a:r>
            <a:r>
              <a:rPr sz="2800" spc="-7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used</a:t>
            </a:r>
            <a:r>
              <a:rPr sz="2800" spc="-7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CC"/>
                </a:solidFill>
                <a:latin typeface="Arial"/>
                <a:cs typeface="Arial"/>
              </a:rPr>
              <a:t>by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NASA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classify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all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objects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in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sky</a:t>
            </a:r>
            <a:r>
              <a:rPr sz="280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Arial"/>
                <a:cs typeface="Arial"/>
              </a:rPr>
              <a:t>survey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which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consists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3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terabytes</a:t>
            </a:r>
            <a:r>
              <a:rPr sz="2800" spc="-6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of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CC"/>
                </a:solidFill>
                <a:latin typeface="Arial"/>
                <a:cs typeface="Arial"/>
              </a:rPr>
              <a:t>image</a:t>
            </a:r>
            <a:r>
              <a:rPr sz="2800" spc="-6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CC"/>
                </a:solidFill>
                <a:latin typeface="Arial"/>
                <a:cs typeface="Arial"/>
              </a:rPr>
              <a:t>data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47</TotalTime>
  <Words>994</Words>
  <Application>Microsoft Office PowerPoint</Application>
  <PresentationFormat>Custom</PresentationFormat>
  <Paragraphs>169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Arial</vt:lpstr>
      <vt:lpstr>Office Theme</vt:lpstr>
      <vt:lpstr>Machine Learning</vt:lpstr>
      <vt:lpstr>Machine Learning</vt:lpstr>
      <vt:lpstr>Machine Learning</vt:lpstr>
      <vt:lpstr>The Course</vt:lpstr>
      <vt:lpstr>Achievements in Machine Learning</vt:lpstr>
      <vt:lpstr>Some Successful Applications of Machine Learning</vt:lpstr>
      <vt:lpstr>Some Successful Applications of Machine Learning</vt:lpstr>
      <vt:lpstr>Problems Too Difficult To Program by Hand</vt:lpstr>
      <vt:lpstr>Scientific Application of Machine Learning</vt:lpstr>
      <vt:lpstr>Well-Posed Learning Problems</vt:lpstr>
      <vt:lpstr>Well-defined Learning Problem</vt:lpstr>
      <vt:lpstr>A Robot Driving Learning Problem</vt:lpstr>
      <vt:lpstr>A Handwriting Recognition Learning Problem</vt:lpstr>
      <vt:lpstr>Handwriting Recognition Learning</vt:lpstr>
      <vt:lpstr>Text Categorization Problem</vt:lpstr>
      <vt:lpstr>Broad Definition of Learning</vt:lpstr>
      <vt:lpstr>Disciplines: Influence on Machine Learning</vt:lpstr>
      <vt:lpstr>Disciplines: Influence on Machine Learning</vt:lpstr>
      <vt:lpstr>Disciplines: Influence on Machine Learning</vt:lpstr>
      <vt:lpstr>Disciplines: Influence on Machine Learning</vt:lpstr>
      <vt:lpstr>Disciplines: Influence on Machine Learning</vt:lpstr>
      <vt:lpstr>Perspectives &amp; Issues</vt:lpstr>
      <vt:lpstr>Issues in Machine Learning</vt:lpstr>
      <vt:lpstr>Issues in Machine Learning</vt:lpstr>
      <vt:lpstr>Summary</vt:lpstr>
    </vt:vector>
  </TitlesOfParts>
  <Company>SUNY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Well-Posed Learning Problems</dc:title>
  <dc:creator>Kristen Pfaff</dc:creator>
  <cp:lastModifiedBy>Chandra Shaker Arrabotu</cp:lastModifiedBy>
  <cp:revision>3</cp:revision>
  <dcterms:created xsi:type="dcterms:W3CDTF">2025-07-11T03:56:08Z</dcterms:created>
  <dcterms:modified xsi:type="dcterms:W3CDTF">2025-07-14T04:21:46Z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2004-11-17T00:00:00Z</vt:filetime>
  </property>
  <property fmtid="{D5CDD505-2E9C-101B-9397-08002B2CF9AE}" pid="3" name="Creator">
    <vt:lpwstr>Acrobat PDFMaker 6.0 for PowerPoint</vt:lpwstr>
  </property>
  <property fmtid="{D5CDD505-2E9C-101B-9397-08002B2CF9AE}" pid="4" name="LastSaved">
    <vt:filetime>2025-07-11T00:00:00Z</vt:filetime>
  </property>
  <property fmtid="{D5CDD505-2E9C-101B-9397-08002B2CF9AE}" pid="5" name="Producer">
    <vt:lpwstr>Acrobat Distiller 6.0 (Windows)</vt:lpwstr>
  </property>
</Properties>
</file>