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Lst>
  <p:notesMasterIdLst>
    <p:notesMasterId r:id="rId53"/>
  </p:notesMasterIdLst>
  <p:sldIdLst>
    <p:sldId id="257" r:id="rId2"/>
    <p:sldId id="266" r:id="rId3"/>
    <p:sldId id="303" r:id="rId4"/>
    <p:sldId id="304" r:id="rId5"/>
    <p:sldId id="305" r:id="rId6"/>
    <p:sldId id="307" r:id="rId7"/>
    <p:sldId id="308" r:id="rId8"/>
    <p:sldId id="309" r:id="rId9"/>
    <p:sldId id="310" r:id="rId10"/>
    <p:sldId id="311" r:id="rId11"/>
    <p:sldId id="313" r:id="rId12"/>
    <p:sldId id="314" r:id="rId13"/>
    <p:sldId id="315" r:id="rId14"/>
    <p:sldId id="318" r:id="rId15"/>
    <p:sldId id="317" r:id="rId16"/>
    <p:sldId id="319" r:id="rId17"/>
    <p:sldId id="320" r:id="rId18"/>
    <p:sldId id="321" r:id="rId19"/>
    <p:sldId id="322" r:id="rId20"/>
    <p:sldId id="323" r:id="rId21"/>
    <p:sldId id="324" r:id="rId22"/>
    <p:sldId id="325" r:id="rId23"/>
    <p:sldId id="326" r:id="rId24"/>
    <p:sldId id="328" r:id="rId25"/>
    <p:sldId id="291" r:id="rId26"/>
    <p:sldId id="344" r:id="rId27"/>
    <p:sldId id="345" r:id="rId28"/>
    <p:sldId id="352" r:id="rId29"/>
    <p:sldId id="353" r:id="rId30"/>
    <p:sldId id="354" r:id="rId31"/>
    <p:sldId id="355" r:id="rId32"/>
    <p:sldId id="356" r:id="rId33"/>
    <p:sldId id="374" r:id="rId34"/>
    <p:sldId id="359" r:id="rId35"/>
    <p:sldId id="360" r:id="rId36"/>
    <p:sldId id="361" r:id="rId37"/>
    <p:sldId id="362" r:id="rId38"/>
    <p:sldId id="366" r:id="rId39"/>
    <p:sldId id="367" r:id="rId40"/>
    <p:sldId id="368" r:id="rId41"/>
    <p:sldId id="369" r:id="rId42"/>
    <p:sldId id="339" r:id="rId43"/>
    <p:sldId id="340" r:id="rId44"/>
    <p:sldId id="341" r:id="rId45"/>
    <p:sldId id="342" r:id="rId46"/>
    <p:sldId id="348" r:id="rId47"/>
    <p:sldId id="346" r:id="rId48"/>
    <p:sldId id="372" r:id="rId49"/>
    <p:sldId id="373" r:id="rId50"/>
    <p:sldId id="343" r:id="rId51"/>
    <p:sldId id="349"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86"/>
    <a:srgbClr val="E1EAF3"/>
    <a:srgbClr val="76D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12"/>
    <p:restoredTop sz="87523" autoAdjust="0"/>
  </p:normalViewPr>
  <p:slideViewPr>
    <p:cSldViewPr snapToGrid="0" snapToObjects="1">
      <p:cViewPr varScale="1">
        <p:scale>
          <a:sx n="59" d="100"/>
          <a:sy n="59" d="100"/>
        </p:scale>
        <p:origin x="872" y="2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6A4676-DE20-4554-AFE2-0F78BCB61D95}" type="doc">
      <dgm:prSet loTypeId="urn:microsoft.com/office/officeart/2005/8/layout/process1" loCatId="process" qsTypeId="urn:microsoft.com/office/officeart/2005/8/quickstyle/3d1" qsCatId="3D" csTypeId="urn:microsoft.com/office/officeart/2005/8/colors/accent1_2" csCatId="accent1" phldr="1"/>
      <dgm:spPr/>
    </dgm:pt>
    <dgm:pt modelId="{DF25B766-38AE-4AF5-A6B3-87B2D714FCDF}">
      <dgm:prSet phldrT="[Texte]" custT="1"/>
      <dgm:spPr>
        <a:solidFill>
          <a:srgbClr val="98BBDA"/>
        </a:solidFill>
      </dgm:spPr>
      <dgm:t>
        <a:bodyPr/>
        <a:lstStyle/>
        <a:p>
          <a:r>
            <a:rPr lang="en-US" sz="1800" dirty="0"/>
            <a:t>Users initiate transactions using their </a:t>
          </a:r>
          <a:r>
            <a:rPr lang="en-US" sz="1800" i="1" dirty="0"/>
            <a:t>Digital Signatures</a:t>
          </a:r>
          <a:endParaRPr lang="fr-FR" sz="1800" i="1" dirty="0"/>
        </a:p>
      </dgm:t>
    </dgm:pt>
    <dgm:pt modelId="{9BB94DCA-6351-49F4-AA57-511DB90AA146}" type="parTrans" cxnId="{8B30F3AB-A66F-4F50-B8F9-61C558803CA8}">
      <dgm:prSet/>
      <dgm:spPr/>
      <dgm:t>
        <a:bodyPr/>
        <a:lstStyle/>
        <a:p>
          <a:endParaRPr lang="fr-FR"/>
        </a:p>
      </dgm:t>
    </dgm:pt>
    <dgm:pt modelId="{270DE1E6-ECD8-4798-AC6E-D03F73F03038}" type="sibTrans" cxnId="{8B30F3AB-A66F-4F50-B8F9-61C558803CA8}">
      <dgm:prSet/>
      <dgm:spPr/>
      <dgm:t>
        <a:bodyPr/>
        <a:lstStyle/>
        <a:p>
          <a:endParaRPr lang="fr-FR"/>
        </a:p>
      </dgm:t>
    </dgm:pt>
    <dgm:pt modelId="{57268CA3-CE1F-4504-B77F-758113555FD8}">
      <dgm:prSet phldrT="[Texte]" custT="1"/>
      <dgm:spPr>
        <a:solidFill>
          <a:srgbClr val="98BBDA"/>
        </a:solidFill>
      </dgm:spPr>
      <dgm:t>
        <a:bodyPr/>
        <a:lstStyle/>
        <a:p>
          <a:r>
            <a:rPr lang="en-GB" sz="1800" noProof="0" dirty="0"/>
            <a:t>Users Broadcast their transactions to Nodes</a:t>
          </a:r>
        </a:p>
      </dgm:t>
    </dgm:pt>
    <dgm:pt modelId="{4D0C8068-3481-4EE7-BF0E-663649E7E177}" type="parTrans" cxnId="{E509D402-C252-4081-90D5-1CD6E8A40CB5}">
      <dgm:prSet/>
      <dgm:spPr/>
      <dgm:t>
        <a:bodyPr/>
        <a:lstStyle/>
        <a:p>
          <a:endParaRPr lang="fr-FR"/>
        </a:p>
      </dgm:t>
    </dgm:pt>
    <dgm:pt modelId="{80D002CC-0109-417B-8178-5F81868FA77A}" type="sibTrans" cxnId="{E509D402-C252-4081-90D5-1CD6E8A40CB5}">
      <dgm:prSet/>
      <dgm:spPr/>
      <dgm:t>
        <a:bodyPr/>
        <a:lstStyle/>
        <a:p>
          <a:endParaRPr lang="fr-FR"/>
        </a:p>
      </dgm:t>
    </dgm:pt>
    <dgm:pt modelId="{A955B62E-81CF-4970-8ADD-5B347EF320F1}">
      <dgm:prSet phldrT="[Texte]" custT="1"/>
      <dgm:spPr>
        <a:solidFill>
          <a:srgbClr val="79A1CA"/>
        </a:solidFill>
      </dgm:spPr>
      <dgm:t>
        <a:bodyPr/>
        <a:lstStyle/>
        <a:p>
          <a:r>
            <a:rPr lang="en-US" sz="1800" dirty="0"/>
            <a:t>One or more </a:t>
          </a:r>
          <a:r>
            <a:rPr lang="en-US" sz="1800" i="1" dirty="0"/>
            <a:t>Nodes</a:t>
          </a:r>
          <a:r>
            <a:rPr lang="en-US" sz="1800" dirty="0"/>
            <a:t> begin validating each transaction</a:t>
          </a:r>
          <a:endParaRPr lang="fr-FR" sz="1800" dirty="0"/>
        </a:p>
      </dgm:t>
    </dgm:pt>
    <dgm:pt modelId="{3BAA702B-EC1C-4AB9-8F0C-A12EE94EA548}" type="parTrans" cxnId="{94848C39-DD91-4C8D-A1AD-774DCC0016C0}">
      <dgm:prSet/>
      <dgm:spPr/>
      <dgm:t>
        <a:bodyPr/>
        <a:lstStyle/>
        <a:p>
          <a:endParaRPr lang="fr-FR"/>
        </a:p>
      </dgm:t>
    </dgm:pt>
    <dgm:pt modelId="{8DFD7EF2-4FA6-41C4-8D8E-481330BEE62A}" type="sibTrans" cxnId="{94848C39-DD91-4C8D-A1AD-774DCC0016C0}">
      <dgm:prSet/>
      <dgm:spPr/>
      <dgm:t>
        <a:bodyPr/>
        <a:lstStyle/>
        <a:p>
          <a:endParaRPr lang="fr-FR"/>
        </a:p>
      </dgm:t>
    </dgm:pt>
    <dgm:pt modelId="{B3A5DAE1-C3D8-43B3-9EE2-D4A81D759585}">
      <dgm:prSet phldrT="[Texte]" custT="1"/>
      <dgm:spPr>
        <a:solidFill>
          <a:srgbClr val="6386B6"/>
        </a:solidFill>
      </dgm:spPr>
      <dgm:t>
        <a:bodyPr/>
        <a:lstStyle/>
        <a:p>
          <a:r>
            <a:rPr lang="en-US" sz="1800" i="1" dirty="0"/>
            <a:t>Nodes</a:t>
          </a:r>
          <a:r>
            <a:rPr lang="en-US" sz="1800" dirty="0"/>
            <a:t> aggregate validated transactions into </a:t>
          </a:r>
          <a:r>
            <a:rPr lang="en-US" sz="1800" i="1" dirty="0"/>
            <a:t>Blocks</a:t>
          </a:r>
          <a:endParaRPr lang="fr-FR" sz="1800" i="1" dirty="0"/>
        </a:p>
      </dgm:t>
    </dgm:pt>
    <dgm:pt modelId="{8F22F28F-9643-4EB6-945F-1E979E18ABD7}" type="parTrans" cxnId="{3F45ED98-5EF0-4E9D-817F-46E12F7DEFFF}">
      <dgm:prSet/>
      <dgm:spPr/>
      <dgm:t>
        <a:bodyPr/>
        <a:lstStyle/>
        <a:p>
          <a:endParaRPr lang="fr-FR"/>
        </a:p>
      </dgm:t>
    </dgm:pt>
    <dgm:pt modelId="{B5D06513-BEC0-4DC4-9052-16A7837298C1}" type="sibTrans" cxnId="{3F45ED98-5EF0-4E9D-817F-46E12F7DEFFF}">
      <dgm:prSet/>
      <dgm:spPr/>
      <dgm:t>
        <a:bodyPr/>
        <a:lstStyle/>
        <a:p>
          <a:endParaRPr lang="fr-FR"/>
        </a:p>
      </dgm:t>
    </dgm:pt>
    <dgm:pt modelId="{F9FE9097-9A4D-4CAA-ABBB-BBDB2E0A99A4}" type="pres">
      <dgm:prSet presAssocID="{8C6A4676-DE20-4554-AFE2-0F78BCB61D95}" presName="Name0" presStyleCnt="0">
        <dgm:presLayoutVars>
          <dgm:dir/>
          <dgm:resizeHandles val="exact"/>
        </dgm:presLayoutVars>
      </dgm:prSet>
      <dgm:spPr/>
    </dgm:pt>
    <dgm:pt modelId="{97CFCEEF-1E1A-42FF-AAED-25D95B93BE8E}" type="pres">
      <dgm:prSet presAssocID="{DF25B766-38AE-4AF5-A6B3-87B2D714FCDF}" presName="node" presStyleLbl="node1" presStyleIdx="0" presStyleCnt="4" custLinFactNeighborY="131">
        <dgm:presLayoutVars>
          <dgm:bulletEnabled val="1"/>
        </dgm:presLayoutVars>
      </dgm:prSet>
      <dgm:spPr/>
    </dgm:pt>
    <dgm:pt modelId="{05A6CD7C-D064-4230-91AB-8E449653DFAE}" type="pres">
      <dgm:prSet presAssocID="{270DE1E6-ECD8-4798-AC6E-D03F73F03038}" presName="sibTrans" presStyleLbl="sibTrans2D1" presStyleIdx="0" presStyleCnt="3"/>
      <dgm:spPr/>
    </dgm:pt>
    <dgm:pt modelId="{053B5101-5EF3-4316-8600-97F4768AE564}" type="pres">
      <dgm:prSet presAssocID="{270DE1E6-ECD8-4798-AC6E-D03F73F03038}" presName="connectorText" presStyleLbl="sibTrans2D1" presStyleIdx="0" presStyleCnt="3"/>
      <dgm:spPr/>
    </dgm:pt>
    <dgm:pt modelId="{37B23F88-EEB4-4A0E-97CC-767BA11852D1}" type="pres">
      <dgm:prSet presAssocID="{57268CA3-CE1F-4504-B77F-758113555FD8}" presName="node" presStyleLbl="node1" presStyleIdx="1" presStyleCnt="4">
        <dgm:presLayoutVars>
          <dgm:bulletEnabled val="1"/>
        </dgm:presLayoutVars>
      </dgm:prSet>
      <dgm:spPr/>
    </dgm:pt>
    <dgm:pt modelId="{31B5C0B8-6A4C-4C06-B4B6-7FA9EEB8DF0A}" type="pres">
      <dgm:prSet presAssocID="{80D002CC-0109-417B-8178-5F81868FA77A}" presName="sibTrans" presStyleLbl="sibTrans2D1" presStyleIdx="1" presStyleCnt="3"/>
      <dgm:spPr/>
    </dgm:pt>
    <dgm:pt modelId="{94A57459-B054-4FA8-96F2-CF9AE40B2E8A}" type="pres">
      <dgm:prSet presAssocID="{80D002CC-0109-417B-8178-5F81868FA77A}" presName="connectorText" presStyleLbl="sibTrans2D1" presStyleIdx="1" presStyleCnt="3"/>
      <dgm:spPr/>
    </dgm:pt>
    <dgm:pt modelId="{93C4B1D2-56CD-4FC8-BAA4-986588498065}" type="pres">
      <dgm:prSet presAssocID="{A955B62E-81CF-4970-8ADD-5B347EF320F1}" presName="node" presStyleLbl="node1" presStyleIdx="2" presStyleCnt="4" custLinFactNeighborX="1486" custLinFactNeighborY="4421">
        <dgm:presLayoutVars>
          <dgm:bulletEnabled val="1"/>
        </dgm:presLayoutVars>
      </dgm:prSet>
      <dgm:spPr/>
    </dgm:pt>
    <dgm:pt modelId="{1CE562E2-1913-471C-91F9-A0A5F64BC947}" type="pres">
      <dgm:prSet presAssocID="{8DFD7EF2-4FA6-41C4-8D8E-481330BEE62A}" presName="sibTrans" presStyleLbl="sibTrans2D1" presStyleIdx="2" presStyleCnt="3"/>
      <dgm:spPr/>
    </dgm:pt>
    <dgm:pt modelId="{0947F650-07A0-41B4-8703-42746B3954F3}" type="pres">
      <dgm:prSet presAssocID="{8DFD7EF2-4FA6-41C4-8D8E-481330BEE62A}" presName="connectorText" presStyleLbl="sibTrans2D1" presStyleIdx="2" presStyleCnt="3"/>
      <dgm:spPr/>
    </dgm:pt>
    <dgm:pt modelId="{0CCB05B4-2C75-41BF-90A5-5D5949601D87}" type="pres">
      <dgm:prSet presAssocID="{B3A5DAE1-C3D8-43B3-9EE2-D4A81D759585}" presName="node" presStyleLbl="node1" presStyleIdx="3" presStyleCnt="4" custLinFactNeighborX="1486" custLinFactNeighborY="4421">
        <dgm:presLayoutVars>
          <dgm:bulletEnabled val="1"/>
        </dgm:presLayoutVars>
      </dgm:prSet>
      <dgm:spPr/>
    </dgm:pt>
  </dgm:ptLst>
  <dgm:cxnLst>
    <dgm:cxn modelId="{E509D402-C252-4081-90D5-1CD6E8A40CB5}" srcId="{8C6A4676-DE20-4554-AFE2-0F78BCB61D95}" destId="{57268CA3-CE1F-4504-B77F-758113555FD8}" srcOrd="1" destOrd="0" parTransId="{4D0C8068-3481-4EE7-BF0E-663649E7E177}" sibTransId="{80D002CC-0109-417B-8178-5F81868FA77A}"/>
    <dgm:cxn modelId="{87F43B06-E98B-4F34-AC63-5C37F5B997B8}" type="presOf" srcId="{80D002CC-0109-417B-8178-5F81868FA77A}" destId="{31B5C0B8-6A4C-4C06-B4B6-7FA9EEB8DF0A}" srcOrd="0" destOrd="0" presId="urn:microsoft.com/office/officeart/2005/8/layout/process1"/>
    <dgm:cxn modelId="{94848C39-DD91-4C8D-A1AD-774DCC0016C0}" srcId="{8C6A4676-DE20-4554-AFE2-0F78BCB61D95}" destId="{A955B62E-81CF-4970-8ADD-5B347EF320F1}" srcOrd="2" destOrd="0" parTransId="{3BAA702B-EC1C-4AB9-8F0C-A12EE94EA548}" sibTransId="{8DFD7EF2-4FA6-41C4-8D8E-481330BEE62A}"/>
    <dgm:cxn modelId="{99941264-41AF-45D1-939B-EE28964FBC2E}" type="presOf" srcId="{80D002CC-0109-417B-8178-5F81868FA77A}" destId="{94A57459-B054-4FA8-96F2-CF9AE40B2E8A}" srcOrd="1" destOrd="0" presId="urn:microsoft.com/office/officeart/2005/8/layout/process1"/>
    <dgm:cxn modelId="{E5D15D45-E72B-4CE2-A20F-91DE892A654B}" type="presOf" srcId="{57268CA3-CE1F-4504-B77F-758113555FD8}" destId="{37B23F88-EEB4-4A0E-97CC-767BA11852D1}" srcOrd="0" destOrd="0" presId="urn:microsoft.com/office/officeart/2005/8/layout/process1"/>
    <dgm:cxn modelId="{43808F47-0B46-4B35-95C3-255C8A157D72}" type="presOf" srcId="{270DE1E6-ECD8-4798-AC6E-D03F73F03038}" destId="{05A6CD7C-D064-4230-91AB-8E449653DFAE}" srcOrd="0" destOrd="0" presId="urn:microsoft.com/office/officeart/2005/8/layout/process1"/>
    <dgm:cxn modelId="{942B3692-8A92-4FB1-8752-CB1D425D8DEE}" type="presOf" srcId="{8DFD7EF2-4FA6-41C4-8D8E-481330BEE62A}" destId="{1CE562E2-1913-471C-91F9-A0A5F64BC947}" srcOrd="0" destOrd="0" presId="urn:microsoft.com/office/officeart/2005/8/layout/process1"/>
    <dgm:cxn modelId="{F7354096-22B1-41B5-B467-C56823530F4A}" type="presOf" srcId="{8C6A4676-DE20-4554-AFE2-0F78BCB61D95}" destId="{F9FE9097-9A4D-4CAA-ABBB-BBDB2E0A99A4}" srcOrd="0" destOrd="0" presId="urn:microsoft.com/office/officeart/2005/8/layout/process1"/>
    <dgm:cxn modelId="{3F45ED98-5EF0-4E9D-817F-46E12F7DEFFF}" srcId="{8C6A4676-DE20-4554-AFE2-0F78BCB61D95}" destId="{B3A5DAE1-C3D8-43B3-9EE2-D4A81D759585}" srcOrd="3" destOrd="0" parTransId="{8F22F28F-9643-4EB6-945F-1E979E18ABD7}" sibTransId="{B5D06513-BEC0-4DC4-9052-16A7837298C1}"/>
    <dgm:cxn modelId="{8B30F3AB-A66F-4F50-B8F9-61C558803CA8}" srcId="{8C6A4676-DE20-4554-AFE2-0F78BCB61D95}" destId="{DF25B766-38AE-4AF5-A6B3-87B2D714FCDF}" srcOrd="0" destOrd="0" parTransId="{9BB94DCA-6351-49F4-AA57-511DB90AA146}" sibTransId="{270DE1E6-ECD8-4798-AC6E-D03F73F03038}"/>
    <dgm:cxn modelId="{04D049B6-B741-4828-9251-84953A626583}" type="presOf" srcId="{A955B62E-81CF-4970-8ADD-5B347EF320F1}" destId="{93C4B1D2-56CD-4FC8-BAA4-986588498065}" srcOrd="0" destOrd="0" presId="urn:microsoft.com/office/officeart/2005/8/layout/process1"/>
    <dgm:cxn modelId="{190D7ABC-BED1-4CF2-B387-3D7BD6E0285A}" type="presOf" srcId="{270DE1E6-ECD8-4798-AC6E-D03F73F03038}" destId="{053B5101-5EF3-4316-8600-97F4768AE564}" srcOrd="1" destOrd="0" presId="urn:microsoft.com/office/officeart/2005/8/layout/process1"/>
    <dgm:cxn modelId="{42593DC6-A808-473D-8FA8-2CB730E3E61A}" type="presOf" srcId="{8DFD7EF2-4FA6-41C4-8D8E-481330BEE62A}" destId="{0947F650-07A0-41B4-8703-42746B3954F3}" srcOrd="1" destOrd="0" presId="urn:microsoft.com/office/officeart/2005/8/layout/process1"/>
    <dgm:cxn modelId="{3842FAC9-0BB7-4C2E-A364-2B8E804FFADD}" type="presOf" srcId="{B3A5DAE1-C3D8-43B3-9EE2-D4A81D759585}" destId="{0CCB05B4-2C75-41BF-90A5-5D5949601D87}" srcOrd="0" destOrd="0" presId="urn:microsoft.com/office/officeart/2005/8/layout/process1"/>
    <dgm:cxn modelId="{7FB8D6F9-A4A8-4D6A-8AF6-57336BDC77FD}" type="presOf" srcId="{DF25B766-38AE-4AF5-A6B3-87B2D714FCDF}" destId="{97CFCEEF-1E1A-42FF-AAED-25D95B93BE8E}" srcOrd="0" destOrd="0" presId="urn:microsoft.com/office/officeart/2005/8/layout/process1"/>
    <dgm:cxn modelId="{49A66E2D-8FAC-4F51-89C7-BF36572F9DAA}" type="presParOf" srcId="{F9FE9097-9A4D-4CAA-ABBB-BBDB2E0A99A4}" destId="{97CFCEEF-1E1A-42FF-AAED-25D95B93BE8E}" srcOrd="0" destOrd="0" presId="urn:microsoft.com/office/officeart/2005/8/layout/process1"/>
    <dgm:cxn modelId="{04CAB9DB-A9C3-42CF-B4CE-370F9F23D9E9}" type="presParOf" srcId="{F9FE9097-9A4D-4CAA-ABBB-BBDB2E0A99A4}" destId="{05A6CD7C-D064-4230-91AB-8E449653DFAE}" srcOrd="1" destOrd="0" presId="urn:microsoft.com/office/officeart/2005/8/layout/process1"/>
    <dgm:cxn modelId="{134BD29B-F1BF-4836-80B0-5DACA706DA5C}" type="presParOf" srcId="{05A6CD7C-D064-4230-91AB-8E449653DFAE}" destId="{053B5101-5EF3-4316-8600-97F4768AE564}" srcOrd="0" destOrd="0" presId="urn:microsoft.com/office/officeart/2005/8/layout/process1"/>
    <dgm:cxn modelId="{0C8E703D-D61F-4337-919B-5217DE93371F}" type="presParOf" srcId="{F9FE9097-9A4D-4CAA-ABBB-BBDB2E0A99A4}" destId="{37B23F88-EEB4-4A0E-97CC-767BA11852D1}" srcOrd="2" destOrd="0" presId="urn:microsoft.com/office/officeart/2005/8/layout/process1"/>
    <dgm:cxn modelId="{E320A6B3-193E-42B1-9DD1-9C46A82C48C7}" type="presParOf" srcId="{F9FE9097-9A4D-4CAA-ABBB-BBDB2E0A99A4}" destId="{31B5C0B8-6A4C-4C06-B4B6-7FA9EEB8DF0A}" srcOrd="3" destOrd="0" presId="urn:microsoft.com/office/officeart/2005/8/layout/process1"/>
    <dgm:cxn modelId="{8BBE121C-4370-4CCD-AE6D-A164175B438A}" type="presParOf" srcId="{31B5C0B8-6A4C-4C06-B4B6-7FA9EEB8DF0A}" destId="{94A57459-B054-4FA8-96F2-CF9AE40B2E8A}" srcOrd="0" destOrd="0" presId="urn:microsoft.com/office/officeart/2005/8/layout/process1"/>
    <dgm:cxn modelId="{C9234409-4324-4511-ACD4-CCE23DFEB813}" type="presParOf" srcId="{F9FE9097-9A4D-4CAA-ABBB-BBDB2E0A99A4}" destId="{93C4B1D2-56CD-4FC8-BAA4-986588498065}" srcOrd="4" destOrd="0" presId="urn:microsoft.com/office/officeart/2005/8/layout/process1"/>
    <dgm:cxn modelId="{A87CD3D3-4DFE-44A3-AD0B-2962302ADE7C}" type="presParOf" srcId="{F9FE9097-9A4D-4CAA-ABBB-BBDB2E0A99A4}" destId="{1CE562E2-1913-471C-91F9-A0A5F64BC947}" srcOrd="5" destOrd="0" presId="urn:microsoft.com/office/officeart/2005/8/layout/process1"/>
    <dgm:cxn modelId="{DEA7F69F-7BD6-4897-9D98-DCC3210B1510}" type="presParOf" srcId="{1CE562E2-1913-471C-91F9-A0A5F64BC947}" destId="{0947F650-07A0-41B4-8703-42746B3954F3}" srcOrd="0" destOrd="0" presId="urn:microsoft.com/office/officeart/2005/8/layout/process1"/>
    <dgm:cxn modelId="{FED4B203-2B07-4FE8-98EC-39D76588F8BF}" type="presParOf" srcId="{F9FE9097-9A4D-4CAA-ABBB-BBDB2E0A99A4}" destId="{0CCB05B4-2C75-41BF-90A5-5D5949601D87}"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6A4676-DE20-4554-AFE2-0F78BCB61D95}" type="doc">
      <dgm:prSet loTypeId="urn:microsoft.com/office/officeart/2005/8/layout/process1" loCatId="process" qsTypeId="urn:microsoft.com/office/officeart/2005/8/quickstyle/3d1" qsCatId="3D" csTypeId="urn:microsoft.com/office/officeart/2005/8/colors/accent1_2" csCatId="accent1" phldr="1"/>
      <dgm:spPr/>
    </dgm:pt>
    <dgm:pt modelId="{DF25B766-38AE-4AF5-A6B3-87B2D714FCDF}">
      <dgm:prSet phldrT="[Texte]" custT="1"/>
      <dgm:spPr>
        <a:noFill/>
        <a:ln>
          <a:noFill/>
        </a:ln>
      </dgm:spPr>
      <dgm:t>
        <a:bodyPr/>
        <a:lstStyle/>
        <a:p>
          <a:endParaRPr lang="fr-FR" sz="1400" i="1" dirty="0"/>
        </a:p>
      </dgm:t>
    </dgm:pt>
    <dgm:pt modelId="{9BB94DCA-6351-49F4-AA57-511DB90AA146}" type="parTrans" cxnId="{8B30F3AB-A66F-4F50-B8F9-61C558803CA8}">
      <dgm:prSet/>
      <dgm:spPr/>
      <dgm:t>
        <a:bodyPr/>
        <a:lstStyle/>
        <a:p>
          <a:endParaRPr lang="fr-FR"/>
        </a:p>
      </dgm:t>
    </dgm:pt>
    <dgm:pt modelId="{270DE1E6-ECD8-4798-AC6E-D03F73F03038}" type="sibTrans" cxnId="{8B30F3AB-A66F-4F50-B8F9-61C558803CA8}">
      <dgm:prSet/>
      <dgm:spPr/>
      <dgm:t>
        <a:bodyPr/>
        <a:lstStyle/>
        <a:p>
          <a:endParaRPr lang="fr-FR"/>
        </a:p>
      </dgm:t>
    </dgm:pt>
    <dgm:pt modelId="{57268CA3-CE1F-4504-B77F-758113555FD8}">
      <dgm:prSet phldrT="[Texte]" custT="1"/>
      <dgm:spPr>
        <a:solidFill>
          <a:srgbClr val="2A5A8F"/>
        </a:solidFill>
      </dgm:spPr>
      <dgm:t>
        <a:bodyPr/>
        <a:lstStyle/>
        <a:p>
          <a:r>
            <a:rPr lang="en-GB" sz="1800" i="1" noProof="0" dirty="0"/>
            <a:t>Consensus</a:t>
          </a:r>
          <a:r>
            <a:rPr lang="en-GB" sz="1800" noProof="0" dirty="0"/>
            <a:t> protocol used</a:t>
          </a:r>
        </a:p>
      </dgm:t>
    </dgm:pt>
    <dgm:pt modelId="{4D0C8068-3481-4EE7-BF0E-663649E7E177}" type="parTrans" cxnId="{E509D402-C252-4081-90D5-1CD6E8A40CB5}">
      <dgm:prSet/>
      <dgm:spPr/>
      <dgm:t>
        <a:bodyPr/>
        <a:lstStyle/>
        <a:p>
          <a:endParaRPr lang="fr-FR"/>
        </a:p>
      </dgm:t>
    </dgm:pt>
    <dgm:pt modelId="{80D002CC-0109-417B-8178-5F81868FA77A}" type="sibTrans" cxnId="{E509D402-C252-4081-90D5-1CD6E8A40CB5}">
      <dgm:prSet/>
      <dgm:spPr/>
      <dgm:t>
        <a:bodyPr/>
        <a:lstStyle/>
        <a:p>
          <a:endParaRPr lang="fr-FR"/>
        </a:p>
      </dgm:t>
    </dgm:pt>
    <dgm:pt modelId="{A955B62E-81CF-4970-8ADD-5B347EF320F1}">
      <dgm:prSet phldrT="[Texte]" custT="1"/>
      <dgm:spPr/>
      <dgm:t>
        <a:bodyPr/>
        <a:lstStyle/>
        <a:p>
          <a:r>
            <a:rPr lang="en-US" sz="1800" i="1" dirty="0"/>
            <a:t>Block</a:t>
          </a:r>
          <a:r>
            <a:rPr lang="en-US" sz="1800" dirty="0"/>
            <a:t> reflecting “true state” is chained to prior </a:t>
          </a:r>
          <a:r>
            <a:rPr lang="en-US" sz="1800" i="1" dirty="0"/>
            <a:t>Block</a:t>
          </a:r>
          <a:endParaRPr lang="fr-FR" sz="1800" i="1" dirty="0"/>
        </a:p>
      </dgm:t>
    </dgm:pt>
    <dgm:pt modelId="{3BAA702B-EC1C-4AB9-8F0C-A12EE94EA548}" type="parTrans" cxnId="{94848C39-DD91-4C8D-A1AD-774DCC0016C0}">
      <dgm:prSet/>
      <dgm:spPr/>
      <dgm:t>
        <a:bodyPr/>
        <a:lstStyle/>
        <a:p>
          <a:endParaRPr lang="fr-FR"/>
        </a:p>
      </dgm:t>
    </dgm:pt>
    <dgm:pt modelId="{8DFD7EF2-4FA6-41C4-8D8E-481330BEE62A}" type="sibTrans" cxnId="{94848C39-DD91-4C8D-A1AD-774DCC0016C0}">
      <dgm:prSet/>
      <dgm:spPr/>
      <dgm:t>
        <a:bodyPr/>
        <a:lstStyle/>
        <a:p>
          <a:endParaRPr lang="fr-FR"/>
        </a:p>
      </dgm:t>
    </dgm:pt>
    <dgm:pt modelId="{02F2AF53-30FD-4013-892D-5FF9E623F36F}">
      <dgm:prSet phldrT="[Texte]" custT="1"/>
      <dgm:spPr>
        <a:solidFill>
          <a:srgbClr val="4E89CD"/>
        </a:solidFill>
      </dgm:spPr>
      <dgm:t>
        <a:bodyPr/>
        <a:lstStyle/>
        <a:p>
          <a:r>
            <a:rPr lang="en-GB" sz="1800" i="1" noProof="0" dirty="0"/>
            <a:t>Nodes</a:t>
          </a:r>
          <a:r>
            <a:rPr lang="en-GB" sz="1800" noProof="0" dirty="0"/>
            <a:t> Broadcast </a:t>
          </a:r>
          <a:r>
            <a:rPr lang="en-GB" sz="1800" i="1" noProof="0" dirty="0"/>
            <a:t>Blocks </a:t>
          </a:r>
          <a:r>
            <a:rPr lang="en-GB" sz="1800" noProof="0" dirty="0"/>
            <a:t>to each other</a:t>
          </a:r>
          <a:endParaRPr lang="en-GB" sz="1800" i="1" noProof="0" dirty="0"/>
        </a:p>
      </dgm:t>
    </dgm:pt>
    <dgm:pt modelId="{3906F977-2B26-46FE-942D-5B8C599F1CCD}" type="parTrans" cxnId="{CDE80596-28AB-492B-8AA4-352C02AD352B}">
      <dgm:prSet/>
      <dgm:spPr/>
      <dgm:t>
        <a:bodyPr/>
        <a:lstStyle/>
        <a:p>
          <a:endParaRPr lang="fr-FR"/>
        </a:p>
      </dgm:t>
    </dgm:pt>
    <dgm:pt modelId="{C1407FAB-4BD3-4757-9FFE-8E7CCA465609}" type="sibTrans" cxnId="{CDE80596-28AB-492B-8AA4-352C02AD352B}">
      <dgm:prSet/>
      <dgm:spPr/>
      <dgm:t>
        <a:bodyPr/>
        <a:lstStyle/>
        <a:p>
          <a:endParaRPr lang="fr-FR"/>
        </a:p>
      </dgm:t>
    </dgm:pt>
    <dgm:pt modelId="{F9FE9097-9A4D-4CAA-ABBB-BBDB2E0A99A4}" type="pres">
      <dgm:prSet presAssocID="{8C6A4676-DE20-4554-AFE2-0F78BCB61D95}" presName="Name0" presStyleCnt="0">
        <dgm:presLayoutVars>
          <dgm:dir/>
          <dgm:resizeHandles val="exact"/>
        </dgm:presLayoutVars>
      </dgm:prSet>
      <dgm:spPr/>
    </dgm:pt>
    <dgm:pt modelId="{97CFCEEF-1E1A-42FF-AAED-25D95B93BE8E}" type="pres">
      <dgm:prSet presAssocID="{DF25B766-38AE-4AF5-A6B3-87B2D714FCDF}" presName="node" presStyleLbl="node1" presStyleIdx="0" presStyleCnt="4" custLinFactNeighborX="-572" custLinFactNeighborY="461">
        <dgm:presLayoutVars>
          <dgm:bulletEnabled val="1"/>
        </dgm:presLayoutVars>
      </dgm:prSet>
      <dgm:spPr/>
    </dgm:pt>
    <dgm:pt modelId="{05A6CD7C-D064-4230-91AB-8E449653DFAE}" type="pres">
      <dgm:prSet presAssocID="{270DE1E6-ECD8-4798-AC6E-D03F73F03038}" presName="sibTrans" presStyleLbl="sibTrans2D1" presStyleIdx="0" presStyleCnt="3"/>
      <dgm:spPr/>
    </dgm:pt>
    <dgm:pt modelId="{053B5101-5EF3-4316-8600-97F4768AE564}" type="pres">
      <dgm:prSet presAssocID="{270DE1E6-ECD8-4798-AC6E-D03F73F03038}" presName="connectorText" presStyleLbl="sibTrans2D1" presStyleIdx="0" presStyleCnt="3"/>
      <dgm:spPr/>
    </dgm:pt>
    <dgm:pt modelId="{F9C1DB9C-010C-4EA2-85EF-A704A14F3F3D}" type="pres">
      <dgm:prSet presAssocID="{02F2AF53-30FD-4013-892D-5FF9E623F36F}" presName="node" presStyleLbl="node1" presStyleIdx="1" presStyleCnt="4" custLinFactNeighborX="-217" custLinFactNeighborY="734">
        <dgm:presLayoutVars>
          <dgm:bulletEnabled val="1"/>
        </dgm:presLayoutVars>
      </dgm:prSet>
      <dgm:spPr/>
    </dgm:pt>
    <dgm:pt modelId="{280B265B-3273-4B7D-89EB-AFF2FAE266DD}" type="pres">
      <dgm:prSet presAssocID="{C1407FAB-4BD3-4757-9FFE-8E7CCA465609}" presName="sibTrans" presStyleLbl="sibTrans2D1" presStyleIdx="1" presStyleCnt="3"/>
      <dgm:spPr/>
    </dgm:pt>
    <dgm:pt modelId="{0D4B35B3-32C3-4053-A312-6929485B5E1F}" type="pres">
      <dgm:prSet presAssocID="{C1407FAB-4BD3-4757-9FFE-8E7CCA465609}" presName="connectorText" presStyleLbl="sibTrans2D1" presStyleIdx="1" presStyleCnt="3"/>
      <dgm:spPr/>
    </dgm:pt>
    <dgm:pt modelId="{37B23F88-EEB4-4A0E-97CC-767BA11852D1}" type="pres">
      <dgm:prSet presAssocID="{57268CA3-CE1F-4504-B77F-758113555FD8}" presName="node" presStyleLbl="node1" presStyleIdx="2" presStyleCnt="4" custLinFactNeighborX="-3016" custLinFactNeighborY="734">
        <dgm:presLayoutVars>
          <dgm:bulletEnabled val="1"/>
        </dgm:presLayoutVars>
      </dgm:prSet>
      <dgm:spPr/>
    </dgm:pt>
    <dgm:pt modelId="{31B5C0B8-6A4C-4C06-B4B6-7FA9EEB8DF0A}" type="pres">
      <dgm:prSet presAssocID="{80D002CC-0109-417B-8178-5F81868FA77A}" presName="sibTrans" presStyleLbl="sibTrans2D1" presStyleIdx="2" presStyleCnt="3"/>
      <dgm:spPr/>
    </dgm:pt>
    <dgm:pt modelId="{94A57459-B054-4FA8-96F2-CF9AE40B2E8A}" type="pres">
      <dgm:prSet presAssocID="{80D002CC-0109-417B-8178-5F81868FA77A}" presName="connectorText" presStyleLbl="sibTrans2D1" presStyleIdx="2" presStyleCnt="3"/>
      <dgm:spPr/>
    </dgm:pt>
    <dgm:pt modelId="{93C4B1D2-56CD-4FC8-BAA4-986588498065}" type="pres">
      <dgm:prSet presAssocID="{A955B62E-81CF-4970-8ADD-5B347EF320F1}" presName="node" presStyleLbl="node1" presStyleIdx="3" presStyleCnt="4" custLinFactNeighborX="-8438" custLinFactNeighborY="734">
        <dgm:presLayoutVars>
          <dgm:bulletEnabled val="1"/>
        </dgm:presLayoutVars>
      </dgm:prSet>
      <dgm:spPr/>
    </dgm:pt>
  </dgm:ptLst>
  <dgm:cxnLst>
    <dgm:cxn modelId="{E509D402-C252-4081-90D5-1CD6E8A40CB5}" srcId="{8C6A4676-DE20-4554-AFE2-0F78BCB61D95}" destId="{57268CA3-CE1F-4504-B77F-758113555FD8}" srcOrd="2" destOrd="0" parTransId="{4D0C8068-3481-4EE7-BF0E-663649E7E177}" sibTransId="{80D002CC-0109-417B-8178-5F81868FA77A}"/>
    <dgm:cxn modelId="{87F43B06-E98B-4F34-AC63-5C37F5B997B8}" type="presOf" srcId="{80D002CC-0109-417B-8178-5F81868FA77A}" destId="{31B5C0B8-6A4C-4C06-B4B6-7FA9EEB8DF0A}" srcOrd="0" destOrd="0" presId="urn:microsoft.com/office/officeart/2005/8/layout/process1"/>
    <dgm:cxn modelId="{94848C39-DD91-4C8D-A1AD-774DCC0016C0}" srcId="{8C6A4676-DE20-4554-AFE2-0F78BCB61D95}" destId="{A955B62E-81CF-4970-8ADD-5B347EF320F1}" srcOrd="3" destOrd="0" parTransId="{3BAA702B-EC1C-4AB9-8F0C-A12EE94EA548}" sibTransId="{8DFD7EF2-4FA6-41C4-8D8E-481330BEE62A}"/>
    <dgm:cxn modelId="{99941264-41AF-45D1-939B-EE28964FBC2E}" type="presOf" srcId="{80D002CC-0109-417B-8178-5F81868FA77A}" destId="{94A57459-B054-4FA8-96F2-CF9AE40B2E8A}" srcOrd="1" destOrd="0" presId="urn:microsoft.com/office/officeart/2005/8/layout/process1"/>
    <dgm:cxn modelId="{E5D15D45-E72B-4CE2-A20F-91DE892A654B}" type="presOf" srcId="{57268CA3-CE1F-4504-B77F-758113555FD8}" destId="{37B23F88-EEB4-4A0E-97CC-767BA11852D1}" srcOrd="0" destOrd="0" presId="urn:microsoft.com/office/officeart/2005/8/layout/process1"/>
    <dgm:cxn modelId="{B481E845-3984-46A4-9ABB-FC5C33DF134B}" type="presOf" srcId="{C1407FAB-4BD3-4757-9FFE-8E7CCA465609}" destId="{280B265B-3273-4B7D-89EB-AFF2FAE266DD}" srcOrd="0" destOrd="0" presId="urn:microsoft.com/office/officeart/2005/8/layout/process1"/>
    <dgm:cxn modelId="{43808F47-0B46-4B35-95C3-255C8A157D72}" type="presOf" srcId="{270DE1E6-ECD8-4798-AC6E-D03F73F03038}" destId="{05A6CD7C-D064-4230-91AB-8E449653DFAE}" srcOrd="0" destOrd="0" presId="urn:microsoft.com/office/officeart/2005/8/layout/process1"/>
    <dgm:cxn modelId="{CDE80596-28AB-492B-8AA4-352C02AD352B}" srcId="{8C6A4676-DE20-4554-AFE2-0F78BCB61D95}" destId="{02F2AF53-30FD-4013-892D-5FF9E623F36F}" srcOrd="1" destOrd="0" parTransId="{3906F977-2B26-46FE-942D-5B8C599F1CCD}" sibTransId="{C1407FAB-4BD3-4757-9FFE-8E7CCA465609}"/>
    <dgm:cxn modelId="{F7354096-22B1-41B5-B467-C56823530F4A}" type="presOf" srcId="{8C6A4676-DE20-4554-AFE2-0F78BCB61D95}" destId="{F9FE9097-9A4D-4CAA-ABBB-BBDB2E0A99A4}" srcOrd="0" destOrd="0" presId="urn:microsoft.com/office/officeart/2005/8/layout/process1"/>
    <dgm:cxn modelId="{8B30F3AB-A66F-4F50-B8F9-61C558803CA8}" srcId="{8C6A4676-DE20-4554-AFE2-0F78BCB61D95}" destId="{DF25B766-38AE-4AF5-A6B3-87B2D714FCDF}" srcOrd="0" destOrd="0" parTransId="{9BB94DCA-6351-49F4-AA57-511DB90AA146}" sibTransId="{270DE1E6-ECD8-4798-AC6E-D03F73F03038}"/>
    <dgm:cxn modelId="{04D049B6-B741-4828-9251-84953A626583}" type="presOf" srcId="{A955B62E-81CF-4970-8ADD-5B347EF320F1}" destId="{93C4B1D2-56CD-4FC8-BAA4-986588498065}" srcOrd="0" destOrd="0" presId="urn:microsoft.com/office/officeart/2005/8/layout/process1"/>
    <dgm:cxn modelId="{190D7ABC-BED1-4CF2-B387-3D7BD6E0285A}" type="presOf" srcId="{270DE1E6-ECD8-4798-AC6E-D03F73F03038}" destId="{053B5101-5EF3-4316-8600-97F4768AE564}" srcOrd="1" destOrd="0" presId="urn:microsoft.com/office/officeart/2005/8/layout/process1"/>
    <dgm:cxn modelId="{25A718C8-088A-48B4-84E5-1FE5BE4733A9}" type="presOf" srcId="{C1407FAB-4BD3-4757-9FFE-8E7CCA465609}" destId="{0D4B35B3-32C3-4053-A312-6929485B5E1F}" srcOrd="1" destOrd="0" presId="urn:microsoft.com/office/officeart/2005/8/layout/process1"/>
    <dgm:cxn modelId="{7FB8D6F9-A4A8-4D6A-8AF6-57336BDC77FD}" type="presOf" srcId="{DF25B766-38AE-4AF5-A6B3-87B2D714FCDF}" destId="{97CFCEEF-1E1A-42FF-AAED-25D95B93BE8E}" srcOrd="0" destOrd="0" presId="urn:microsoft.com/office/officeart/2005/8/layout/process1"/>
    <dgm:cxn modelId="{FDF0E1FC-CB36-4449-8E26-F4787122FD20}" type="presOf" srcId="{02F2AF53-30FD-4013-892D-5FF9E623F36F}" destId="{F9C1DB9C-010C-4EA2-85EF-A704A14F3F3D}" srcOrd="0" destOrd="0" presId="urn:microsoft.com/office/officeart/2005/8/layout/process1"/>
    <dgm:cxn modelId="{49A66E2D-8FAC-4F51-89C7-BF36572F9DAA}" type="presParOf" srcId="{F9FE9097-9A4D-4CAA-ABBB-BBDB2E0A99A4}" destId="{97CFCEEF-1E1A-42FF-AAED-25D95B93BE8E}" srcOrd="0" destOrd="0" presId="urn:microsoft.com/office/officeart/2005/8/layout/process1"/>
    <dgm:cxn modelId="{04CAB9DB-A9C3-42CF-B4CE-370F9F23D9E9}" type="presParOf" srcId="{F9FE9097-9A4D-4CAA-ABBB-BBDB2E0A99A4}" destId="{05A6CD7C-D064-4230-91AB-8E449653DFAE}" srcOrd="1" destOrd="0" presId="urn:microsoft.com/office/officeart/2005/8/layout/process1"/>
    <dgm:cxn modelId="{134BD29B-F1BF-4836-80B0-5DACA706DA5C}" type="presParOf" srcId="{05A6CD7C-D064-4230-91AB-8E449653DFAE}" destId="{053B5101-5EF3-4316-8600-97F4768AE564}" srcOrd="0" destOrd="0" presId="urn:microsoft.com/office/officeart/2005/8/layout/process1"/>
    <dgm:cxn modelId="{212FF91F-981E-4CF6-A796-975857D26FE5}" type="presParOf" srcId="{F9FE9097-9A4D-4CAA-ABBB-BBDB2E0A99A4}" destId="{F9C1DB9C-010C-4EA2-85EF-A704A14F3F3D}" srcOrd="2" destOrd="0" presId="urn:microsoft.com/office/officeart/2005/8/layout/process1"/>
    <dgm:cxn modelId="{5E7DC8E6-AE76-48B8-B139-9110E41B1514}" type="presParOf" srcId="{F9FE9097-9A4D-4CAA-ABBB-BBDB2E0A99A4}" destId="{280B265B-3273-4B7D-89EB-AFF2FAE266DD}" srcOrd="3" destOrd="0" presId="urn:microsoft.com/office/officeart/2005/8/layout/process1"/>
    <dgm:cxn modelId="{ABD90438-1FFD-4E02-8DAA-C64C53BFC1ED}" type="presParOf" srcId="{280B265B-3273-4B7D-89EB-AFF2FAE266DD}" destId="{0D4B35B3-32C3-4053-A312-6929485B5E1F}" srcOrd="0" destOrd="0" presId="urn:microsoft.com/office/officeart/2005/8/layout/process1"/>
    <dgm:cxn modelId="{0C8E703D-D61F-4337-919B-5217DE93371F}" type="presParOf" srcId="{F9FE9097-9A4D-4CAA-ABBB-BBDB2E0A99A4}" destId="{37B23F88-EEB4-4A0E-97CC-767BA11852D1}" srcOrd="4" destOrd="0" presId="urn:microsoft.com/office/officeart/2005/8/layout/process1"/>
    <dgm:cxn modelId="{E320A6B3-193E-42B1-9DD1-9C46A82C48C7}" type="presParOf" srcId="{F9FE9097-9A4D-4CAA-ABBB-BBDB2E0A99A4}" destId="{31B5C0B8-6A4C-4C06-B4B6-7FA9EEB8DF0A}" srcOrd="5" destOrd="0" presId="urn:microsoft.com/office/officeart/2005/8/layout/process1"/>
    <dgm:cxn modelId="{8BBE121C-4370-4CCD-AE6D-A164175B438A}" type="presParOf" srcId="{31B5C0B8-6A4C-4C06-B4B6-7FA9EEB8DF0A}" destId="{94A57459-B054-4FA8-96F2-CF9AE40B2E8A}" srcOrd="0" destOrd="0" presId="urn:microsoft.com/office/officeart/2005/8/layout/process1"/>
    <dgm:cxn modelId="{C9234409-4324-4511-ACD4-CCE23DFEB813}" type="presParOf" srcId="{F9FE9097-9A4D-4CAA-ABBB-BBDB2E0A99A4}" destId="{93C4B1D2-56CD-4FC8-BAA4-986588498065}" srcOrd="6"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FCEEF-1E1A-42FF-AAED-25D95B93BE8E}">
      <dsp:nvSpPr>
        <dsp:cNvPr id="0" name=""/>
        <dsp:cNvSpPr/>
      </dsp:nvSpPr>
      <dsp:spPr>
        <a:xfrm>
          <a:off x="4130" y="460693"/>
          <a:ext cx="1805864" cy="1489838"/>
        </a:xfrm>
        <a:prstGeom prst="roundRect">
          <a:avLst>
            <a:gd name="adj" fmla="val 10000"/>
          </a:avLst>
        </a:prstGeom>
        <a:solidFill>
          <a:srgbClr val="98BBDA"/>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Users initiate transactions using their </a:t>
          </a:r>
          <a:r>
            <a:rPr lang="en-US" sz="1800" i="1" kern="1200" dirty="0"/>
            <a:t>Digital Signatures</a:t>
          </a:r>
          <a:endParaRPr lang="fr-FR" sz="1800" i="1" kern="1200" dirty="0"/>
        </a:p>
      </dsp:txBody>
      <dsp:txXfrm>
        <a:off x="47766" y="504329"/>
        <a:ext cx="1718592" cy="1402566"/>
      </dsp:txXfrm>
    </dsp:sp>
    <dsp:sp modelId="{05A6CD7C-D064-4230-91AB-8E449653DFAE}">
      <dsp:nvSpPr>
        <dsp:cNvPr id="0" name=""/>
        <dsp:cNvSpPr/>
      </dsp:nvSpPr>
      <dsp:spPr>
        <a:xfrm rot="21597346">
          <a:off x="1990581" y="980700"/>
          <a:ext cx="382843" cy="447854"/>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1990581" y="1070315"/>
        <a:ext cx="267990" cy="268712"/>
      </dsp:txXfrm>
    </dsp:sp>
    <dsp:sp modelId="{37B23F88-EEB4-4A0E-97CC-767BA11852D1}">
      <dsp:nvSpPr>
        <dsp:cNvPr id="0" name=""/>
        <dsp:cNvSpPr/>
      </dsp:nvSpPr>
      <dsp:spPr>
        <a:xfrm>
          <a:off x="2532340" y="458741"/>
          <a:ext cx="1805864" cy="1489838"/>
        </a:xfrm>
        <a:prstGeom prst="roundRect">
          <a:avLst>
            <a:gd name="adj" fmla="val 10000"/>
          </a:avLst>
        </a:prstGeom>
        <a:solidFill>
          <a:srgbClr val="98BBDA"/>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noProof="0" dirty="0"/>
            <a:t>Users Broadcast their transactions to Nodes</a:t>
          </a:r>
        </a:p>
      </dsp:txBody>
      <dsp:txXfrm>
        <a:off x="2575976" y="502377"/>
        <a:ext cx="1718592" cy="1402566"/>
      </dsp:txXfrm>
    </dsp:sp>
    <dsp:sp modelId="{31B5C0B8-6A4C-4C06-B4B6-7FA9EEB8DF0A}">
      <dsp:nvSpPr>
        <dsp:cNvPr id="0" name=""/>
        <dsp:cNvSpPr/>
      </dsp:nvSpPr>
      <dsp:spPr>
        <a:xfrm rot="89163">
          <a:off x="4521410" y="1012951"/>
          <a:ext cx="388663" cy="447854"/>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4521430" y="1101010"/>
        <a:ext cx="272064" cy="268712"/>
      </dsp:txXfrm>
    </dsp:sp>
    <dsp:sp modelId="{93C4B1D2-56CD-4FC8-BAA4-986588498065}">
      <dsp:nvSpPr>
        <dsp:cNvPr id="0" name=""/>
        <dsp:cNvSpPr/>
      </dsp:nvSpPr>
      <dsp:spPr>
        <a:xfrm>
          <a:off x="5071285" y="524607"/>
          <a:ext cx="1805864" cy="1489838"/>
        </a:xfrm>
        <a:prstGeom prst="roundRect">
          <a:avLst>
            <a:gd name="adj" fmla="val 10000"/>
          </a:avLst>
        </a:prstGeom>
        <a:solidFill>
          <a:srgbClr val="79A1CA"/>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One or more </a:t>
          </a:r>
          <a:r>
            <a:rPr lang="en-US" sz="1800" i="1" kern="1200" dirty="0"/>
            <a:t>Nodes</a:t>
          </a:r>
          <a:r>
            <a:rPr lang="en-US" sz="1800" kern="1200" dirty="0"/>
            <a:t> begin validating each transaction</a:t>
          </a:r>
          <a:endParaRPr lang="fr-FR" sz="1800" kern="1200" dirty="0"/>
        </a:p>
      </dsp:txBody>
      <dsp:txXfrm>
        <a:off x="5114921" y="568243"/>
        <a:ext cx="1718592" cy="1402566"/>
      </dsp:txXfrm>
    </dsp:sp>
    <dsp:sp modelId="{1CE562E2-1913-471C-91F9-A0A5F64BC947}">
      <dsp:nvSpPr>
        <dsp:cNvPr id="0" name=""/>
        <dsp:cNvSpPr/>
      </dsp:nvSpPr>
      <dsp:spPr>
        <a:xfrm>
          <a:off x="7056085" y="1045599"/>
          <a:ext cx="379343" cy="447854"/>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7056085" y="1135170"/>
        <a:ext cx="265540" cy="268712"/>
      </dsp:txXfrm>
    </dsp:sp>
    <dsp:sp modelId="{0CCB05B4-2C75-41BF-90A5-5D5949601D87}">
      <dsp:nvSpPr>
        <dsp:cNvPr id="0" name=""/>
        <dsp:cNvSpPr/>
      </dsp:nvSpPr>
      <dsp:spPr>
        <a:xfrm>
          <a:off x="7592892" y="524607"/>
          <a:ext cx="1805864" cy="1489838"/>
        </a:xfrm>
        <a:prstGeom prst="roundRect">
          <a:avLst>
            <a:gd name="adj" fmla="val 10000"/>
          </a:avLst>
        </a:prstGeom>
        <a:solidFill>
          <a:srgbClr val="6386B6"/>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i="1" kern="1200" dirty="0"/>
            <a:t>Nodes</a:t>
          </a:r>
          <a:r>
            <a:rPr lang="en-US" sz="1800" kern="1200" dirty="0"/>
            <a:t> aggregate validated transactions into </a:t>
          </a:r>
          <a:r>
            <a:rPr lang="en-US" sz="1800" i="1" kern="1200" dirty="0"/>
            <a:t>Blocks</a:t>
          </a:r>
          <a:endParaRPr lang="fr-FR" sz="1800" i="1" kern="1200" dirty="0"/>
        </a:p>
      </dsp:txBody>
      <dsp:txXfrm>
        <a:off x="7636528" y="568243"/>
        <a:ext cx="1718592" cy="14025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FCEEF-1E1A-42FF-AAED-25D95B93BE8E}">
      <dsp:nvSpPr>
        <dsp:cNvPr id="0" name=""/>
        <dsp:cNvSpPr/>
      </dsp:nvSpPr>
      <dsp:spPr>
        <a:xfrm>
          <a:off x="0" y="358714"/>
          <a:ext cx="1805864" cy="1235888"/>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fr-FR" sz="1400" i="1" kern="1200" dirty="0"/>
        </a:p>
      </dsp:txBody>
      <dsp:txXfrm>
        <a:off x="36198" y="394912"/>
        <a:ext cx="1733468" cy="1163492"/>
      </dsp:txXfrm>
    </dsp:sp>
    <dsp:sp modelId="{05A6CD7C-D064-4230-91AB-8E449653DFAE}">
      <dsp:nvSpPr>
        <dsp:cNvPr id="0" name=""/>
        <dsp:cNvSpPr/>
      </dsp:nvSpPr>
      <dsp:spPr>
        <a:xfrm rot="4583">
          <a:off x="1987091" y="754432"/>
          <a:ext cx="384201" cy="447854"/>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1987091" y="843926"/>
        <a:ext cx="268941" cy="268712"/>
      </dsp:txXfrm>
    </dsp:sp>
    <dsp:sp modelId="{F9C1DB9C-010C-4EA2-85EF-A704A14F3F3D}">
      <dsp:nvSpPr>
        <dsp:cNvPr id="0" name=""/>
        <dsp:cNvSpPr/>
      </dsp:nvSpPr>
      <dsp:spPr>
        <a:xfrm>
          <a:off x="2530773" y="362088"/>
          <a:ext cx="1805864" cy="1235888"/>
        </a:xfrm>
        <a:prstGeom prst="roundRect">
          <a:avLst>
            <a:gd name="adj" fmla="val 10000"/>
          </a:avLst>
        </a:prstGeom>
        <a:solidFill>
          <a:srgbClr val="4E89CD"/>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i="1" kern="1200" noProof="0" dirty="0"/>
            <a:t>Nodes</a:t>
          </a:r>
          <a:r>
            <a:rPr lang="en-GB" sz="1800" kern="1200" noProof="0" dirty="0"/>
            <a:t> Broadcast </a:t>
          </a:r>
          <a:r>
            <a:rPr lang="en-GB" sz="1800" i="1" kern="1200" noProof="0" dirty="0"/>
            <a:t>Blocks </a:t>
          </a:r>
          <a:r>
            <a:rPr lang="en-GB" sz="1800" kern="1200" noProof="0" dirty="0"/>
            <a:t>to each other</a:t>
          </a:r>
          <a:endParaRPr lang="en-GB" sz="1800" i="1" kern="1200" noProof="0" dirty="0"/>
        </a:p>
      </dsp:txBody>
      <dsp:txXfrm>
        <a:off x="2566971" y="398286"/>
        <a:ext cx="1733468" cy="1163492"/>
      </dsp:txXfrm>
    </dsp:sp>
    <dsp:sp modelId="{280B265B-3273-4B7D-89EB-AFF2FAE266DD}">
      <dsp:nvSpPr>
        <dsp:cNvPr id="0" name=""/>
        <dsp:cNvSpPr/>
      </dsp:nvSpPr>
      <dsp:spPr>
        <a:xfrm>
          <a:off x="4512170" y="756105"/>
          <a:ext cx="372127" cy="447854"/>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4512170" y="845676"/>
        <a:ext cx="260489" cy="268712"/>
      </dsp:txXfrm>
    </dsp:sp>
    <dsp:sp modelId="{37B23F88-EEB4-4A0E-97CC-767BA11852D1}">
      <dsp:nvSpPr>
        <dsp:cNvPr id="0" name=""/>
        <dsp:cNvSpPr/>
      </dsp:nvSpPr>
      <dsp:spPr>
        <a:xfrm>
          <a:off x="5038766" y="362088"/>
          <a:ext cx="1805864" cy="1235888"/>
        </a:xfrm>
        <a:prstGeom prst="roundRect">
          <a:avLst>
            <a:gd name="adj" fmla="val 10000"/>
          </a:avLst>
        </a:prstGeom>
        <a:solidFill>
          <a:srgbClr val="2A5A8F"/>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i="1" kern="1200" noProof="0" dirty="0"/>
            <a:t>Consensus</a:t>
          </a:r>
          <a:r>
            <a:rPr lang="en-GB" sz="1800" kern="1200" noProof="0" dirty="0"/>
            <a:t> protocol used</a:t>
          </a:r>
        </a:p>
      </dsp:txBody>
      <dsp:txXfrm>
        <a:off x="5074964" y="398286"/>
        <a:ext cx="1733468" cy="1163492"/>
      </dsp:txXfrm>
    </dsp:sp>
    <dsp:sp modelId="{31B5C0B8-6A4C-4C06-B4B6-7FA9EEB8DF0A}">
      <dsp:nvSpPr>
        <dsp:cNvPr id="0" name=""/>
        <dsp:cNvSpPr/>
      </dsp:nvSpPr>
      <dsp:spPr>
        <a:xfrm>
          <a:off x="7015425" y="756105"/>
          <a:ext cx="362085" cy="447854"/>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7015425" y="845676"/>
        <a:ext cx="253460" cy="268712"/>
      </dsp:txXfrm>
    </dsp:sp>
    <dsp:sp modelId="{93C4B1D2-56CD-4FC8-BAA4-986588498065}">
      <dsp:nvSpPr>
        <dsp:cNvPr id="0" name=""/>
        <dsp:cNvSpPr/>
      </dsp:nvSpPr>
      <dsp:spPr>
        <a:xfrm>
          <a:off x="7527811" y="362088"/>
          <a:ext cx="1805864" cy="123588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i="1" kern="1200" dirty="0"/>
            <a:t>Block</a:t>
          </a:r>
          <a:r>
            <a:rPr lang="en-US" sz="1800" kern="1200" dirty="0"/>
            <a:t> reflecting “true state” is chained to prior </a:t>
          </a:r>
          <a:r>
            <a:rPr lang="en-US" sz="1800" i="1" kern="1200" dirty="0"/>
            <a:t>Block</a:t>
          </a:r>
          <a:endParaRPr lang="fr-FR" sz="1800" i="1" kern="1200" dirty="0"/>
        </a:p>
      </dsp:txBody>
      <dsp:txXfrm>
        <a:off x="7564009" y="398286"/>
        <a:ext cx="1733468" cy="116349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312568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2173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latin typeface="Trebuchet MS" charset="0"/>
              </a:rPr>
              <a:t>This process of solving cryptographic problems using computing hardware also triggers the release of </a:t>
            </a:r>
            <a:r>
              <a:rPr lang="en-US" sz="1800" dirty="0" err="1">
                <a:latin typeface="Trebuchet MS" charset="0"/>
              </a:rPr>
              <a:t>cryptocurrencies</a:t>
            </a:r>
            <a:r>
              <a:rPr lang="en-US" sz="1800" dirty="0">
                <a:latin typeface="Trebuchet MS" charset="0"/>
              </a:rPr>
              <a:t>.</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solidFill>
                  <a:srgbClr val="6387B8"/>
                </a:solidFill>
              </a:rPr>
              <a:t>By default, a node is not a miner, it is any computer that connects to the </a:t>
            </a:r>
            <a:r>
              <a:rPr lang="en-US" sz="1800" dirty="0" err="1">
                <a:solidFill>
                  <a:srgbClr val="6387B8"/>
                </a:solidFill>
              </a:rPr>
              <a:t>blockchain</a:t>
            </a:r>
            <a:r>
              <a:rPr lang="en-US" sz="1800" dirty="0">
                <a:solidFill>
                  <a:srgbClr val="6387B8"/>
                </a:solidFill>
              </a:rPr>
              <a:t> network - it just receives blocks that have been mined by other nodes. It is a voluntary process to transform a node </a:t>
            </a:r>
            <a:r>
              <a:rPr lang="en-GB" sz="1800" dirty="0">
                <a:solidFill>
                  <a:srgbClr val="6387B8"/>
                </a:solidFill>
              </a:rPr>
              <a:t>into a miner.</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extLst>
      <p:ext uri="{BB962C8B-B14F-4D97-AF65-F5344CB8AC3E}">
        <p14:creationId xmlns:p14="http://schemas.microsoft.com/office/powerpoint/2010/main" val="3947219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solidFill>
                  <a:srgbClr val="6387B8"/>
                </a:solidFill>
              </a:rPr>
              <a:t>Every miner constructs their own block, but multiple miners can select the same transaction to be included in their block.</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extLst>
      <p:ext uri="{BB962C8B-B14F-4D97-AF65-F5344CB8AC3E}">
        <p14:creationId xmlns:p14="http://schemas.microsoft.com/office/powerpoint/2010/main" val="1859349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extLst>
      <p:ext uri="{BB962C8B-B14F-4D97-AF65-F5344CB8AC3E}">
        <p14:creationId xmlns:p14="http://schemas.microsoft.com/office/powerpoint/2010/main" val="901424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r>
              <a:rPr lang="en-US" sz="1800" dirty="0">
                <a:solidFill>
                  <a:srgbClr val="6387B8"/>
                </a:solidFill>
              </a:rPr>
              <a:t>This is an example of a fork.</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extLst>
      <p:ext uri="{BB962C8B-B14F-4D97-AF65-F5344CB8AC3E}">
        <p14:creationId xmlns:p14="http://schemas.microsoft.com/office/powerpoint/2010/main" val="2490937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extLst>
      <p:ext uri="{BB962C8B-B14F-4D97-AF65-F5344CB8AC3E}">
        <p14:creationId xmlns:p14="http://schemas.microsoft.com/office/powerpoint/2010/main" val="2769349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solidFill>
                  <a:srgbClr val="6387B8"/>
                </a:solidFill>
              </a:rPr>
              <a:t>Nakamoto himself mined the first 50 bitcoins, the genesis block, on January 3rd, 2009.</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solidFill>
                  <a:srgbClr val="6387B8"/>
                </a:solidFill>
              </a:rPr>
              <a:t>The time the last Bitcoin will be created varies and is subject to speculation based on assumptions.</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solidFill>
                  <a:srgbClr val="6387B8"/>
                </a:solidFill>
              </a:rPr>
              <a:t>Due to the mining power having increased overall over time,  assuming mining power remained constant from that block forward - the last Bitcoin will be mined on May 7th, 2140. </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endParaRPr lang="en-US" sz="1800" dirty="0">
              <a:solidFill>
                <a:srgbClr val="6387B8"/>
              </a:solidFil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r>
              <a:rPr lang="en-US" sz="1800" dirty="0"/>
              <a:t> Source: https://</a:t>
            </a:r>
            <a:r>
              <a:rPr lang="en-US" sz="1800" dirty="0" err="1"/>
              <a:t>en.bitcoin.it</a:t>
            </a:r>
            <a:r>
              <a:rPr lang="en-US" sz="1800" dirty="0"/>
              <a:t>/wiki/</a:t>
            </a:r>
            <a:r>
              <a:rPr lang="en-US" sz="1800" dirty="0" err="1"/>
              <a:t>Controlled_supply</a:t>
            </a: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extLst>
      <p:ext uri="{BB962C8B-B14F-4D97-AF65-F5344CB8AC3E}">
        <p14:creationId xmlns:p14="http://schemas.microsoft.com/office/powerpoint/2010/main" val="1742211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extLst>
      <p:ext uri="{BB962C8B-B14F-4D97-AF65-F5344CB8AC3E}">
        <p14:creationId xmlns:p14="http://schemas.microsoft.com/office/powerpoint/2010/main" val="1355775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US" sz="1800" baseline="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extLst>
      <p:ext uri="{BB962C8B-B14F-4D97-AF65-F5344CB8AC3E}">
        <p14:creationId xmlns:p14="http://schemas.microsoft.com/office/powerpoint/2010/main" val="2109270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solidFill>
                  <a:srgbClr val="6387B8"/>
                </a:solidFill>
              </a:rPr>
              <a:t>Mining </a:t>
            </a:r>
            <a:r>
              <a:rPr lang="en-US" sz="1800" dirty="0" err="1">
                <a:solidFill>
                  <a:srgbClr val="6387B8"/>
                </a:solidFill>
              </a:rPr>
              <a:t>Coinbase</a:t>
            </a:r>
            <a:r>
              <a:rPr lang="en-US" sz="1800" dirty="0">
                <a:solidFill>
                  <a:srgbClr val="6387B8"/>
                </a:solidFill>
              </a:rPr>
              <a:t>/Mining reward (the chart on the left): </a:t>
            </a:r>
          </a:p>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r>
              <a:rPr lang="en-US" sz="1800" dirty="0">
                <a:solidFill>
                  <a:srgbClr val="6387B8"/>
                </a:solidFill>
              </a:rPr>
              <a:t>The bit where you get to pay yourself the mining reward plus the fees from the transactions included in the block.</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solidFill>
                  <a:srgbClr val="6387B8"/>
                </a:solidFill>
              </a:rPr>
              <a:t>Regular Address to Address Transaction (the chart on the right):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800" dirty="0">
                <a:solidFill>
                  <a:srgbClr val="6387B8"/>
                </a:solidFill>
              </a:rPr>
              <a:t>The main payload of the block. Contains </a:t>
            </a:r>
            <a:r>
              <a:rPr lang="en-US" sz="1800" dirty="0" err="1">
                <a:solidFill>
                  <a:srgbClr val="6387B8"/>
                </a:solidFill>
              </a:rPr>
              <a:t>bitcoin</a:t>
            </a:r>
            <a:r>
              <a:rPr lang="en-US" sz="1800" dirty="0">
                <a:solidFill>
                  <a:srgbClr val="6387B8"/>
                </a:solidFill>
              </a:rPr>
              <a:t> payments.</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fr-FR" sz="1800" dirty="0"/>
              <a:t>UTXO</a:t>
            </a:r>
            <a:r>
              <a:rPr lang="fr-FR" sz="1800" baseline="0" dirty="0"/>
              <a:t> (</a:t>
            </a:r>
            <a:r>
              <a:rPr lang="fr-FR" sz="1800" baseline="0" dirty="0" err="1"/>
              <a:t>Unspent</a:t>
            </a:r>
            <a:r>
              <a:rPr lang="fr-FR" sz="1800" baseline="0" dirty="0"/>
              <a:t> Transaction Output): </a:t>
            </a:r>
            <a:r>
              <a:rPr lang="fr-FR" sz="1800" baseline="0" dirty="0" err="1"/>
              <a:t>UTXOs</a:t>
            </a:r>
            <a:r>
              <a:rPr lang="fr-FR" sz="1800" baseline="0" dirty="0"/>
              <a:t> are </a:t>
            </a:r>
            <a:r>
              <a:rPr lang="fr-FR" sz="1800" baseline="0" dirty="0" err="1"/>
              <a:t>processed</a:t>
            </a:r>
            <a:r>
              <a:rPr lang="fr-FR" sz="1800" baseline="0" dirty="0"/>
              <a:t> </a:t>
            </a:r>
            <a:r>
              <a:rPr lang="fr-FR" sz="1800" baseline="0" dirty="0" err="1"/>
              <a:t>continously</a:t>
            </a:r>
            <a:r>
              <a:rPr lang="fr-FR" sz="1800" baseline="0" dirty="0"/>
              <a:t> in </a:t>
            </a:r>
            <a:r>
              <a:rPr lang="fr-FR" sz="1800" baseline="0" dirty="0" err="1"/>
              <a:t>bitcoin</a:t>
            </a:r>
            <a:r>
              <a:rPr lang="fr-FR" sz="1800" baseline="0" dirty="0"/>
              <a:t> network and </a:t>
            </a:r>
            <a:r>
              <a:rPr lang="fr-FR" sz="1800" baseline="0" dirty="0" err="1"/>
              <a:t>they</a:t>
            </a:r>
            <a:r>
              <a:rPr lang="fr-FR" sz="1800" baseline="0" dirty="0"/>
              <a:t> </a:t>
            </a:r>
            <a:r>
              <a:rPr lang="fr-FR" sz="1800" baseline="0" dirty="0" err="1"/>
              <a:t>can</a:t>
            </a:r>
            <a:r>
              <a:rPr lang="fr-FR" sz="1800" baseline="0" dirty="0"/>
              <a:t> </a:t>
            </a:r>
            <a:r>
              <a:rPr lang="fr-FR" sz="1800" baseline="0" dirty="0" err="1"/>
              <a:t>be</a:t>
            </a:r>
            <a:r>
              <a:rPr lang="fr-FR" sz="1800" baseline="0" dirty="0"/>
              <a:t> </a:t>
            </a:r>
            <a:r>
              <a:rPr lang="fr-FR" sz="1800" baseline="0" dirty="0" err="1"/>
              <a:t>spent</a:t>
            </a:r>
            <a:r>
              <a:rPr lang="fr-FR" sz="1800" baseline="0" dirty="0"/>
              <a:t> as an input in a new transaction. For </a:t>
            </a:r>
            <a:r>
              <a:rPr lang="fr-FR" sz="1800" baseline="0" dirty="0" err="1"/>
              <a:t>example</a:t>
            </a:r>
            <a:r>
              <a:rPr lang="fr-FR" sz="1800" baseline="0" dirty="0"/>
              <a:t> in </a:t>
            </a:r>
            <a:r>
              <a:rPr lang="fr-FR" sz="1800" baseline="0" dirty="0" err="1"/>
              <a:t>this</a:t>
            </a:r>
            <a:r>
              <a:rPr lang="fr-FR" sz="1800" baseline="0" dirty="0"/>
              <a:t> </a:t>
            </a:r>
            <a:r>
              <a:rPr lang="fr-FR" sz="1800" baseline="0" dirty="0" err="1"/>
              <a:t>chart</a:t>
            </a:r>
            <a:r>
              <a:rPr lang="fr-FR" sz="1800" baseline="0" dirty="0"/>
              <a:t> on the right, 0.2 BTC </a:t>
            </a:r>
            <a:r>
              <a:rPr lang="fr-FR" sz="1800" baseline="0" dirty="0" err="1"/>
              <a:t>is</a:t>
            </a:r>
            <a:r>
              <a:rPr lang="fr-FR" sz="1800" baseline="0" dirty="0"/>
              <a:t> UTXO in </a:t>
            </a:r>
            <a:r>
              <a:rPr lang="fr-FR" sz="1800" baseline="0" dirty="0" err="1"/>
              <a:t>this</a:t>
            </a:r>
            <a:r>
              <a:rPr lang="fr-FR" sz="1800" baseline="0" dirty="0"/>
              <a:t> Transaction.</a:t>
            </a: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extLst>
      <p:ext uri="{BB962C8B-B14F-4D97-AF65-F5344CB8AC3E}">
        <p14:creationId xmlns:p14="http://schemas.microsoft.com/office/powerpoint/2010/main" val="11048560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i="1" dirty="0">
                <a:solidFill>
                  <a:srgbClr val="6387B8"/>
                </a:solidFill>
              </a:rPr>
              <a:t>Block Transactions </a:t>
            </a:r>
            <a:r>
              <a:rPr lang="en-US" sz="1800" dirty="0">
                <a:solidFill>
                  <a:srgbClr val="6387B8"/>
                </a:solidFill>
              </a:rPr>
              <a:t>includes Technical data (Version number, Transaction lock time, Input count, Output count), Inputs (Which coins are being spent), Outputs (Who is getting the coins). </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3405306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extLst>
      <p:ext uri="{BB962C8B-B14F-4D97-AF65-F5344CB8AC3E}">
        <p14:creationId xmlns:p14="http://schemas.microsoft.com/office/powerpoint/2010/main" val="1033203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solidFill>
                  <a:srgbClr val="6387B8"/>
                </a:solidFill>
              </a:rPr>
              <a:t>This</a:t>
            </a:r>
            <a:r>
              <a:rPr lang="en-US" sz="1800" baseline="0" dirty="0">
                <a:solidFill>
                  <a:srgbClr val="6387B8"/>
                </a:solidFill>
              </a:rPr>
              <a:t> image explains in detail how the money transfer works.</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extLst>
      <p:ext uri="{BB962C8B-B14F-4D97-AF65-F5344CB8AC3E}">
        <p14:creationId xmlns:p14="http://schemas.microsoft.com/office/powerpoint/2010/main" val="1261726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extLst>
      <p:ext uri="{BB962C8B-B14F-4D97-AF65-F5344CB8AC3E}">
        <p14:creationId xmlns:p14="http://schemas.microsoft.com/office/powerpoint/2010/main" val="450292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extLst>
      <p:ext uri="{BB962C8B-B14F-4D97-AF65-F5344CB8AC3E}">
        <p14:creationId xmlns:p14="http://schemas.microsoft.com/office/powerpoint/2010/main" val="4069324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GB" sz="1800" dirty="0"/>
              <a:t>Smart contract: self-executing contracts with the terms of the agreement between buyer and seller being directly written into lines of code. The code and the agreements contained therein exist across a distributed, decentralized blockchain network. </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extLst>
      <p:ext uri="{BB962C8B-B14F-4D97-AF65-F5344CB8AC3E}">
        <p14:creationId xmlns:p14="http://schemas.microsoft.com/office/powerpoint/2010/main" val="2424796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GB" sz="1800" dirty="0"/>
              <a:t>Smart contracts permit trusted transactions and agreements to be carried out among disparate, anonymous parties without the need for a central authority, legal system, or external enforcement mechanism. They render transactions traceable, transparent, and irreversible.</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extLst>
      <p:ext uri="{BB962C8B-B14F-4D97-AF65-F5344CB8AC3E}">
        <p14:creationId xmlns:p14="http://schemas.microsoft.com/office/powerpoint/2010/main" val="36997863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extLst>
      <p:ext uri="{BB962C8B-B14F-4D97-AF65-F5344CB8AC3E}">
        <p14:creationId xmlns:p14="http://schemas.microsoft.com/office/powerpoint/2010/main" val="804429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GB" sz="1800" dirty="0"/>
              <a:t>A database running on the World Wide Web is most often using a client-server network architecture.</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endParaRPr lang="en-GB" sz="1800" dirty="0"/>
          </a:p>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solidFill>
                  <a:srgbClr val="6387B8"/>
                </a:solidFill>
              </a:rPr>
              <a:t>For a </a:t>
            </a:r>
            <a:r>
              <a:rPr lang="en-US" sz="1800" dirty="0" err="1">
                <a:solidFill>
                  <a:srgbClr val="6387B8"/>
                </a:solidFill>
              </a:rPr>
              <a:t>blockchain</a:t>
            </a:r>
            <a:r>
              <a:rPr lang="en-US" sz="1800" dirty="0">
                <a:solidFill>
                  <a:srgbClr val="6387B8"/>
                </a:solidFill>
              </a:rPr>
              <a:t> database, each participant maintains, calculates and updates new entries into the database. All nodes work together to ensure they are all coming to the same conclusions, providing in-built security for the network.</a:t>
            </a:r>
            <a:endParaRPr lang="en-GB"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extLst>
      <p:ext uri="{BB962C8B-B14F-4D97-AF65-F5344CB8AC3E}">
        <p14:creationId xmlns:p14="http://schemas.microsoft.com/office/powerpoint/2010/main" val="3256346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GB" sz="1800" dirty="0"/>
              <a:t>This table summarizes</a:t>
            </a:r>
            <a:r>
              <a:rPr lang="en-GB" sz="1800" baseline="0" dirty="0"/>
              <a:t> the distinction between databases and </a:t>
            </a:r>
            <a:r>
              <a:rPr lang="en-GB" sz="1800" baseline="0" dirty="0" err="1"/>
              <a:t>blockchain</a:t>
            </a:r>
            <a:r>
              <a:rPr lang="en-GB" sz="1800" baseline="0" dirty="0"/>
              <a:t> ledgers. </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extLst>
      <p:ext uri="{BB962C8B-B14F-4D97-AF65-F5344CB8AC3E}">
        <p14:creationId xmlns:p14="http://schemas.microsoft.com/office/powerpoint/2010/main" val="15958987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solidFill>
                  <a:srgbClr val="6387B8"/>
                </a:solidFill>
              </a:rPr>
              <a:t>Hashing: </a:t>
            </a:r>
            <a:r>
              <a:rPr lang="en-US" sz="1800" dirty="0"/>
              <a:t>the process of taking an input of any length and turning it into a cryptographic fixed output through a mathematical algorithm (Bitcoin uses SHA-256, for example).</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endParaRPr lang="en-US" sz="1800" dirty="0"/>
          </a:p>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solidFill>
                  <a:srgbClr val="6387B8"/>
                </a:solidFill>
              </a:rPr>
              <a:t>Digital</a:t>
            </a:r>
            <a:r>
              <a:rPr lang="en-US" sz="1800" baseline="0" dirty="0">
                <a:solidFill>
                  <a:srgbClr val="6387B8"/>
                </a:solidFill>
              </a:rPr>
              <a:t> signatures: </a:t>
            </a:r>
            <a:r>
              <a:rPr lang="en-US" sz="1800" dirty="0"/>
              <a:t>one of the main aspects of ensuring the security and integrity of the data that is recorded onto a </a:t>
            </a:r>
            <a:r>
              <a:rPr lang="en-US" sz="1800" dirty="0" err="1"/>
              <a:t>blockchain</a:t>
            </a:r>
            <a:r>
              <a:rPr lang="en-US" sz="1800" dirty="0"/>
              <a:t>, a standard part of most </a:t>
            </a:r>
            <a:r>
              <a:rPr lang="en-US" sz="1800" dirty="0" err="1"/>
              <a:t>blockchain</a:t>
            </a:r>
            <a:r>
              <a:rPr lang="en-US" sz="1800" dirty="0"/>
              <a:t> protocols, mainly used for securing transactions and blocks of transactions, transfers of sensitive information, software distribution, contract management and any other cases where detecting and preventing any external tampering is import.</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endParaRPr lang="en-US" sz="1800" dirty="0"/>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extLst>
      <p:ext uri="{BB962C8B-B14F-4D97-AF65-F5344CB8AC3E}">
        <p14:creationId xmlns:p14="http://schemas.microsoft.com/office/powerpoint/2010/main" val="4502921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r>
              <a:rPr lang="en-US" sz="1800" dirty="0">
                <a:solidFill>
                  <a:srgbClr val="6387B8"/>
                </a:solidFill>
              </a:rPr>
              <a:t>This</a:t>
            </a:r>
            <a:r>
              <a:rPr lang="en-US" sz="1800" baseline="0" dirty="0">
                <a:solidFill>
                  <a:srgbClr val="6387B8"/>
                </a:solidFill>
              </a:rPr>
              <a:t> slide and the next 3 slides explain how the Hash, Symmetric encryption, Asymmetric encryption work.</a:t>
            </a:r>
          </a:p>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r>
              <a:rPr lang="en-US" sz="1800" baseline="0" dirty="0">
                <a:solidFill>
                  <a:srgbClr val="6387B8"/>
                </a:solidFill>
              </a:rPr>
              <a:t>The hash function always produces a fixed length checksum (for example, the length of the hash of MD5 will always be 32 characters.)</a:t>
            </a:r>
            <a:endParaRPr lang="en-US" sz="1800" dirty="0">
              <a:solidFill>
                <a:srgbClr val="6387B8"/>
              </a:solidFil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r>
              <a:rPr lang="en-US" sz="1800" baseline="0" dirty="0">
                <a:solidFill>
                  <a:srgbClr val="6387B8"/>
                </a:solidFill>
              </a:rPr>
              <a:t>Symmetric encryption uses the same key for encrypting and decrypting, Asymmetric encryption uses a key for encrypting and another key for decrypting.</a:t>
            </a:r>
          </a:p>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r>
              <a:rPr lang="en-US" sz="1800" baseline="0" dirty="0">
                <a:solidFill>
                  <a:srgbClr val="6387B8"/>
                </a:solidFill>
              </a:rPr>
              <a:t>Asymmetric encryption is safer than Symmetric encryption, so it is more often used in the information technology and </a:t>
            </a:r>
            <a:r>
              <a:rPr lang="en-US" sz="1800" baseline="0" dirty="0" err="1">
                <a:solidFill>
                  <a:srgbClr val="6387B8"/>
                </a:solidFill>
              </a:rPr>
              <a:t>blockchain</a:t>
            </a:r>
            <a:r>
              <a:rPr lang="en-US" sz="1800" baseline="0" dirty="0">
                <a:solidFill>
                  <a:srgbClr val="6387B8"/>
                </a:solidFill>
              </a:rPr>
              <a:t> technology.</a:t>
            </a: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extLst>
      <p:ext uri="{BB962C8B-B14F-4D97-AF65-F5344CB8AC3E}">
        <p14:creationId xmlns:p14="http://schemas.microsoft.com/office/powerpoint/2010/main" val="450292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err="1"/>
              <a:t>That’s</a:t>
            </a:r>
            <a:r>
              <a:rPr lang="fr-FR" baseline="0" dirty="0"/>
              <a:t> </a:t>
            </a:r>
            <a:r>
              <a:rPr lang="fr-FR" baseline="0" dirty="0" err="1"/>
              <a:t>why</a:t>
            </a:r>
            <a:r>
              <a:rPr lang="fr-FR" dirty="0"/>
              <a:t> </a:t>
            </a:r>
            <a:r>
              <a:rPr lang="fr-FR" dirty="0" err="1"/>
              <a:t>it</a:t>
            </a:r>
            <a:r>
              <a:rPr lang="fr-FR" dirty="0"/>
              <a:t> </a:t>
            </a:r>
            <a:r>
              <a:rPr lang="fr-FR" dirty="0" err="1"/>
              <a:t>is</a:t>
            </a:r>
            <a:r>
              <a:rPr lang="fr-FR" dirty="0"/>
              <a:t> </a:t>
            </a:r>
            <a:r>
              <a:rPr lang="fr-FR" dirty="0" err="1"/>
              <a:t>very</a:t>
            </a:r>
            <a:r>
              <a:rPr lang="fr-FR" dirty="0"/>
              <a:t> </a:t>
            </a:r>
            <a:r>
              <a:rPr lang="fr-FR" dirty="0" err="1"/>
              <a:t>imporant</a:t>
            </a:r>
            <a:r>
              <a:rPr lang="fr-FR" baseline="0" dirty="0"/>
              <a:t> to </a:t>
            </a:r>
            <a:r>
              <a:rPr lang="fr-FR" baseline="0" dirty="0" err="1"/>
              <a:t>understand</a:t>
            </a:r>
            <a:r>
              <a:rPr lang="fr-FR" baseline="0" dirty="0"/>
              <a:t> </a:t>
            </a:r>
            <a:r>
              <a:rPr lang="fr-FR" baseline="0" dirty="0" err="1"/>
              <a:t>firstly</a:t>
            </a:r>
            <a:r>
              <a:rPr lang="fr-FR" baseline="0" dirty="0"/>
              <a:t> </a:t>
            </a:r>
            <a:r>
              <a:rPr lang="fr-FR" dirty="0"/>
              <a:t>the </a:t>
            </a:r>
            <a:r>
              <a:rPr lang="fr-FR" baseline="0" dirty="0" err="1"/>
              <a:t>blockchain</a:t>
            </a:r>
            <a:r>
              <a:rPr lang="fr-FR" baseline="0" dirty="0"/>
              <a:t> terminologies.</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extLst>
      <p:ext uri="{BB962C8B-B14F-4D97-AF65-F5344CB8AC3E}">
        <p14:creationId xmlns:p14="http://schemas.microsoft.com/office/powerpoint/2010/main" val="26991280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extLst>
      <p:ext uri="{BB962C8B-B14F-4D97-AF65-F5344CB8AC3E}">
        <p14:creationId xmlns:p14="http://schemas.microsoft.com/office/powerpoint/2010/main" val="4502921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extLst>
      <p:ext uri="{BB962C8B-B14F-4D97-AF65-F5344CB8AC3E}">
        <p14:creationId xmlns:p14="http://schemas.microsoft.com/office/powerpoint/2010/main" val="4502921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extLst>
      <p:ext uri="{BB962C8B-B14F-4D97-AF65-F5344CB8AC3E}">
        <p14:creationId xmlns:p14="http://schemas.microsoft.com/office/powerpoint/2010/main" val="4502921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This</a:t>
            </a:r>
            <a:r>
              <a:rPr lang="en-US" baseline="0" dirty="0"/>
              <a:t> diagram presents the structure of a transaction and the locks set with the user’s private keys, </a:t>
            </a:r>
            <a:r>
              <a:rPr lang="en-US" b="0" baseline="0" dirty="0"/>
              <a:t>which shows the </a:t>
            </a:r>
            <a:r>
              <a:rPr lang="en-US" sz="1200" b="0" baseline="0" dirty="0">
                <a:solidFill>
                  <a:srgbClr val="6387B8"/>
                </a:solidFill>
              </a:rPr>
              <a:t>interest of cryptography for </a:t>
            </a:r>
            <a:r>
              <a:rPr lang="en-US" sz="1200" b="0" baseline="0" dirty="0" err="1">
                <a:solidFill>
                  <a:srgbClr val="6387B8"/>
                </a:solidFill>
              </a:rPr>
              <a:t>blockchain</a:t>
            </a:r>
            <a:r>
              <a:rPr lang="en-US" sz="1200" b="0" baseline="0" dirty="0">
                <a:solidFill>
                  <a:srgbClr val="6387B8"/>
                </a:solidFill>
              </a:rPr>
              <a:t>.</a:t>
            </a:r>
            <a:endParaRPr lang="en-US" b="0"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33</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020686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US" sz="1800" dirty="0">
                <a:latin typeface="Trebuchet MS" charset="0"/>
              </a:rPr>
              <a:t>A Byzantine fault is any fault presenting different symptoms to different observers. A Byzantine failure is the loss of a system service due to a Byzantine fault in systems that require consensus.</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extLst>
      <p:ext uri="{BB962C8B-B14F-4D97-AF65-F5344CB8AC3E}">
        <p14:creationId xmlns:p14="http://schemas.microsoft.com/office/powerpoint/2010/main" val="4502921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extLst>
      <p:ext uri="{BB962C8B-B14F-4D97-AF65-F5344CB8AC3E}">
        <p14:creationId xmlns:p14="http://schemas.microsoft.com/office/powerpoint/2010/main" val="4502921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r>
              <a:rPr lang="en-US" sz="1800" dirty="0">
                <a:solidFill>
                  <a:srgbClr val="6387B8"/>
                </a:solidFill>
              </a:rPr>
              <a:t>This image</a:t>
            </a:r>
            <a:r>
              <a:rPr lang="en-US" sz="1800" baseline="0" dirty="0">
                <a:solidFill>
                  <a:srgbClr val="6387B8"/>
                </a:solidFill>
              </a:rPr>
              <a:t> explains the difference between proof-of-work and proof-of-stake.</a:t>
            </a: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extLst>
      <p:ext uri="{BB962C8B-B14F-4D97-AF65-F5344CB8AC3E}">
        <p14:creationId xmlns:p14="http://schemas.microsoft.com/office/powerpoint/2010/main" val="4502921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extLst>
      <p:ext uri="{BB962C8B-B14F-4D97-AF65-F5344CB8AC3E}">
        <p14:creationId xmlns:p14="http://schemas.microsoft.com/office/powerpoint/2010/main" val="4502921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extLst>
      <p:ext uri="{BB962C8B-B14F-4D97-AF65-F5344CB8AC3E}">
        <p14:creationId xmlns:p14="http://schemas.microsoft.com/office/powerpoint/2010/main" val="4502921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US"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extLst>
      <p:ext uri="{BB962C8B-B14F-4D97-AF65-F5344CB8AC3E}">
        <p14:creationId xmlns:p14="http://schemas.microsoft.com/office/powerpoint/2010/main" val="450292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baseline="0" dirty="0"/>
              <a:t>A </a:t>
            </a:r>
            <a:r>
              <a:rPr lang="fr-FR" baseline="0" dirty="0" err="1"/>
              <a:t>general</a:t>
            </a:r>
            <a:r>
              <a:rPr lang="fr-FR" baseline="0" dirty="0"/>
              <a:t> </a:t>
            </a:r>
            <a:r>
              <a:rPr lang="fr-FR" baseline="0" dirty="0" err="1"/>
              <a:t>definition</a:t>
            </a:r>
            <a:r>
              <a:rPr lang="fr-FR" baseline="0" dirty="0"/>
              <a:t> of </a:t>
            </a:r>
            <a:r>
              <a:rPr lang="fr-FR" baseline="0" dirty="0" err="1"/>
              <a:t>Blockchain</a:t>
            </a:r>
            <a:endParaRPr lang="fr-FR" baseline="0" dirty="0"/>
          </a:p>
          <a:p>
            <a:pPr marL="0" lvl="0" indent="0" algn="l" rtl="0">
              <a:spcBef>
                <a:spcPts val="0"/>
              </a:spcBef>
              <a:spcAft>
                <a:spcPts val="0"/>
              </a:spcAft>
              <a:buNone/>
            </a:pPr>
            <a:endParaRPr lang="fr-FR" baseline="0" dirty="0"/>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extLst>
      <p:ext uri="{BB962C8B-B14F-4D97-AF65-F5344CB8AC3E}">
        <p14:creationId xmlns:p14="http://schemas.microsoft.com/office/powerpoint/2010/main" val="13864656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r>
              <a:rPr lang="en-US" sz="1800" b="0" dirty="0">
                <a:solidFill>
                  <a:srgbClr val="6387B8"/>
                </a:solidFill>
              </a:rPr>
              <a:t>Every block is stocked in a file,</a:t>
            </a:r>
            <a:r>
              <a:rPr lang="en-US" sz="1800" b="0" baseline="0" dirty="0">
                <a:solidFill>
                  <a:srgbClr val="6387B8"/>
                </a:solidFill>
              </a:rPr>
              <a:t> and this chart shows the h</a:t>
            </a:r>
            <a:r>
              <a:rPr lang="en-US" sz="1800" b="0" dirty="0">
                <a:solidFill>
                  <a:srgbClr val="6387B8"/>
                </a:solidFill>
              </a:rPr>
              <a:t>eader of a block containing a mining</a:t>
            </a:r>
            <a:r>
              <a:rPr lang="en-US" sz="1800" b="0" baseline="0" dirty="0">
                <a:solidFill>
                  <a:srgbClr val="6387B8"/>
                </a:solidFill>
              </a:rPr>
              <a:t> pool name: </a:t>
            </a:r>
            <a:r>
              <a:rPr lang="en-US" sz="1800" b="0" baseline="0" dirty="0" err="1">
                <a:solidFill>
                  <a:srgbClr val="6387B8"/>
                </a:solidFill>
              </a:rPr>
              <a:t>HaoBTC</a:t>
            </a:r>
            <a:r>
              <a:rPr lang="en-US" sz="1800" b="0" baseline="0" dirty="0">
                <a:solidFill>
                  <a:srgbClr val="6387B8"/>
                </a:solidFill>
              </a:rPr>
              <a:t>.</a:t>
            </a:r>
            <a:endParaRPr lang="en-US" sz="1800" b="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extLst>
      <p:ext uri="{BB962C8B-B14F-4D97-AF65-F5344CB8AC3E}">
        <p14:creationId xmlns:p14="http://schemas.microsoft.com/office/powerpoint/2010/main" val="4502921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en-GB" sz="1800" u="sng" baseline="0" dirty="0"/>
          </a:p>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GB" sz="1800" dirty="0"/>
              <a:t>You can run your own “private” </a:t>
            </a:r>
            <a:r>
              <a:rPr lang="en-GB" sz="1800" dirty="0" err="1"/>
              <a:t>blockchain</a:t>
            </a:r>
            <a:r>
              <a:rPr lang="en-GB" sz="1800" dirty="0"/>
              <a:t>.</a:t>
            </a:r>
            <a:r>
              <a:rPr lang="en-GB" sz="1800" baseline="0" dirty="0"/>
              <a:t> </a:t>
            </a:r>
            <a:r>
              <a:rPr lang="en-GB" sz="1800" dirty="0"/>
              <a:t>You can edit the code, for example you can run your custom </a:t>
            </a:r>
            <a:r>
              <a:rPr lang="en-GB" sz="1800" dirty="0" err="1"/>
              <a:t>Ethereum</a:t>
            </a:r>
            <a:r>
              <a:rPr lang="en-GB" sz="1800" dirty="0"/>
              <a:t> </a:t>
            </a:r>
            <a:r>
              <a:rPr lang="en-GB" sz="1800" dirty="0" err="1"/>
              <a:t>blockchain</a:t>
            </a:r>
            <a:r>
              <a:rPr lang="en-GB" sz="1800" dirty="0"/>
              <a:t> (mining difficulty, updates…).</a:t>
            </a:r>
            <a:r>
              <a:rPr lang="en-GB" sz="1800" baseline="0" dirty="0"/>
              <a:t> </a:t>
            </a:r>
            <a:r>
              <a:rPr lang="en-GB" sz="1800" dirty="0"/>
              <a:t>Some parts of code are useless (crypto-currency useless without crypto-economics).</a:t>
            </a:r>
            <a:r>
              <a:rPr lang="en-GB" sz="1800" baseline="0" dirty="0"/>
              <a:t> </a:t>
            </a:r>
            <a:r>
              <a:rPr lang="en-GB" sz="1800" dirty="0"/>
              <a:t>Without “network effect”, a private </a:t>
            </a:r>
            <a:r>
              <a:rPr lang="en-GB" sz="1800" dirty="0" err="1"/>
              <a:t>blockchain</a:t>
            </a:r>
            <a:r>
              <a:rPr lang="en-GB" sz="1800" dirty="0"/>
              <a:t> is useless.</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extLst>
      <p:ext uri="{BB962C8B-B14F-4D97-AF65-F5344CB8AC3E}">
        <p14:creationId xmlns:p14="http://schemas.microsoft.com/office/powerpoint/2010/main" val="4502921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fr-FR" dirty="0"/>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extLst>
      <p:ext uri="{BB962C8B-B14F-4D97-AF65-F5344CB8AC3E}">
        <p14:creationId xmlns:p14="http://schemas.microsoft.com/office/powerpoint/2010/main" val="30926786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extLst>
      <p:ext uri="{BB962C8B-B14F-4D97-AF65-F5344CB8AC3E}">
        <p14:creationId xmlns:p14="http://schemas.microsoft.com/office/powerpoint/2010/main" val="5371326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extLst>
      <p:ext uri="{BB962C8B-B14F-4D97-AF65-F5344CB8AC3E}">
        <p14:creationId xmlns:p14="http://schemas.microsoft.com/office/powerpoint/2010/main" val="18002482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latin typeface="Trebuchet MS" charset="0"/>
                <a:ea typeface="Trebuchet MS" charset="0"/>
                <a:cs typeface="Trebuchet MS" charset="0"/>
              </a:rPr>
              <a:t>Lottery without smart contract</a:t>
            </a:r>
            <a:r>
              <a:rPr lang="en-US" sz="1200" dirty="0">
                <a:latin typeface="Calibri"/>
                <a:ea typeface="Calibri"/>
                <a:cs typeface="Calibri"/>
              </a:rPr>
              <a:t>:</a:t>
            </a:r>
            <a:r>
              <a:rPr lang="en-US" sz="1200" baseline="0" dirty="0">
                <a:latin typeface="Calibri"/>
                <a:ea typeface="Calibri"/>
                <a:cs typeface="Calibri"/>
              </a:rPr>
              <a:t> a complex ecosystem of stakeholders, laws, processes and documents to embed trust in interactions, and protect people in case of breaches.</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extLst>
      <p:ext uri="{BB962C8B-B14F-4D97-AF65-F5344CB8AC3E}">
        <p14:creationId xmlns:p14="http://schemas.microsoft.com/office/powerpoint/2010/main" val="3245272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latin typeface="Trebuchet MS" charset="0"/>
                <a:ea typeface="Trebuchet MS" charset="0"/>
                <a:cs typeface="Trebuchet MS" charset="0"/>
              </a:rPr>
              <a:t>Lottery with smart contract</a:t>
            </a:r>
            <a:r>
              <a:rPr lang="en-US" sz="1200" dirty="0">
                <a:latin typeface="Calibri"/>
                <a:ea typeface="Calibri"/>
                <a:cs typeface="Calibri"/>
              </a:rPr>
              <a:t>:</a:t>
            </a:r>
            <a:r>
              <a:rPr lang="en-US" sz="1200" baseline="0" dirty="0">
                <a:latin typeface="Calibri"/>
                <a:ea typeface="Calibri"/>
                <a:cs typeface="Calibri"/>
              </a:rPr>
              <a:t> smart contract technology allows all the participants to interact in a trustless way, where technology prevents breaches of agreements.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aseline="0" dirty="0">
              <a:latin typeface="Calibri"/>
              <a:ea typeface="Calibri"/>
              <a:cs typeface="Calibri"/>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spTree>
    <p:extLst>
      <p:ext uri="{BB962C8B-B14F-4D97-AF65-F5344CB8AC3E}">
        <p14:creationId xmlns:p14="http://schemas.microsoft.com/office/powerpoint/2010/main" val="3245272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spTree>
    <p:extLst>
      <p:ext uri="{BB962C8B-B14F-4D97-AF65-F5344CB8AC3E}">
        <p14:creationId xmlns:p14="http://schemas.microsoft.com/office/powerpoint/2010/main" val="3245272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extLst>
      <p:ext uri="{BB962C8B-B14F-4D97-AF65-F5344CB8AC3E}">
        <p14:creationId xmlns:p14="http://schemas.microsoft.com/office/powerpoint/2010/main" val="3245272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extLst>
      <p:ext uri="{BB962C8B-B14F-4D97-AF65-F5344CB8AC3E}">
        <p14:creationId xmlns:p14="http://schemas.microsoft.com/office/powerpoint/2010/main" val="324527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This</a:t>
            </a:r>
            <a:r>
              <a:rPr lang="fr-FR" baseline="0" dirty="0"/>
              <a:t> </a:t>
            </a:r>
            <a:r>
              <a:rPr lang="fr-FR" baseline="0" dirty="0" err="1"/>
              <a:t>slide</a:t>
            </a:r>
            <a:r>
              <a:rPr lang="fr-FR" baseline="0" dirty="0"/>
              <a:t> </a:t>
            </a:r>
            <a:r>
              <a:rPr lang="fr-FR" baseline="0" dirty="0" err="1"/>
              <a:t>explains</a:t>
            </a:r>
            <a:r>
              <a:rPr lang="fr-FR" baseline="0" dirty="0"/>
              <a:t> in </a:t>
            </a:r>
            <a:r>
              <a:rPr lang="fr-FR" baseline="0" dirty="0" err="1"/>
              <a:t>detail</a:t>
            </a:r>
            <a:r>
              <a:rPr lang="fr-FR" baseline="0" dirty="0"/>
              <a:t> </a:t>
            </a:r>
            <a:r>
              <a:rPr lang="fr-FR" baseline="0" dirty="0" err="1"/>
              <a:t>what</a:t>
            </a:r>
            <a:r>
              <a:rPr lang="fr-FR" baseline="0" dirty="0"/>
              <a:t> </a:t>
            </a:r>
            <a:r>
              <a:rPr lang="fr-FR" baseline="0" dirty="0" err="1"/>
              <a:t>Blockchain</a:t>
            </a:r>
            <a:r>
              <a:rPr lang="fr-FR" baseline="0" dirty="0"/>
              <a:t> </a:t>
            </a:r>
            <a:r>
              <a:rPr lang="fr-FR" baseline="0" dirty="0" err="1"/>
              <a:t>is</a:t>
            </a:r>
            <a:r>
              <a:rPr lang="fr-FR" baseline="0" dirty="0"/>
              <a:t> in </a:t>
            </a:r>
            <a:r>
              <a:rPr lang="fr-FR" baseline="0" dirty="0" err="1"/>
              <a:t>actual</a:t>
            </a:r>
            <a:r>
              <a:rPr lang="fr-FR" baseline="0" dirty="0"/>
              <a:t> </a:t>
            </a:r>
            <a:r>
              <a:rPr lang="fr-FR" baseline="0" dirty="0" err="1"/>
              <a:t>fact</a:t>
            </a:r>
            <a:r>
              <a:rPr lang="fr-FR" baseline="0" dirty="0"/>
              <a:t>.</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extLst>
      <p:ext uri="{BB962C8B-B14F-4D97-AF65-F5344CB8AC3E}">
        <p14:creationId xmlns:p14="http://schemas.microsoft.com/office/powerpoint/2010/main" val="1256070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Tree>
    <p:extLst>
      <p:ext uri="{BB962C8B-B14F-4D97-AF65-F5344CB8AC3E}">
        <p14:creationId xmlns:p14="http://schemas.microsoft.com/office/powerpoint/2010/main" val="10178692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a:p>
        </p:txBody>
      </p:sp>
    </p:spTree>
    <p:extLst>
      <p:ext uri="{BB962C8B-B14F-4D97-AF65-F5344CB8AC3E}">
        <p14:creationId xmlns:p14="http://schemas.microsoft.com/office/powerpoint/2010/main" val="1017869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indent="-285750">
              <a:buFont typeface="Courier New" panose="02070309020205020404" pitchFamily="49" charset="0"/>
              <a:buChar char="o"/>
            </a:pPr>
            <a:r>
              <a:rPr lang="fr-FR" sz="1800" b="1" i="0" dirty="0" err="1">
                <a:latin typeface="Trebuchet MS" panose="020B0703020202090204" pitchFamily="34" charset="0"/>
              </a:rPr>
              <a:t>Centralised</a:t>
            </a:r>
            <a:r>
              <a:rPr lang="fr-FR" sz="1800" b="1" i="0" dirty="0">
                <a:latin typeface="Trebuchet MS" panose="020B0703020202090204" pitchFamily="34" charset="0"/>
              </a:rPr>
              <a:t> </a:t>
            </a:r>
            <a:r>
              <a:rPr lang="fr-FR" sz="1800" b="1" i="0" dirty="0" err="1">
                <a:latin typeface="Trebuchet MS" panose="020B0703020202090204" pitchFamily="34" charset="0"/>
              </a:rPr>
              <a:t>Ledger</a:t>
            </a:r>
            <a:r>
              <a:rPr lang="fr-FR" sz="1800" b="1" i="0" dirty="0">
                <a:latin typeface="Trebuchet MS" panose="020B0703020202090204" pitchFamily="34" charset="0"/>
              </a:rPr>
              <a:t>: </a:t>
            </a:r>
          </a:p>
          <a:p>
            <a:pPr marL="285750" indent="-285750">
              <a:buFont typeface="Arial" panose="020B0604020202020204" pitchFamily="34" charset="0"/>
              <a:buChar char="•"/>
            </a:pPr>
            <a:r>
              <a:rPr lang="en-GB" sz="1800" b="0" i="0" dirty="0">
                <a:latin typeface="Trebuchet MS" panose="020B0703020202090204" pitchFamily="34" charset="0"/>
              </a:rPr>
              <a:t>Most companies currently use a centralised database that lives in a fixed location. </a:t>
            </a:r>
          </a:p>
          <a:p>
            <a:pPr marL="285750" indent="-285750">
              <a:buFont typeface="Arial" panose="020B0604020202020204" pitchFamily="34" charset="0"/>
              <a:buChar char="•"/>
            </a:pPr>
            <a:r>
              <a:rPr lang="en-GB" sz="1800" b="0" i="0" dirty="0">
                <a:latin typeface="Trebuchet MS" panose="020B0703020202090204" pitchFamily="34" charset="0"/>
              </a:rPr>
              <a:t>A centralised database essentially has a single point of failure.</a:t>
            </a:r>
            <a:r>
              <a:rPr lang="en-GB" sz="1800" b="0" i="0" baseline="0" dirty="0">
                <a:latin typeface="Trebuchet MS" panose="020B0703020202090204" pitchFamily="34" charset="0"/>
              </a:rPr>
              <a:t> </a:t>
            </a:r>
          </a:p>
          <a:p>
            <a:pPr marL="285750" indent="-285750">
              <a:buFont typeface="Arial" panose="020B0604020202020204" pitchFamily="34" charset="0"/>
              <a:buChar char="•"/>
            </a:pPr>
            <a:endParaRPr lang="en-GB" sz="1800" b="0" i="0" dirty="0">
              <a:latin typeface="Trebuchet MS" panose="020B0703020202090204" pitchFamily="34" charset="0"/>
            </a:endParaRPr>
          </a:p>
          <a:p>
            <a:pPr marL="285750" indent="-285750">
              <a:buFont typeface="Courier New" panose="02070309020205020404" pitchFamily="49" charset="0"/>
              <a:buChar char="o"/>
            </a:pPr>
            <a:r>
              <a:rPr lang="en-GB" sz="1800" b="1" i="0" dirty="0">
                <a:latin typeface="Trebuchet MS" panose="020B0703020202090204" pitchFamily="34" charset="0"/>
              </a:rPr>
              <a:t>Distributed Ledger:</a:t>
            </a:r>
          </a:p>
          <a:p>
            <a:pPr marL="285750" indent="-285750">
              <a:buFont typeface="Arial" panose="020B0604020202020204" pitchFamily="34" charset="0"/>
              <a:buChar char="•"/>
            </a:pPr>
            <a:r>
              <a:rPr lang="en-GB" sz="1800" b="0" i="0" dirty="0">
                <a:latin typeface="Trebuchet MS" panose="020B0703020202090204" pitchFamily="34" charset="0"/>
              </a:rPr>
              <a:t>A database that exists across </a:t>
            </a:r>
            <a:r>
              <a:rPr lang="en-GB" sz="1800" b="1" i="0" dirty="0">
                <a:latin typeface="Trebuchet MS" panose="020B0703020202090204" pitchFamily="34" charset="0"/>
              </a:rPr>
              <a:t>several locations </a:t>
            </a:r>
            <a:r>
              <a:rPr lang="en-GB" sz="1800" b="0" i="0" dirty="0">
                <a:latin typeface="Trebuchet MS" panose="020B0703020202090204" pitchFamily="34" charset="0"/>
              </a:rPr>
              <a:t>or among </a:t>
            </a:r>
            <a:r>
              <a:rPr lang="en-GB" sz="1800" b="1" i="0" dirty="0">
                <a:latin typeface="Trebuchet MS" panose="020B0703020202090204" pitchFamily="34" charset="0"/>
              </a:rPr>
              <a:t>multiple participants</a:t>
            </a:r>
            <a:r>
              <a:rPr lang="en-GB" sz="1800" b="0" i="0" dirty="0">
                <a:latin typeface="Trebuchet MS" panose="020B0703020202090204" pitchFamily="34" charset="0"/>
              </a:rPr>
              <a:t>, </a:t>
            </a:r>
            <a:r>
              <a:rPr lang="en-US" sz="1800" b="1" i="0" dirty="0">
                <a:latin typeface="Trebuchet MS" panose="020B0703020202090204" pitchFamily="34" charset="0"/>
              </a:rPr>
              <a:t>decentralized</a:t>
            </a:r>
            <a:r>
              <a:rPr lang="en-US" sz="1800" b="0" i="0" dirty="0">
                <a:latin typeface="Trebuchet MS" panose="020B0703020202090204" pitchFamily="34" charset="0"/>
              </a:rPr>
              <a:t> to eliminate the need for a central authority or intermediary to process, validate or authenticate transactions. </a:t>
            </a:r>
          </a:p>
          <a:p>
            <a:pPr marL="285750" indent="-285750">
              <a:buFont typeface="Arial" panose="020B0604020202020204" pitchFamily="34" charset="0"/>
              <a:buChar char="•"/>
            </a:pPr>
            <a:r>
              <a:rPr lang="en-US" sz="1800" b="0" i="0" dirty="0">
                <a:latin typeface="Trebuchet MS" panose="020B0703020202090204" pitchFamily="34" charset="0"/>
              </a:rPr>
              <a:t>The records are only ever stored in the ledger when the </a:t>
            </a:r>
            <a:r>
              <a:rPr lang="en-US" sz="1800" b="1" i="0" dirty="0">
                <a:latin typeface="Trebuchet MS" panose="020B0703020202090204" pitchFamily="34" charset="0"/>
              </a:rPr>
              <a:t>consensus</a:t>
            </a:r>
            <a:r>
              <a:rPr lang="en-US" sz="1800" b="0" i="0" dirty="0">
                <a:latin typeface="Trebuchet MS" panose="020B0703020202090204" pitchFamily="34" charset="0"/>
              </a:rPr>
              <a:t> has been reached by the parties involved.</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extLst>
      <p:ext uri="{BB962C8B-B14F-4D97-AF65-F5344CB8AC3E}">
        <p14:creationId xmlns:p14="http://schemas.microsoft.com/office/powerpoint/2010/main" val="608382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fr-FR" sz="1800" dirty="0" err="1"/>
              <a:t>Explain</a:t>
            </a:r>
            <a:r>
              <a:rPr lang="fr-FR" sz="1800" dirty="0"/>
              <a:t> how the </a:t>
            </a:r>
            <a:r>
              <a:rPr lang="fr-FR" sz="1800" dirty="0" err="1"/>
              <a:t>distributed</a:t>
            </a:r>
            <a:r>
              <a:rPr lang="fr-FR" sz="1800" dirty="0"/>
              <a:t> </a:t>
            </a:r>
            <a:r>
              <a:rPr lang="fr-FR" sz="1800" dirty="0" err="1"/>
              <a:t>ledger</a:t>
            </a:r>
            <a:r>
              <a:rPr lang="fr-FR" sz="1800" dirty="0"/>
              <a:t> </a:t>
            </a:r>
            <a:r>
              <a:rPr lang="fr-FR" sz="1800" dirty="0" err="1"/>
              <a:t>works</a:t>
            </a:r>
            <a:r>
              <a:rPr lang="fr-FR" sz="1800" baseline="0" dirty="0"/>
              <a:t> (</a:t>
            </a:r>
            <a:r>
              <a:rPr lang="fr-FR" sz="1800" baseline="0" dirty="0" err="1"/>
              <a:t>from</a:t>
            </a:r>
            <a:r>
              <a:rPr lang="fr-FR" sz="1800" baseline="0" dirty="0"/>
              <a:t> </a:t>
            </a:r>
            <a:r>
              <a:rPr lang="fr-FR" sz="1800" baseline="0" dirty="0" err="1"/>
              <a:t>users</a:t>
            </a:r>
            <a:r>
              <a:rPr lang="fr-FR" sz="1800" baseline="0" dirty="0"/>
              <a:t> to </a:t>
            </a:r>
            <a:r>
              <a:rPr lang="fr-FR" sz="1800" baseline="0" dirty="0" err="1"/>
              <a:t>nodes</a:t>
            </a:r>
            <a:r>
              <a:rPr lang="fr-FR" sz="1800" baseline="0" dirty="0"/>
              <a:t> </a:t>
            </a:r>
            <a:r>
              <a:rPr lang="fr-FR" sz="1800" baseline="0" dirty="0" err="1"/>
              <a:t>until</a:t>
            </a:r>
            <a:r>
              <a:rPr lang="fr-FR" sz="1800" baseline="0" dirty="0"/>
              <a:t> the block </a:t>
            </a:r>
            <a:r>
              <a:rPr lang="fr-FR" sz="1800" baseline="0" dirty="0" err="1"/>
              <a:t>is</a:t>
            </a:r>
            <a:r>
              <a:rPr lang="fr-FR" sz="1800" baseline="0" dirty="0"/>
              <a:t> </a:t>
            </a:r>
            <a:r>
              <a:rPr lang="fr-FR" sz="1800" baseline="0" dirty="0" err="1"/>
              <a:t>validated</a:t>
            </a:r>
            <a:r>
              <a:rPr lang="fr-FR" sz="1800" baseline="0" dirty="0"/>
              <a:t> and </a:t>
            </a:r>
            <a:r>
              <a:rPr lang="fr-FR" sz="1800" baseline="0" dirty="0" err="1"/>
              <a:t>added</a:t>
            </a:r>
            <a:r>
              <a:rPr lang="fr-FR" sz="1800" baseline="0" dirty="0"/>
              <a:t> </a:t>
            </a:r>
            <a:r>
              <a:rPr lang="fr-FR" sz="1800" baseline="0" dirty="0" err="1"/>
              <a:t>into</a:t>
            </a:r>
            <a:r>
              <a:rPr lang="fr-FR" sz="1800" baseline="0" dirty="0"/>
              <a:t> the </a:t>
            </a:r>
            <a:r>
              <a:rPr lang="fr-FR" sz="1800" baseline="0" dirty="0" err="1"/>
              <a:t>chain</a:t>
            </a:r>
            <a:r>
              <a:rPr lang="fr-FR" sz="1800" baseline="0" dirty="0"/>
              <a:t>).</a:t>
            </a:r>
          </a:p>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fr-FR" sz="1800" dirty="0"/>
          </a:p>
          <a:p>
            <a:pPr marL="0" marR="0" lvl="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r>
              <a:rPr lang="fr-FR" sz="1800" dirty="0"/>
              <a:t>Source: </a:t>
            </a:r>
            <a:r>
              <a:rPr lang="en-US" sz="1800" dirty="0"/>
              <a:t>“</a:t>
            </a:r>
            <a:r>
              <a:rPr lang="fr-FR" sz="1800" dirty="0"/>
              <a:t>A</a:t>
            </a:r>
            <a:r>
              <a:rPr lang="en-US" sz="1800" dirty="0"/>
              <a:t> brief introduction to </a:t>
            </a:r>
            <a:r>
              <a:rPr lang="en-US" sz="1800" dirty="0" err="1"/>
              <a:t>blockchain</a:t>
            </a:r>
            <a:r>
              <a:rPr lang="en-US" sz="1800" dirty="0"/>
              <a:t>”, </a:t>
            </a:r>
            <a:r>
              <a:rPr lang="en-GB" sz="1800" dirty="0"/>
              <a:t>Nancy LIAO, 2005 </a:t>
            </a: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extLst>
      <p:ext uri="{BB962C8B-B14F-4D97-AF65-F5344CB8AC3E}">
        <p14:creationId xmlns:p14="http://schemas.microsoft.com/office/powerpoint/2010/main" val="100864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indent="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None/>
              <a:tabLst/>
              <a:defRPr/>
            </a:pPr>
            <a:endParaRPr lang="fr-FR" sz="1800" b="0" dirty="0"/>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extLst>
      <p:ext uri="{BB962C8B-B14F-4D97-AF65-F5344CB8AC3E}">
        <p14:creationId xmlns:p14="http://schemas.microsoft.com/office/powerpoint/2010/main" val="1135293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456fba432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456fba4324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r>
              <a:rPr lang="en-GB" sz="1800" dirty="0">
                <a:solidFill>
                  <a:srgbClr val="6387B8"/>
                </a:solidFill>
              </a:rPr>
              <a:t>For</a:t>
            </a:r>
            <a:r>
              <a:rPr lang="en-GB" sz="1800" baseline="0" dirty="0">
                <a:solidFill>
                  <a:srgbClr val="6387B8"/>
                </a:solidFill>
              </a:rPr>
              <a:t> example, if the Fact F is in the Block 21 and the Fact E in the Block 22, then the whole network considers that the fact E is later than the fact F. Before being grouped in a block, the facts are pending. </a:t>
            </a:r>
            <a:endParaRPr lang="en-GB" sz="1800" dirty="0">
              <a:solidFill>
                <a:srgbClr val="6387B8"/>
              </a:solidFill>
            </a:endParaRPr>
          </a:p>
        </p:txBody>
      </p:sp>
      <p:sp>
        <p:nvSpPr>
          <p:cNvPr id="103" name="Google Shape;103;g456fba4324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extLst>
      <p:ext uri="{BB962C8B-B14F-4D97-AF65-F5344CB8AC3E}">
        <p14:creationId xmlns:p14="http://schemas.microsoft.com/office/powerpoint/2010/main" val="199875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F5708-0911-B15C-59A6-663C580E6F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B51DF36-DB96-4A4C-4C0B-3012E59024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470E80B-48AF-A676-B20B-AE15A78754C5}"/>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F5ADE8CC-4F33-5BD2-A302-E983BE842F7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C9705DC-41BE-9F13-131B-08984DDD180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872483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DCC36-3D56-1691-024F-99A8090F8ED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5377C1D-D44E-8544-01D2-02D8E13365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D2D084-683B-B1AB-6862-FE8E90753FC9}"/>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02CCEFF5-1A55-35FB-17B3-E5B8CBA8829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D8E00EB-E5F2-86B7-F01D-A1ED348911FD}"/>
              </a:ext>
            </a:extLst>
          </p:cNvPr>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13750353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10918C-3448-EAC4-56FB-EF34EDE9C3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629C49A-C775-9193-8357-47D1643EAD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BDDD63A-2512-6E3A-7AB5-2C153BF6CC14}"/>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177CC64E-ED10-69E2-756E-71F251282A0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3263C3D-2BD6-8A8C-F64C-8999BA3EE5B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0717462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rain&amp;AssesMaterial">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517611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568">
          <p15:clr>
            <a:srgbClr val="FBAE40"/>
          </p15:clr>
        </p15:guide>
        <p15:guide id="2" pos="3840">
          <p15:clr>
            <a:srgbClr val="FBAE40"/>
          </p15:clr>
        </p15:guide>
        <p15:guide id="3" orient="horz" pos="3090">
          <p15:clr>
            <a:srgbClr val="FBAE40"/>
          </p15:clr>
        </p15:guide>
        <p15:guide id="4" orient="horz" pos="2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0F4EC-3990-337D-1153-EC75C668C4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3C30271-79E0-99BE-E6A5-FA392E4D33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5CF0392-B802-30CA-2CBA-6C78C3ACCE72}"/>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38AE0F37-88D3-2A9C-EBE6-0246E38731B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CE4EF87-8089-B73F-F62E-5D415BFFC347}"/>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802492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F3659-AA64-1497-6C43-FBD6E58F58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8061F62-D6CF-C809-2DB0-329ED4E195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EACDA1-A5E0-B255-08BD-AD5893BDF0FE}"/>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81A87017-019D-1D73-9EC5-6607227B320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680751F-7DA5-0BAF-B239-5000C95D812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084118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F5C32-1759-AD30-B8C4-D23F600E617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C01C694-7975-E43C-8300-CE8D798851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0AECC6F-33AB-0210-4DDE-97E32CDD09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C7823775-95DF-7C42-C52D-641DA0A8B188}"/>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5B9E9108-5F48-470D-6CE6-98CF7C13FCC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F9ED7DC-5D29-028E-AA7E-493FC7F6EA39}"/>
              </a:ext>
            </a:extLst>
          </p:cNvPr>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305727048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58DBF-476F-C140-04D6-281443AD545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D7A8C39-6E58-13DE-88FD-E1087C1406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00FC36-6B68-D563-7A67-3A1710A619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DA4B2073-D52D-C49A-C133-9C21E64D04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D111B2-37F8-EF30-0899-D5AAF914BB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8F48534-F21F-D3B0-F93E-53E9C5B545D1}"/>
              </a:ext>
            </a:extLst>
          </p:cNvPr>
          <p:cNvSpPr>
            <a:spLocks noGrp="1"/>
          </p:cNvSpPr>
          <p:nvPr>
            <p:ph type="dt" sz="half" idx="10"/>
          </p:nvPr>
        </p:nvSpPr>
        <p:spPr/>
        <p:txBody>
          <a:bodyPr/>
          <a:lstStyle/>
          <a:p>
            <a:endParaRPr lang="en-IN"/>
          </a:p>
        </p:txBody>
      </p:sp>
      <p:sp>
        <p:nvSpPr>
          <p:cNvPr id="8" name="Footer Placeholder 7">
            <a:extLst>
              <a:ext uri="{FF2B5EF4-FFF2-40B4-BE49-F238E27FC236}">
                <a16:creationId xmlns:a16="http://schemas.microsoft.com/office/drawing/2014/main" id="{1A78D561-A514-FD74-BDC3-EF3D30DD60F2}"/>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AA294E5-DED5-1F3B-8F4F-5226C9A13FB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231978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9B105-66A8-35B1-AD74-18D7B1E7366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6CA0996-1E0E-943F-A5E3-BA202C6989E4}"/>
              </a:ext>
            </a:extLst>
          </p:cNvPr>
          <p:cNvSpPr>
            <a:spLocks noGrp="1"/>
          </p:cNvSpPr>
          <p:nvPr>
            <p:ph type="dt" sz="half" idx="10"/>
          </p:nvPr>
        </p:nvSpPr>
        <p:spPr/>
        <p:txBody>
          <a:bodyPr/>
          <a:lstStyle/>
          <a:p>
            <a:endParaRPr lang="en-IN"/>
          </a:p>
        </p:txBody>
      </p:sp>
      <p:sp>
        <p:nvSpPr>
          <p:cNvPr id="4" name="Footer Placeholder 3">
            <a:extLst>
              <a:ext uri="{FF2B5EF4-FFF2-40B4-BE49-F238E27FC236}">
                <a16:creationId xmlns:a16="http://schemas.microsoft.com/office/drawing/2014/main" id="{E6D01452-7B6B-535F-B06C-AB5E85F13D1F}"/>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B5796C0-BE0B-BD86-4285-345E93B6EE7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7946572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074C94-4623-35DA-8D93-7571A1B77DE6}"/>
              </a:ext>
            </a:extLst>
          </p:cNvPr>
          <p:cNvSpPr>
            <a:spLocks noGrp="1"/>
          </p:cNvSpPr>
          <p:nvPr>
            <p:ph type="dt" sz="half" idx="10"/>
          </p:nvPr>
        </p:nvSpPr>
        <p:spPr/>
        <p:txBody>
          <a:bodyPr/>
          <a:lstStyle/>
          <a:p>
            <a:endParaRPr lang="en-IN"/>
          </a:p>
        </p:txBody>
      </p:sp>
      <p:sp>
        <p:nvSpPr>
          <p:cNvPr id="3" name="Footer Placeholder 2">
            <a:extLst>
              <a:ext uri="{FF2B5EF4-FFF2-40B4-BE49-F238E27FC236}">
                <a16:creationId xmlns:a16="http://schemas.microsoft.com/office/drawing/2014/main" id="{D26E7B16-8C57-2F25-0D4F-1FF56F9CD50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0794684-CF06-3FDA-FA6D-0AC8FBAD188F}"/>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167739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A6090-8304-B84A-DD70-80FC3D9CB2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681F566A-00A8-798E-B8D2-F855867987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DB05E63F-C2D2-B32B-9A95-EA88B90416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D800C1-857E-E978-2009-1183CEB0E58C}"/>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A48E261C-79F2-24AD-B45D-56DF9E41816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41EDF78-3F04-9AC3-D7E1-21F56244EA94}"/>
              </a:ext>
            </a:extLst>
          </p:cNvPr>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09653293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F8B4C-78FE-7316-6A70-CC14144DCC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71C609B-4F0D-D3CF-5E98-DBAFE815AC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F068D218-D9CF-7BF4-9AD4-72EBA05861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2ABDBA-E2C6-EC46-2E74-FD06FB75B02B}"/>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7BEC72DF-0EC5-5A71-AC08-EB50BAC3DC5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E5BF5B8-D9A7-F8CA-D510-83D0EFA0A39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5582537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9CA4EE-741D-B4C1-131A-88FC937C53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FCB0965-BAF5-6C88-D16E-BAECE025FD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5E0B470-DAF4-810F-6FE3-1688D89819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IN"/>
          </a:p>
        </p:txBody>
      </p:sp>
      <p:sp>
        <p:nvSpPr>
          <p:cNvPr id="5" name="Footer Placeholder 4">
            <a:extLst>
              <a:ext uri="{FF2B5EF4-FFF2-40B4-BE49-F238E27FC236}">
                <a16:creationId xmlns:a16="http://schemas.microsoft.com/office/drawing/2014/main" id="{EF87DFAC-00BE-0F3C-A72B-301ECE94F7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5E0B006-BE7C-372A-C151-D284F4591C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
        <p:nvSpPr>
          <p:cNvPr id="7" name="Slide Number Placeholder 3">
            <a:extLst>
              <a:ext uri="{FF2B5EF4-FFF2-40B4-BE49-F238E27FC236}">
                <a16:creationId xmlns:a16="http://schemas.microsoft.com/office/drawing/2014/main" id="{BF6ED572-7EB0-44E0-3818-0282DF894A9B}"/>
              </a:ext>
            </a:extLst>
          </p:cNvPr>
          <p:cNvSpPr txBox="1">
            <a:spLocks/>
          </p:cNvSpPr>
          <p:nvPr userDrawn="1"/>
        </p:nvSpPr>
        <p:spPr>
          <a:xfrm>
            <a:off x="9323120" y="6356351"/>
            <a:ext cx="2743200"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897EC352-F87C-C040-8695-C2F9C5962561}" type="slidenum">
              <a:rPr lang="en-US" b="0" smtClean="0"/>
              <a:pPr algn="r"/>
              <a:t>‹#›</a:t>
            </a:fld>
            <a:endParaRPr lang="en-US" b="0"/>
          </a:p>
        </p:txBody>
      </p:sp>
    </p:spTree>
    <p:extLst>
      <p:ext uri="{BB962C8B-B14F-4D97-AF65-F5344CB8AC3E}">
        <p14:creationId xmlns:p14="http://schemas.microsoft.com/office/powerpoint/2010/main" val="9838409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5.emf"/></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18.emf"/></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19.emf"/></Relationships>
</file>

<file path=ppt/slides/_rels/slide2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0"/>
          <p:cNvSpPr txBox="1"/>
          <p:nvPr/>
        </p:nvSpPr>
        <p:spPr>
          <a:xfrm>
            <a:off x="1207350" y="2872768"/>
            <a:ext cx="9777300" cy="1140600"/>
          </a:xfrm>
          <a:prstGeom prst="rect">
            <a:avLst/>
          </a:prstGeom>
          <a:noFill/>
          <a:ln>
            <a:noFill/>
          </a:ln>
        </p:spPr>
        <p:txBody>
          <a:bodyPr spcFirstLastPara="1" wrap="square" lIns="91425" tIns="91425" rIns="91425" bIns="91425" anchor="ctr" anchorCtr="0">
            <a:noAutofit/>
          </a:bodyPr>
          <a:lstStyle/>
          <a:p>
            <a:pPr lvl="0" algn="ctr">
              <a:buClr>
                <a:schemeClr val="dk1"/>
              </a:buClr>
              <a:buSzPts val="1100"/>
            </a:pPr>
            <a:r>
              <a:rPr lang="en-US" sz="4400" b="1" dirty="0">
                <a:latin typeface="Trebuchet MS" charset="0"/>
                <a:ea typeface="Trebuchet MS" charset="0"/>
                <a:cs typeface="Trebuchet MS" charset="0"/>
              </a:rPr>
              <a:t>Blockchain Technology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324750" y="1029877"/>
            <a:ext cx="11542500"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Mining</a:t>
            </a:r>
            <a:r>
              <a:rPr lang="en-US" sz="2400" b="1" dirty="0">
                <a:solidFill>
                  <a:schemeClr val="tx1"/>
                </a:solidFill>
                <a:latin typeface="Trebuchet MS" charset="0"/>
              </a:rPr>
              <a:t> </a:t>
            </a:r>
            <a:endParaRPr lang="en-GB" sz="2400" b="1" dirty="0">
              <a:solidFill>
                <a:schemeClr val="tx1"/>
              </a:solidFill>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GB" sz="2000" dirty="0">
                <a:latin typeface="Trebuchet MS" charset="0"/>
              </a:rPr>
              <a:t>The process by which transactions are verified and added to a </a:t>
            </a:r>
            <a:r>
              <a:rPr lang="en-GB" sz="2000" dirty="0" err="1">
                <a:latin typeface="Trebuchet MS" charset="0"/>
              </a:rPr>
              <a:t>blockchain</a:t>
            </a:r>
            <a:r>
              <a:rPr lang="en-GB" sz="2000" dirty="0">
                <a:latin typeface="Trebuchet MS" charset="0"/>
              </a:rPr>
              <a:t>. </a:t>
            </a:r>
            <a:endParaRPr lang="en-US" sz="2000" dirty="0">
              <a:latin typeface="Trebuchet MS" charset="0"/>
            </a:endParaRPr>
          </a:p>
          <a:p>
            <a:pPr marL="88900">
              <a:spcBef>
                <a:spcPts val="300"/>
              </a:spcBef>
              <a:spcAft>
                <a:spcPts val="300"/>
              </a:spcAft>
              <a:buClr>
                <a:srgbClr val="595959"/>
              </a:buClr>
              <a:buSzPts val="2200"/>
            </a:pPr>
            <a:endParaRPr lang="en-US" sz="2400" b="1" dirty="0">
              <a:solidFill>
                <a:schemeClr val="tx1"/>
              </a:solidFill>
              <a:latin typeface="Trebuchet MS" charset="0"/>
              <a:ea typeface="Trebuchet MS" charset="0"/>
              <a:cs typeface="Trebuchet MS" charset="0"/>
            </a:endParaRP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pic>
        <p:nvPicPr>
          <p:cNvPr id="8" name="Image 7">
            <a:extLst>
              <a:ext uri="{FF2B5EF4-FFF2-40B4-BE49-F238E27FC236}">
                <a16:creationId xmlns:a16="http://schemas.microsoft.com/office/drawing/2014/main" id="{692984D9-C5AA-A04C-AF84-29A2707B73B3}"/>
              </a:ext>
            </a:extLst>
          </p:cNvPr>
          <p:cNvPicPr>
            <a:picLocks noChangeAspect="1"/>
          </p:cNvPicPr>
          <p:nvPr/>
        </p:nvPicPr>
        <p:blipFill>
          <a:blip r:embed="rId3"/>
          <a:stretch>
            <a:fillRect/>
          </a:stretch>
        </p:blipFill>
        <p:spPr>
          <a:xfrm>
            <a:off x="324750" y="2049160"/>
            <a:ext cx="11457534" cy="4072959"/>
          </a:xfrm>
          <a:prstGeom prst="rect">
            <a:avLst/>
          </a:prstGeom>
        </p:spPr>
      </p:pic>
      <p:sp>
        <p:nvSpPr>
          <p:cNvPr id="2" name="Rectangle 1"/>
          <p:cNvSpPr/>
          <p:nvPr/>
        </p:nvSpPr>
        <p:spPr>
          <a:xfrm>
            <a:off x="324750" y="6211669"/>
            <a:ext cx="11687956" cy="646331"/>
          </a:xfrm>
          <a:prstGeom prst="rect">
            <a:avLst/>
          </a:prstGeom>
        </p:spPr>
        <p:txBody>
          <a:bodyPr wrap="square">
            <a:spAutoFit/>
          </a:bodyPr>
          <a:lstStyle/>
          <a:p>
            <a:r>
              <a:rPr lang="en-US" dirty="0">
                <a:latin typeface="Trebuchet MS"/>
                <a:cs typeface="Trebuchet MS"/>
              </a:rPr>
              <a:t>Source: </a:t>
            </a:r>
          </a:p>
          <a:p>
            <a:r>
              <a:rPr lang="en-US" dirty="0">
                <a:latin typeface="Trebuchet MS"/>
                <a:cs typeface="Trebuchet MS"/>
              </a:rPr>
              <a:t>https://marmelab.com/blog/2016/05/12/blockchain-expliquee-aux-developpeurs-web-la-theorie.html  </a:t>
            </a:r>
          </a:p>
        </p:txBody>
      </p:sp>
    </p:spTree>
    <p:extLst>
      <p:ext uri="{BB962C8B-B14F-4D97-AF65-F5344CB8AC3E}">
        <p14:creationId xmlns:p14="http://schemas.microsoft.com/office/powerpoint/2010/main" val="3217486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6" name="Image 5">
            <a:extLst>
              <a:ext uri="{FF2B5EF4-FFF2-40B4-BE49-F238E27FC236}">
                <a16:creationId xmlns:a16="http://schemas.microsoft.com/office/drawing/2014/main" id="{82D0896E-58B4-5D4C-A442-B3C14C9481FE}"/>
              </a:ext>
            </a:extLst>
          </p:cNvPr>
          <p:cNvPicPr>
            <a:picLocks noChangeAspect="1"/>
          </p:cNvPicPr>
          <p:nvPr/>
        </p:nvPicPr>
        <p:blipFill>
          <a:blip r:embed="rId3"/>
          <a:stretch>
            <a:fillRect/>
          </a:stretch>
        </p:blipFill>
        <p:spPr>
          <a:xfrm>
            <a:off x="2689497" y="1873031"/>
            <a:ext cx="5855794" cy="4373220"/>
          </a:xfrm>
          <a:prstGeom prst="rect">
            <a:avLst/>
          </a:prstGeom>
        </p:spPr>
      </p:pic>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394176" y="996456"/>
            <a:ext cx="11473074"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Mining</a:t>
            </a:r>
            <a:r>
              <a:rPr lang="en-US" sz="2400" b="1" dirty="0">
                <a:solidFill>
                  <a:schemeClr val="tx1"/>
                </a:solidFill>
                <a:latin typeface="Trebuchet MS" charset="0"/>
              </a:rPr>
              <a:t> </a:t>
            </a:r>
            <a:endParaRPr lang="en-GB" sz="2400" b="1" dirty="0">
              <a:solidFill>
                <a:schemeClr val="tx1"/>
              </a:solidFill>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Miners on the network select transactions from pools and form them into a ‘block’. </a:t>
            </a:r>
          </a:p>
          <a:p>
            <a:pPr marL="88900">
              <a:spcBef>
                <a:spcPts val="300"/>
              </a:spcBef>
              <a:spcAft>
                <a:spcPts val="300"/>
              </a:spcAft>
              <a:buClr>
                <a:srgbClr val="595959"/>
              </a:buClr>
              <a:buSzPts val="2200"/>
            </a:pPr>
            <a:endParaRPr lang="en-US" sz="2400" b="1" dirty="0">
              <a:solidFill>
                <a:schemeClr val="tx1"/>
              </a:solidFill>
              <a:latin typeface="Trebuchet MS" charset="0"/>
              <a:ea typeface="Trebuchet MS" charset="0"/>
              <a:cs typeface="Trebuchet MS" charset="0"/>
            </a:endParaRP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2" name="Rectangle 1"/>
          <p:cNvSpPr/>
          <p:nvPr/>
        </p:nvSpPr>
        <p:spPr>
          <a:xfrm>
            <a:off x="438713" y="6246251"/>
            <a:ext cx="10947744" cy="646331"/>
          </a:xfrm>
          <a:prstGeom prst="rect">
            <a:avLst/>
          </a:prstGeom>
        </p:spPr>
        <p:txBody>
          <a:bodyPr wrap="square">
            <a:spAutoFit/>
          </a:bodyPr>
          <a:lstStyle/>
          <a:p>
            <a:r>
              <a:rPr lang="en-US" dirty="0">
                <a:latin typeface="Trebuchet MS"/>
                <a:cs typeface="Trebuchet MS"/>
              </a:rPr>
              <a:t>Image source: https://</a:t>
            </a:r>
            <a:r>
              <a:rPr lang="en-US" dirty="0" err="1">
                <a:latin typeface="Trebuchet MS"/>
                <a:cs typeface="Trebuchet MS"/>
              </a:rPr>
              <a:t>www.thinkgeek.com</a:t>
            </a:r>
            <a:r>
              <a:rPr lang="en-US" dirty="0">
                <a:latin typeface="Trebuchet MS"/>
                <a:cs typeface="Trebuchet MS"/>
              </a:rPr>
              <a:t>/images/products/additional/carousel/e847_minecraft_pickaxe_inuse.jpg </a:t>
            </a:r>
          </a:p>
        </p:txBody>
      </p:sp>
    </p:spTree>
    <p:extLst>
      <p:ext uri="{BB962C8B-B14F-4D97-AF65-F5344CB8AC3E}">
        <p14:creationId xmlns:p14="http://schemas.microsoft.com/office/powerpoint/2010/main" val="818372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498764" y="1129289"/>
            <a:ext cx="11170722"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Forks</a:t>
            </a:r>
            <a:r>
              <a:rPr lang="en-US" dirty="0"/>
              <a:t> </a:t>
            </a:r>
            <a:endParaRPr lang="en-GB" dirty="0"/>
          </a:p>
          <a:p>
            <a:pPr marL="800100" lvl="1" indent="-342900" defTabSz="457200">
              <a:spcBef>
                <a:spcPts val="300"/>
              </a:spcBef>
              <a:spcAft>
                <a:spcPts val="300"/>
              </a:spcAft>
              <a:buClr>
                <a:schemeClr val="accent1"/>
              </a:buClr>
              <a:buSzPct val="80000"/>
              <a:buFont typeface="Courier New" charset="0"/>
              <a:buChar char="o"/>
            </a:pPr>
            <a:r>
              <a:rPr lang="en-GB" sz="2000" dirty="0">
                <a:latin typeface="Trebuchet MS" charset="0"/>
              </a:rPr>
              <a:t>A</a:t>
            </a:r>
            <a:r>
              <a:rPr lang="en-US" sz="2000" dirty="0">
                <a:latin typeface="Trebuchet MS" charset="0"/>
              </a:rPr>
              <a:t> fork is the creation of an ongoing alternative version of the </a:t>
            </a:r>
            <a:r>
              <a:rPr lang="en-US" sz="2000" dirty="0" err="1">
                <a:latin typeface="Trebuchet MS" charset="0"/>
              </a:rPr>
              <a:t>blockchain</a:t>
            </a:r>
            <a:r>
              <a:rPr lang="en-US" sz="2000" dirty="0">
                <a:latin typeface="Trebuchet MS" charset="0"/>
              </a:rPr>
              <a:t>, by creating two blocks simultaneously on different parts of the network. This creates two parallel blockchains, where one of the two is the winning </a:t>
            </a:r>
            <a:r>
              <a:rPr lang="en-US" sz="2000" dirty="0" err="1">
                <a:latin typeface="Trebuchet MS" charset="0"/>
              </a:rPr>
              <a:t>blockchain</a:t>
            </a:r>
            <a:r>
              <a:rPr lang="en-US" sz="2000" dirty="0">
                <a:latin typeface="Trebuchet MS" charset="0"/>
              </a:rPr>
              <a:t>.</a:t>
            </a:r>
          </a:p>
          <a:p>
            <a:pPr marL="800100" lvl="1" indent="-342900" defTabSz="457200">
              <a:spcBef>
                <a:spcPts val="300"/>
              </a:spcBef>
              <a:spcAft>
                <a:spcPts val="300"/>
              </a:spcAft>
              <a:buClr>
                <a:schemeClr val="accent1"/>
              </a:buClr>
              <a:buSzPct val="80000"/>
              <a:buFont typeface="Courier New" charset="0"/>
              <a:buChar char="o"/>
            </a:pP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When does it happens?</a:t>
            </a:r>
          </a:p>
          <a:p>
            <a:pPr marL="457200" lvl="1" defTabSz="457200">
              <a:spcBef>
                <a:spcPts val="300"/>
              </a:spcBef>
              <a:spcAft>
                <a:spcPts val="300"/>
              </a:spcAft>
              <a:buClr>
                <a:schemeClr val="accent1"/>
              </a:buClr>
              <a:buSzPct val="80000"/>
            </a:pPr>
            <a:r>
              <a:rPr lang="en-US" sz="1800" dirty="0">
                <a:latin typeface="Trebuchet MS" charset="0"/>
              </a:rPr>
              <a:t>         • Block found at the same time</a:t>
            </a:r>
          </a:p>
          <a:p>
            <a:pPr marL="457200" lvl="1" defTabSz="457200">
              <a:spcBef>
                <a:spcPts val="300"/>
              </a:spcBef>
              <a:spcAft>
                <a:spcPts val="300"/>
              </a:spcAft>
              <a:buClr>
                <a:schemeClr val="accent1"/>
              </a:buClr>
              <a:buSzPct val="80000"/>
            </a:pPr>
            <a:r>
              <a:rPr lang="en-US" sz="1800" dirty="0">
                <a:latin typeface="Trebuchet MS" charset="0"/>
              </a:rPr>
              <a:t>         • Software incompatibility</a:t>
            </a:r>
          </a:p>
          <a:p>
            <a:pPr marL="457200" lvl="1" defTabSz="457200">
              <a:spcBef>
                <a:spcPts val="300"/>
              </a:spcBef>
              <a:spcAft>
                <a:spcPts val="300"/>
              </a:spcAft>
              <a:buClr>
                <a:schemeClr val="accent1"/>
              </a:buClr>
              <a:buSzPct val="80000"/>
            </a:pPr>
            <a:r>
              <a:rPr lang="en-US" sz="1800" dirty="0">
                <a:latin typeface="Trebuchet MS" charset="0"/>
              </a:rPr>
              <a:t>         • “We don’t agree” split</a:t>
            </a:r>
          </a:p>
          <a:p>
            <a:pPr marL="800100" lvl="1" indent="-342900" defTabSz="457200">
              <a:spcBef>
                <a:spcPts val="300"/>
              </a:spcBef>
              <a:spcAft>
                <a:spcPts val="300"/>
              </a:spcAft>
              <a:buClr>
                <a:schemeClr val="accent1"/>
              </a:buClr>
              <a:buSzPct val="80000"/>
              <a:buFont typeface="Courier New" charset="0"/>
              <a:buChar char="o"/>
            </a:pPr>
            <a:endParaRPr lang="en-US" sz="2400" b="1" dirty="0">
              <a:solidFill>
                <a:schemeClr val="tx1"/>
              </a:solidFill>
              <a:latin typeface="Trebuchet MS" charset="0"/>
              <a:ea typeface="Trebuchet MS" charset="0"/>
              <a:cs typeface="Trebuchet MS" charset="0"/>
            </a:endParaRP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2" name="Rectangle 1"/>
          <p:cNvSpPr/>
          <p:nvPr/>
        </p:nvSpPr>
        <p:spPr>
          <a:xfrm>
            <a:off x="784990" y="5728711"/>
            <a:ext cx="10841318" cy="369332"/>
          </a:xfrm>
          <a:prstGeom prst="rect">
            <a:avLst/>
          </a:prstGeom>
        </p:spPr>
        <p:txBody>
          <a:bodyPr wrap="square">
            <a:spAutoFit/>
          </a:bodyPr>
          <a:lstStyle/>
          <a:p>
            <a:r>
              <a:rPr lang="en-US" dirty="0">
                <a:latin typeface="Trebuchet MS"/>
                <a:cs typeface="Trebuchet MS"/>
              </a:rPr>
              <a:t>Source: https://</a:t>
            </a:r>
            <a:r>
              <a:rPr lang="en-US" dirty="0" err="1">
                <a:latin typeface="Trebuchet MS"/>
                <a:cs typeface="Trebuchet MS"/>
              </a:rPr>
              <a:t>medium.com</a:t>
            </a:r>
            <a:r>
              <a:rPr lang="en-US" dirty="0">
                <a:latin typeface="Trebuchet MS"/>
                <a:cs typeface="Trebuchet MS"/>
              </a:rPr>
              <a:t>/my-</a:t>
            </a:r>
            <a:r>
              <a:rPr lang="en-US" dirty="0" err="1">
                <a:latin typeface="Trebuchet MS"/>
                <a:cs typeface="Trebuchet MS"/>
              </a:rPr>
              <a:t>blockchain</a:t>
            </a:r>
            <a:r>
              <a:rPr lang="en-US" dirty="0">
                <a:latin typeface="Trebuchet MS"/>
                <a:cs typeface="Trebuchet MS"/>
              </a:rPr>
              <a:t>-bible/101-blockchain-terminology-874f007c0270</a:t>
            </a:r>
          </a:p>
        </p:txBody>
      </p:sp>
    </p:spTree>
    <p:extLst>
      <p:ext uri="{BB962C8B-B14F-4D97-AF65-F5344CB8AC3E}">
        <p14:creationId xmlns:p14="http://schemas.microsoft.com/office/powerpoint/2010/main" val="2537283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pic>
        <p:nvPicPr>
          <p:cNvPr id="2" name="Picture 1" descr="Screenshot 2018-12-31 at 15.01.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750" y="964665"/>
            <a:ext cx="11542500" cy="5404616"/>
          </a:xfrm>
          <a:prstGeom prst="rect">
            <a:avLst/>
          </a:prstGeom>
        </p:spPr>
      </p:pic>
      <p:sp>
        <p:nvSpPr>
          <p:cNvPr id="106" name="Google Shape;106;p11"/>
          <p:cNvSpPr txBox="1"/>
          <p:nvPr/>
        </p:nvSpPr>
        <p:spPr>
          <a:xfrm>
            <a:off x="324750" y="1029881"/>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Forks</a:t>
            </a:r>
            <a:r>
              <a:rPr lang="en-US" dirty="0"/>
              <a:t> </a:t>
            </a:r>
            <a:endParaRPr lang="en-GB" dirty="0"/>
          </a:p>
          <a:p>
            <a:pPr marL="800100" lvl="1" indent="-342900" defTabSz="457200">
              <a:spcBef>
                <a:spcPts val="300"/>
              </a:spcBef>
              <a:spcAft>
                <a:spcPts val="300"/>
              </a:spcAft>
              <a:buClr>
                <a:schemeClr val="accent1"/>
              </a:buClr>
              <a:buSzPct val="80000"/>
              <a:buFont typeface="Courier New" charset="0"/>
              <a:buChar char="o"/>
            </a:pPr>
            <a:endParaRPr lang="en-US" sz="2400" b="1" dirty="0">
              <a:solidFill>
                <a:schemeClr val="tx1"/>
              </a:solidFill>
              <a:latin typeface="Trebuchet MS" charset="0"/>
              <a:ea typeface="Trebuchet MS" charset="0"/>
              <a:cs typeface="Trebuchet MS" charset="0"/>
            </a:endParaRPr>
          </a:p>
        </p:txBody>
      </p:sp>
      <p:sp>
        <p:nvSpPr>
          <p:cNvPr id="3" name="Rectangle 2"/>
          <p:cNvSpPr/>
          <p:nvPr/>
        </p:nvSpPr>
        <p:spPr>
          <a:xfrm>
            <a:off x="498764" y="6369281"/>
            <a:ext cx="2270373" cy="307777"/>
          </a:xfrm>
          <a:prstGeom prst="rect">
            <a:avLst/>
          </a:prstGeom>
        </p:spPr>
        <p:txBody>
          <a:bodyPr wrap="none">
            <a:spAutoFit/>
          </a:bodyPr>
          <a:lstStyle/>
          <a:p>
            <a:r>
              <a:rPr lang="en-US" dirty="0">
                <a:latin typeface="Trebuchet MS"/>
                <a:cs typeface="Trebuchet MS"/>
              </a:rPr>
              <a:t>Image source: </a:t>
            </a:r>
            <a:r>
              <a:rPr lang="en-US" dirty="0" err="1">
                <a:latin typeface="Trebuchet MS"/>
                <a:cs typeface="Trebuchet MS"/>
              </a:rPr>
              <a:t>Scorechain</a:t>
            </a:r>
            <a:endParaRPr lang="en-US" dirty="0">
              <a:latin typeface="Trebuchet MS"/>
              <a:cs typeface="Trebuchet MS"/>
            </a:endParaRPr>
          </a:p>
        </p:txBody>
      </p:sp>
    </p:spTree>
    <p:extLst>
      <p:ext uri="{BB962C8B-B14F-4D97-AF65-F5344CB8AC3E}">
        <p14:creationId xmlns:p14="http://schemas.microsoft.com/office/powerpoint/2010/main" val="384750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498764" y="1043614"/>
            <a:ext cx="1129046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fr-FR" sz="2400" b="1" dirty="0">
                <a:solidFill>
                  <a:schemeClr val="tx1"/>
                </a:solidFill>
                <a:latin typeface="Trebuchet MS" charset="0"/>
              </a:rPr>
              <a:t>Bitcoin</a:t>
            </a:r>
          </a:p>
          <a:p>
            <a:pPr marL="800100" lvl="1" indent="-342900" defTabSz="457200">
              <a:spcBef>
                <a:spcPts val="300"/>
              </a:spcBef>
              <a:spcAft>
                <a:spcPts val="300"/>
              </a:spcAft>
              <a:buClr>
                <a:schemeClr val="accent1"/>
              </a:buClr>
              <a:buSzPct val="80000"/>
              <a:buFont typeface="Courier New" charset="0"/>
              <a:buChar char="o"/>
            </a:pPr>
            <a:r>
              <a:rPr lang="en-GB" sz="2000" dirty="0">
                <a:latin typeface="Trebuchet MS" charset="0"/>
              </a:rPr>
              <a:t>Crypto currency, first asset based on Blockchain</a:t>
            </a:r>
          </a:p>
          <a:p>
            <a:pPr marL="800100" lvl="1" indent="-342900" defTabSz="457200">
              <a:spcBef>
                <a:spcPts val="300"/>
              </a:spcBef>
              <a:spcAft>
                <a:spcPts val="300"/>
              </a:spcAft>
              <a:buClr>
                <a:schemeClr val="accent1"/>
              </a:buClr>
              <a:buSzPct val="80000"/>
              <a:buFont typeface="Courier New" charset="0"/>
              <a:buChar char="o"/>
            </a:pPr>
            <a:r>
              <a:rPr lang="en-GB" sz="2000" dirty="0">
                <a:latin typeface="Trebuchet MS" charset="0"/>
              </a:rPr>
              <a:t>Used for drug/weapons e-commerce, ransom ware</a:t>
            </a:r>
          </a:p>
          <a:p>
            <a:pPr marL="800100" lvl="1" indent="-342900" defTabSz="457200">
              <a:spcBef>
                <a:spcPts val="300"/>
              </a:spcBef>
              <a:spcAft>
                <a:spcPts val="300"/>
              </a:spcAft>
              <a:buClr>
                <a:schemeClr val="accent1"/>
              </a:buClr>
              <a:buSzPct val="80000"/>
              <a:buFont typeface="Courier New" charset="0"/>
              <a:buChar char="o"/>
            </a:pPr>
            <a:r>
              <a:rPr lang="en-GB" sz="2000" dirty="0">
                <a:latin typeface="Trebuchet MS" charset="0"/>
              </a:rPr>
              <a:t>Used for remittance, speculation, store of value       </a:t>
            </a:r>
          </a:p>
          <a:p>
            <a:pPr marL="457200" lvl="1" defTabSz="457200">
              <a:spcBef>
                <a:spcPts val="300"/>
              </a:spcBef>
              <a:spcAft>
                <a:spcPts val="300"/>
              </a:spcAft>
              <a:buClr>
                <a:schemeClr val="accent1"/>
              </a:buClr>
              <a:buSzPct val="80000"/>
            </a:pPr>
            <a:endParaRPr lang="en-US" sz="2400" b="1" dirty="0">
              <a:solidFill>
                <a:schemeClr val="tx1"/>
              </a:solidFill>
              <a:latin typeface="Trebuchet MS" charset="0"/>
              <a:ea typeface="Trebuchet MS" charset="0"/>
              <a:cs typeface="Trebuchet MS" charset="0"/>
            </a:endParaRPr>
          </a:p>
          <a:p>
            <a:pPr marL="457200" lvl="1" algn="just" defTabSz="457200">
              <a:spcBef>
                <a:spcPts val="300"/>
              </a:spcBef>
              <a:spcAft>
                <a:spcPts val="300"/>
              </a:spcAft>
              <a:buClr>
                <a:schemeClr val="accent1"/>
              </a:buClr>
              <a:buSzPct val="80000"/>
            </a:pPr>
            <a:r>
              <a:rPr lang="en-US" sz="2000" dirty="0">
                <a:solidFill>
                  <a:schemeClr val="tx1"/>
                </a:solidFill>
                <a:latin typeface="Trebuchet MS" charset="0"/>
                <a:ea typeface="Trebuchet MS" charset="0"/>
                <a:cs typeface="Trebuchet MS" charset="0"/>
              </a:rPr>
              <a:t>“What is </a:t>
            </a:r>
            <a:r>
              <a:rPr lang="en-US" sz="2000" dirty="0">
                <a:latin typeface="Trebuchet MS" charset="0"/>
              </a:rPr>
              <a:t>needed</a:t>
            </a:r>
            <a:r>
              <a:rPr lang="en-US" sz="2000" dirty="0">
                <a:solidFill>
                  <a:schemeClr val="tx1"/>
                </a:solidFill>
                <a:latin typeface="Trebuchet MS" charset="0"/>
                <a:ea typeface="Trebuchet MS" charset="0"/>
                <a:cs typeface="Trebuchet MS" charset="0"/>
              </a:rPr>
              <a:t> is an electronic payment system based on cryptographic proof instead of trust, allowing any two willing parties to transact directly with each other without the need for a trusted third party.”</a:t>
            </a:r>
          </a:p>
          <a:p>
            <a:pPr marL="457200" lvl="1" algn="just" defTabSz="457200">
              <a:spcBef>
                <a:spcPts val="300"/>
              </a:spcBef>
              <a:spcAft>
                <a:spcPts val="300"/>
              </a:spcAft>
              <a:buClr>
                <a:schemeClr val="accent1"/>
              </a:buClr>
              <a:buSzPct val="80000"/>
            </a:pPr>
            <a:r>
              <a:rPr lang="en-US" sz="2000" dirty="0">
                <a:solidFill>
                  <a:schemeClr val="tx1"/>
                </a:solidFill>
                <a:latin typeface="Trebuchet MS" charset="0"/>
                <a:ea typeface="Trebuchet MS" charset="0"/>
                <a:cs typeface="Trebuchet MS" charset="0"/>
              </a:rPr>
              <a:t>                                                Satoshi Nakamoto – October 31st, 2008</a:t>
            </a:r>
          </a:p>
          <a:p>
            <a:pPr marL="457200" lvl="1" defTabSz="457200">
              <a:spcBef>
                <a:spcPts val="300"/>
              </a:spcBef>
              <a:spcAft>
                <a:spcPts val="300"/>
              </a:spcAft>
              <a:buClr>
                <a:schemeClr val="accent1"/>
              </a:buClr>
              <a:buSzPct val="80000"/>
            </a:pPr>
            <a:endParaRPr lang="en-US" sz="2400" b="1" dirty="0">
              <a:solidFill>
                <a:schemeClr val="tx1"/>
              </a:solidFill>
              <a:latin typeface="Trebuchet MS" charset="0"/>
              <a:ea typeface="Trebuchet MS" charset="0"/>
              <a:cs typeface="Trebuchet MS" charset="0"/>
            </a:endParaRPr>
          </a:p>
        </p:txBody>
      </p:sp>
      <p:pic>
        <p:nvPicPr>
          <p:cNvPr id="5" name="Image 4">
            <a:extLst>
              <a:ext uri="{FF2B5EF4-FFF2-40B4-BE49-F238E27FC236}">
                <a16:creationId xmlns:a16="http://schemas.microsoft.com/office/drawing/2014/main" id="{CAE769E5-C47B-6B44-86C1-F182C676510C}"/>
              </a:ext>
            </a:extLst>
          </p:cNvPr>
          <p:cNvPicPr>
            <a:picLocks noChangeAspect="1"/>
          </p:cNvPicPr>
          <p:nvPr/>
        </p:nvPicPr>
        <p:blipFill>
          <a:blip r:embed="rId3"/>
          <a:stretch>
            <a:fillRect/>
          </a:stretch>
        </p:blipFill>
        <p:spPr>
          <a:xfrm>
            <a:off x="8771786" y="541289"/>
            <a:ext cx="2276475" cy="771525"/>
          </a:xfrm>
          <a:prstGeom prst="rect">
            <a:avLst/>
          </a:prstGeom>
        </p:spPr>
      </p:pic>
      <p:sp>
        <p:nvSpPr>
          <p:cNvPr id="2" name="Rectangle 1"/>
          <p:cNvSpPr/>
          <p:nvPr/>
        </p:nvSpPr>
        <p:spPr>
          <a:xfrm>
            <a:off x="746846" y="5367927"/>
            <a:ext cx="10835554" cy="369332"/>
          </a:xfrm>
          <a:prstGeom prst="rect">
            <a:avLst/>
          </a:prstGeom>
        </p:spPr>
        <p:txBody>
          <a:bodyPr wrap="square">
            <a:spAutoFit/>
          </a:bodyPr>
          <a:lstStyle/>
          <a:p>
            <a:r>
              <a:rPr lang="en-US" dirty="0">
                <a:latin typeface="Trebuchet MS"/>
                <a:cs typeface="Trebuchet MS"/>
              </a:rPr>
              <a:t>Source: https://</a:t>
            </a:r>
            <a:r>
              <a:rPr lang="en-US" dirty="0" err="1">
                <a:latin typeface="Trebuchet MS"/>
                <a:cs typeface="Trebuchet MS"/>
              </a:rPr>
              <a:t>medium.com</a:t>
            </a:r>
            <a:r>
              <a:rPr lang="en-US" dirty="0">
                <a:latin typeface="Trebuchet MS"/>
                <a:cs typeface="Trebuchet MS"/>
              </a:rPr>
              <a:t>/@</a:t>
            </a:r>
            <a:r>
              <a:rPr lang="en-US" dirty="0" err="1">
                <a:latin typeface="Trebuchet MS"/>
                <a:cs typeface="Trebuchet MS"/>
              </a:rPr>
              <a:t>flatoutcrypto</a:t>
            </a:r>
            <a:r>
              <a:rPr lang="en-US" dirty="0">
                <a:latin typeface="Trebuchet MS"/>
                <a:cs typeface="Trebuchet MS"/>
              </a:rPr>
              <a:t>/what-is-the-point-of-eos-ad385740b05f</a:t>
            </a:r>
          </a:p>
        </p:txBody>
      </p:sp>
    </p:spTree>
    <p:extLst>
      <p:ext uri="{BB962C8B-B14F-4D97-AF65-F5344CB8AC3E}">
        <p14:creationId xmlns:p14="http://schemas.microsoft.com/office/powerpoint/2010/main" val="2202587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353927" y="1049020"/>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Bitcoin</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Monetary creation</a:t>
            </a:r>
            <a:endParaRPr lang="en-GB" sz="2000" dirty="0">
              <a:latin typeface="Trebuchet MS" charset="0"/>
            </a:endParaRPr>
          </a:p>
          <a:p>
            <a:pPr marL="88900">
              <a:spcBef>
                <a:spcPts val="300"/>
              </a:spcBef>
              <a:spcAft>
                <a:spcPts val="300"/>
              </a:spcAft>
              <a:buClr>
                <a:srgbClr val="595959"/>
              </a:buClr>
              <a:buSzPts val="2200"/>
            </a:pPr>
            <a:endParaRPr lang="en-GB" sz="2400" kern="1200" dirty="0">
              <a:solidFill>
                <a:schemeClr val="tx1"/>
              </a:solidFill>
              <a:latin typeface="Trebuchet MS" charset="0"/>
            </a:endParaRP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pic>
        <p:nvPicPr>
          <p:cNvPr id="7" name="Image 6">
            <a:extLst>
              <a:ext uri="{FF2B5EF4-FFF2-40B4-BE49-F238E27FC236}">
                <a16:creationId xmlns:a16="http://schemas.microsoft.com/office/drawing/2014/main" id="{99243C59-DD85-C443-97BB-4B25F15DDD31}"/>
              </a:ext>
            </a:extLst>
          </p:cNvPr>
          <p:cNvPicPr>
            <a:picLocks noChangeAspect="1"/>
          </p:cNvPicPr>
          <p:nvPr/>
        </p:nvPicPr>
        <p:blipFill>
          <a:blip r:embed="rId3"/>
          <a:stretch>
            <a:fillRect/>
          </a:stretch>
        </p:blipFill>
        <p:spPr>
          <a:xfrm>
            <a:off x="9158462" y="528382"/>
            <a:ext cx="2276475" cy="771525"/>
          </a:xfrm>
          <a:prstGeom prst="rect">
            <a:avLst/>
          </a:prstGeom>
        </p:spPr>
      </p:pic>
      <p:pic>
        <p:nvPicPr>
          <p:cNvPr id="8" name="Image 7">
            <a:extLst>
              <a:ext uri="{FF2B5EF4-FFF2-40B4-BE49-F238E27FC236}">
                <a16:creationId xmlns:a16="http://schemas.microsoft.com/office/drawing/2014/main" id="{B1C5E1CE-0EAC-4B48-9421-F7F7BF15F715}"/>
              </a:ext>
            </a:extLst>
          </p:cNvPr>
          <p:cNvPicPr>
            <a:picLocks noChangeAspect="1"/>
          </p:cNvPicPr>
          <p:nvPr/>
        </p:nvPicPr>
        <p:blipFill>
          <a:blip r:embed="rId4"/>
          <a:stretch>
            <a:fillRect/>
          </a:stretch>
        </p:blipFill>
        <p:spPr>
          <a:xfrm>
            <a:off x="4009149" y="1447340"/>
            <a:ext cx="6259560" cy="4696702"/>
          </a:xfrm>
          <a:prstGeom prst="rect">
            <a:avLst/>
          </a:prstGeom>
        </p:spPr>
      </p:pic>
      <p:sp>
        <p:nvSpPr>
          <p:cNvPr id="2" name="Rectangle 1"/>
          <p:cNvSpPr/>
          <p:nvPr/>
        </p:nvSpPr>
        <p:spPr>
          <a:xfrm>
            <a:off x="353928" y="5906689"/>
            <a:ext cx="11348216" cy="923330"/>
          </a:xfrm>
          <a:prstGeom prst="rect">
            <a:avLst/>
          </a:prstGeom>
        </p:spPr>
        <p:txBody>
          <a:bodyPr wrap="square">
            <a:spAutoFit/>
          </a:bodyPr>
          <a:lstStyle/>
          <a:p>
            <a:r>
              <a:rPr lang="en-US" dirty="0">
                <a:latin typeface="Trebuchet MS"/>
                <a:cs typeface="Trebuchet MS"/>
              </a:rPr>
              <a:t>Image source: https://</a:t>
            </a:r>
            <a:r>
              <a:rPr lang="en-US" dirty="0" err="1">
                <a:latin typeface="Trebuchet MS"/>
                <a:cs typeface="Trebuchet MS"/>
              </a:rPr>
              <a:t>upload.wikimedia.org</a:t>
            </a:r>
            <a:r>
              <a:rPr lang="en-US" dirty="0">
                <a:latin typeface="Trebuchet MS"/>
                <a:cs typeface="Trebuchet MS"/>
              </a:rPr>
              <a:t>/</a:t>
            </a:r>
            <a:r>
              <a:rPr lang="en-US" dirty="0" err="1">
                <a:latin typeface="Trebuchet MS"/>
                <a:cs typeface="Trebuchet MS"/>
              </a:rPr>
              <a:t>wikipedia</a:t>
            </a:r>
            <a:r>
              <a:rPr lang="en-US" dirty="0">
                <a:latin typeface="Trebuchet MS"/>
                <a:cs typeface="Trebuchet MS"/>
              </a:rPr>
              <a:t>/commons/thumb/5/54/</a:t>
            </a:r>
            <a:r>
              <a:rPr lang="en-US" dirty="0" err="1">
                <a:latin typeface="Trebuchet MS"/>
                <a:cs typeface="Trebuchet MS"/>
              </a:rPr>
              <a:t>Total_bitcoins_over_time.png</a:t>
            </a:r>
            <a:r>
              <a:rPr lang="en-US" dirty="0">
                <a:latin typeface="Trebuchet MS"/>
                <a:cs typeface="Trebuchet MS"/>
              </a:rPr>
              <a:t>/740px-Total_bitcoins_over_time.png </a:t>
            </a:r>
          </a:p>
        </p:txBody>
      </p:sp>
    </p:spTree>
    <p:extLst>
      <p:ext uri="{BB962C8B-B14F-4D97-AF65-F5344CB8AC3E}">
        <p14:creationId xmlns:p14="http://schemas.microsoft.com/office/powerpoint/2010/main" val="3249783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324750" y="1052092"/>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Bitcoin</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Inside Bitcoin’s Blockchain</a:t>
            </a:r>
            <a:endParaRPr lang="en-GB" sz="2400" kern="1200" dirty="0">
              <a:solidFill>
                <a:schemeClr val="tx1"/>
              </a:solidFill>
              <a:latin typeface="Trebuchet MS" charset="0"/>
            </a:endParaRP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pic>
        <p:nvPicPr>
          <p:cNvPr id="7" name="Image 6">
            <a:extLst>
              <a:ext uri="{FF2B5EF4-FFF2-40B4-BE49-F238E27FC236}">
                <a16:creationId xmlns:a16="http://schemas.microsoft.com/office/drawing/2014/main" id="{99243C59-DD85-C443-97BB-4B25F15DDD31}"/>
              </a:ext>
            </a:extLst>
          </p:cNvPr>
          <p:cNvPicPr>
            <a:picLocks noChangeAspect="1"/>
          </p:cNvPicPr>
          <p:nvPr/>
        </p:nvPicPr>
        <p:blipFill>
          <a:blip r:embed="rId3"/>
          <a:stretch>
            <a:fillRect/>
          </a:stretch>
        </p:blipFill>
        <p:spPr>
          <a:xfrm>
            <a:off x="8989014" y="316082"/>
            <a:ext cx="2276475" cy="771525"/>
          </a:xfrm>
          <a:prstGeom prst="rect">
            <a:avLst/>
          </a:prstGeom>
        </p:spPr>
      </p:pic>
      <p:sp>
        <p:nvSpPr>
          <p:cNvPr id="2" name="Rectangle 1"/>
          <p:cNvSpPr/>
          <p:nvPr/>
        </p:nvSpPr>
        <p:spPr>
          <a:xfrm>
            <a:off x="324750" y="6227193"/>
            <a:ext cx="10940739" cy="369332"/>
          </a:xfrm>
          <a:prstGeom prst="rect">
            <a:avLst/>
          </a:prstGeom>
        </p:spPr>
        <p:txBody>
          <a:bodyPr wrap="square">
            <a:spAutoFit/>
          </a:bodyPr>
          <a:lstStyle/>
          <a:p>
            <a:r>
              <a:rPr lang="en-US" dirty="0">
                <a:latin typeface="Trebuchet MS"/>
                <a:cs typeface="Trebuchet MS"/>
              </a:rPr>
              <a:t>Source: https://</a:t>
            </a:r>
            <a:r>
              <a:rPr lang="en-US" dirty="0" err="1">
                <a:latin typeface="Trebuchet MS"/>
                <a:cs typeface="Trebuchet MS"/>
              </a:rPr>
              <a:t>bitsonblocks.files.wordpress.com</a:t>
            </a:r>
            <a:r>
              <a:rPr lang="en-US" dirty="0">
                <a:latin typeface="Trebuchet MS"/>
                <a:cs typeface="Trebuchet MS"/>
              </a:rPr>
              <a:t>/2015/09/bitcoin_blockchain_infographic1.jpg</a:t>
            </a:r>
          </a:p>
        </p:txBody>
      </p:sp>
      <p:pic>
        <p:nvPicPr>
          <p:cNvPr id="4" name="Picture 3">
            <a:extLst>
              <a:ext uri="{FF2B5EF4-FFF2-40B4-BE49-F238E27FC236}">
                <a16:creationId xmlns:a16="http://schemas.microsoft.com/office/drawing/2014/main" id="{0CA333CE-7206-E2B5-C7F2-559422B16DAB}"/>
              </a:ext>
            </a:extLst>
          </p:cNvPr>
          <p:cNvPicPr>
            <a:picLocks noChangeAspect="1"/>
          </p:cNvPicPr>
          <p:nvPr/>
        </p:nvPicPr>
        <p:blipFill>
          <a:blip r:embed="rId4"/>
          <a:stretch>
            <a:fillRect/>
          </a:stretch>
        </p:blipFill>
        <p:spPr>
          <a:xfrm>
            <a:off x="4400175" y="1317171"/>
            <a:ext cx="5705475" cy="4589518"/>
          </a:xfrm>
          <a:prstGeom prst="rect">
            <a:avLst/>
          </a:prstGeom>
        </p:spPr>
      </p:pic>
    </p:spTree>
    <p:extLst>
      <p:ext uri="{BB962C8B-B14F-4D97-AF65-F5344CB8AC3E}">
        <p14:creationId xmlns:p14="http://schemas.microsoft.com/office/powerpoint/2010/main" val="630885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pic>
        <p:nvPicPr>
          <p:cNvPr id="7" name="Image 6">
            <a:extLst>
              <a:ext uri="{FF2B5EF4-FFF2-40B4-BE49-F238E27FC236}">
                <a16:creationId xmlns:a16="http://schemas.microsoft.com/office/drawing/2014/main" id="{99243C59-DD85-C443-97BB-4B25F15DDD31}"/>
              </a:ext>
            </a:extLst>
          </p:cNvPr>
          <p:cNvPicPr>
            <a:picLocks noChangeAspect="1"/>
          </p:cNvPicPr>
          <p:nvPr/>
        </p:nvPicPr>
        <p:blipFill>
          <a:blip r:embed="rId3"/>
          <a:stretch>
            <a:fillRect/>
          </a:stretch>
        </p:blipFill>
        <p:spPr>
          <a:xfrm>
            <a:off x="8687056" y="385149"/>
            <a:ext cx="2276475" cy="771525"/>
          </a:xfrm>
          <a:prstGeom prst="rect">
            <a:avLst/>
          </a:prstGeom>
        </p:spPr>
      </p:pic>
      <p:pic>
        <p:nvPicPr>
          <p:cNvPr id="17" name="Image 16">
            <a:extLst>
              <a:ext uri="{FF2B5EF4-FFF2-40B4-BE49-F238E27FC236}">
                <a16:creationId xmlns:a16="http://schemas.microsoft.com/office/drawing/2014/main" id="{569876AF-9DDF-4042-9CCA-BB4B4915B97A}"/>
              </a:ext>
            </a:extLst>
          </p:cNvPr>
          <p:cNvPicPr>
            <a:picLocks noChangeAspect="1"/>
          </p:cNvPicPr>
          <p:nvPr/>
        </p:nvPicPr>
        <p:blipFill>
          <a:blip r:embed="rId4"/>
          <a:stretch>
            <a:fillRect/>
          </a:stretch>
        </p:blipFill>
        <p:spPr>
          <a:xfrm>
            <a:off x="5996274" y="1285920"/>
            <a:ext cx="5772799" cy="4590966"/>
          </a:xfrm>
          <a:prstGeom prst="rect">
            <a:avLst/>
          </a:prstGeom>
          <a:ln w="31750">
            <a:solidFill>
              <a:srgbClr val="00B050"/>
            </a:solidFill>
          </a:ln>
        </p:spPr>
      </p:pic>
      <p:sp>
        <p:nvSpPr>
          <p:cNvPr id="18" name="Google Shape;106;p11">
            <a:extLst>
              <a:ext uri="{FF2B5EF4-FFF2-40B4-BE49-F238E27FC236}">
                <a16:creationId xmlns:a16="http://schemas.microsoft.com/office/drawing/2014/main" id="{23AEB88C-1EDE-754D-854F-D68E050F44B7}"/>
              </a:ext>
            </a:extLst>
          </p:cNvPr>
          <p:cNvSpPr txBox="1"/>
          <p:nvPr/>
        </p:nvSpPr>
        <p:spPr>
          <a:xfrm>
            <a:off x="324749" y="997220"/>
            <a:ext cx="11444323"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Bitcoin</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Inside Bitcoin’s Blockchain</a:t>
            </a:r>
          </a:p>
          <a:p>
            <a:pPr marL="457200" lvl="1" defTabSz="457200">
              <a:spcBef>
                <a:spcPts val="300"/>
              </a:spcBef>
              <a:spcAft>
                <a:spcPts val="300"/>
              </a:spcAft>
              <a:buClr>
                <a:schemeClr val="accent1"/>
              </a:buClr>
              <a:buSzPct val="80000"/>
            </a:pPr>
            <a:r>
              <a:rPr lang="en-GB" sz="1800" kern="1200" dirty="0">
                <a:solidFill>
                  <a:schemeClr val="tx1"/>
                </a:solidFill>
                <a:latin typeface="Trebuchet MS" charset="0"/>
              </a:rPr>
              <a:t>- </a:t>
            </a:r>
            <a:r>
              <a:rPr lang="en-GB" sz="1800" i="1" kern="1200" dirty="0">
                <a:solidFill>
                  <a:schemeClr val="tx1"/>
                </a:solidFill>
                <a:latin typeface="Trebuchet MS" charset="0"/>
              </a:rPr>
              <a:t>Block Header </a:t>
            </a:r>
            <a:r>
              <a:rPr lang="en-GB" sz="1800" kern="1200" dirty="0">
                <a:solidFill>
                  <a:schemeClr val="tx1"/>
                </a:solidFill>
                <a:latin typeface="Trebuchet MS" charset="0"/>
              </a:rPr>
              <a:t>: includes Technical </a:t>
            </a:r>
          </a:p>
          <a:p>
            <a:pPr marL="457200" lvl="1" defTabSz="457200">
              <a:spcBef>
                <a:spcPts val="300"/>
              </a:spcBef>
              <a:spcAft>
                <a:spcPts val="300"/>
              </a:spcAft>
              <a:buClr>
                <a:schemeClr val="accent1"/>
              </a:buClr>
              <a:buSzPct val="80000"/>
            </a:pPr>
            <a:r>
              <a:rPr lang="en-GB" sz="1800" kern="1200" dirty="0">
                <a:solidFill>
                  <a:schemeClr val="tx1"/>
                </a:solidFill>
                <a:latin typeface="Trebuchet MS" charset="0"/>
              </a:rPr>
              <a:t>data, Previous block hash, Merkle Root, </a:t>
            </a:r>
          </a:p>
          <a:p>
            <a:pPr marL="457200" lvl="1" defTabSz="457200">
              <a:spcBef>
                <a:spcPts val="300"/>
              </a:spcBef>
              <a:spcAft>
                <a:spcPts val="300"/>
              </a:spcAft>
              <a:buClr>
                <a:schemeClr val="accent1"/>
              </a:buClr>
              <a:buSzPct val="80000"/>
            </a:pPr>
            <a:r>
              <a:rPr lang="en-GB" sz="1800" kern="1200" dirty="0">
                <a:solidFill>
                  <a:schemeClr val="tx1"/>
                </a:solidFill>
                <a:latin typeface="Trebuchet MS" charset="0"/>
              </a:rPr>
              <a:t>Timestamp, Difficulty target, Nonce. </a:t>
            </a:r>
          </a:p>
          <a:p>
            <a:pPr marL="457200" lvl="1" defTabSz="457200">
              <a:spcBef>
                <a:spcPts val="300"/>
              </a:spcBef>
              <a:spcAft>
                <a:spcPts val="300"/>
              </a:spcAft>
              <a:buClr>
                <a:schemeClr val="accent1"/>
              </a:buClr>
              <a:buSzPct val="80000"/>
            </a:pPr>
            <a:r>
              <a:rPr lang="en-GB" sz="1800" kern="1200" dirty="0">
                <a:solidFill>
                  <a:schemeClr val="tx1"/>
                </a:solidFill>
                <a:latin typeface="Trebuchet MS" charset="0"/>
              </a:rPr>
              <a:t>Here is an example:  </a:t>
            </a:r>
          </a:p>
          <a:p>
            <a:pPr marL="800100" lvl="1" indent="-342900" defTabSz="457200">
              <a:spcBef>
                <a:spcPts val="300"/>
              </a:spcBef>
              <a:spcAft>
                <a:spcPts val="300"/>
              </a:spcAft>
              <a:buClr>
                <a:schemeClr val="accent1"/>
              </a:buClr>
              <a:buSzPct val="80000"/>
              <a:buFont typeface="Courier New" charset="0"/>
              <a:buChar char="o"/>
            </a:pPr>
            <a:endParaRPr lang="en-GB" sz="2400" kern="1200" dirty="0">
              <a:solidFill>
                <a:schemeClr val="tx1"/>
              </a:solidFill>
              <a:latin typeface="Trebuchet MS" charset="0"/>
            </a:endParaRPr>
          </a:p>
        </p:txBody>
      </p:sp>
      <p:sp>
        <p:nvSpPr>
          <p:cNvPr id="2" name="Rectangle 1"/>
          <p:cNvSpPr/>
          <p:nvPr/>
        </p:nvSpPr>
        <p:spPr>
          <a:xfrm>
            <a:off x="324750" y="6235559"/>
            <a:ext cx="12007006" cy="646331"/>
          </a:xfrm>
          <a:prstGeom prst="rect">
            <a:avLst/>
          </a:prstGeom>
        </p:spPr>
        <p:txBody>
          <a:bodyPr wrap="square">
            <a:spAutoFit/>
          </a:bodyPr>
          <a:lstStyle/>
          <a:p>
            <a:r>
              <a:rPr lang="en-US" dirty="0">
                <a:latin typeface="Trebuchet MS"/>
                <a:cs typeface="Trebuchet MS"/>
              </a:rPr>
              <a:t>Source: https://</a:t>
            </a:r>
            <a:r>
              <a:rPr lang="en-US" dirty="0" err="1">
                <a:latin typeface="Trebuchet MS"/>
                <a:cs typeface="Trebuchet MS"/>
              </a:rPr>
              <a:t>bitsonblocks.files.wordpress.com</a:t>
            </a:r>
            <a:r>
              <a:rPr lang="en-US" dirty="0">
                <a:latin typeface="Trebuchet MS"/>
                <a:cs typeface="Trebuchet MS"/>
              </a:rPr>
              <a:t>/2015/09/bitcoin_blockchain_infographic1.jpg</a:t>
            </a:r>
          </a:p>
          <a:p>
            <a:r>
              <a:rPr lang="en-US" dirty="0">
                <a:latin typeface="Trebuchet MS"/>
                <a:cs typeface="Trebuchet MS"/>
              </a:rPr>
              <a:t>Image source: </a:t>
            </a:r>
            <a:r>
              <a:rPr lang="en-US" dirty="0" err="1">
                <a:latin typeface="Trebuchet MS"/>
                <a:cs typeface="Trebuchet MS"/>
              </a:rPr>
              <a:t>www.blockchain.com</a:t>
            </a:r>
            <a:endParaRPr lang="en-US" dirty="0">
              <a:latin typeface="Trebuchet MS"/>
              <a:cs typeface="Trebuchet MS"/>
            </a:endParaRPr>
          </a:p>
        </p:txBody>
      </p:sp>
    </p:spTree>
    <p:extLst>
      <p:ext uri="{BB962C8B-B14F-4D97-AF65-F5344CB8AC3E}">
        <p14:creationId xmlns:p14="http://schemas.microsoft.com/office/powerpoint/2010/main" val="3960003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pic>
        <p:nvPicPr>
          <p:cNvPr id="7" name="Image 6">
            <a:extLst>
              <a:ext uri="{FF2B5EF4-FFF2-40B4-BE49-F238E27FC236}">
                <a16:creationId xmlns:a16="http://schemas.microsoft.com/office/drawing/2014/main" id="{99243C59-DD85-C443-97BB-4B25F15DDD31}"/>
              </a:ext>
            </a:extLst>
          </p:cNvPr>
          <p:cNvPicPr>
            <a:picLocks noChangeAspect="1"/>
          </p:cNvPicPr>
          <p:nvPr/>
        </p:nvPicPr>
        <p:blipFill>
          <a:blip r:embed="rId3"/>
          <a:stretch>
            <a:fillRect/>
          </a:stretch>
        </p:blipFill>
        <p:spPr>
          <a:xfrm>
            <a:off x="8677961" y="380950"/>
            <a:ext cx="2276475" cy="771525"/>
          </a:xfrm>
          <a:prstGeom prst="rect">
            <a:avLst/>
          </a:prstGeom>
        </p:spPr>
      </p:pic>
      <p:sp>
        <p:nvSpPr>
          <p:cNvPr id="18" name="Google Shape;106;p11">
            <a:extLst>
              <a:ext uri="{FF2B5EF4-FFF2-40B4-BE49-F238E27FC236}">
                <a16:creationId xmlns:a16="http://schemas.microsoft.com/office/drawing/2014/main" id="{23AEB88C-1EDE-754D-854F-D68E050F44B7}"/>
              </a:ext>
            </a:extLst>
          </p:cNvPr>
          <p:cNvSpPr txBox="1"/>
          <p:nvPr/>
        </p:nvSpPr>
        <p:spPr>
          <a:xfrm>
            <a:off x="384766" y="919244"/>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Bitcoin</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Inside Bitcoin’s Blockchain</a:t>
            </a:r>
          </a:p>
          <a:p>
            <a:pPr marL="457200" lvl="1" defTabSz="457200">
              <a:spcBef>
                <a:spcPts val="300"/>
              </a:spcBef>
              <a:spcAft>
                <a:spcPts val="300"/>
              </a:spcAft>
              <a:buClr>
                <a:schemeClr val="accent1"/>
              </a:buClr>
              <a:buSzPct val="80000"/>
            </a:pPr>
            <a:r>
              <a:rPr lang="en-GB" sz="1800" kern="1200" dirty="0">
                <a:solidFill>
                  <a:schemeClr val="tx1"/>
                </a:solidFill>
                <a:latin typeface="Trebuchet MS" charset="0"/>
              </a:rPr>
              <a:t>- </a:t>
            </a:r>
            <a:r>
              <a:rPr lang="en-GB" sz="1800" i="1" kern="1200" dirty="0">
                <a:solidFill>
                  <a:schemeClr val="tx1"/>
                </a:solidFill>
                <a:latin typeface="Trebuchet MS" charset="0"/>
              </a:rPr>
              <a:t>Block content </a:t>
            </a:r>
            <a:r>
              <a:rPr lang="en-GB" sz="1800" kern="1200" dirty="0">
                <a:solidFill>
                  <a:schemeClr val="tx1"/>
                </a:solidFill>
                <a:latin typeface="Trebuchet MS" charset="0"/>
              </a:rPr>
              <a:t>: Transaction Flow </a:t>
            </a:r>
            <a:endParaRPr lang="en-GB" sz="2400" kern="1200" dirty="0">
              <a:solidFill>
                <a:schemeClr val="tx1"/>
              </a:solidFill>
              <a:latin typeface="Trebuchet MS" charset="0"/>
            </a:endParaRPr>
          </a:p>
        </p:txBody>
      </p:sp>
      <p:sp>
        <p:nvSpPr>
          <p:cNvPr id="2" name="Rectangle 1"/>
          <p:cNvSpPr/>
          <p:nvPr/>
        </p:nvSpPr>
        <p:spPr>
          <a:xfrm>
            <a:off x="476256" y="6404836"/>
            <a:ext cx="2270373" cy="307777"/>
          </a:xfrm>
          <a:prstGeom prst="rect">
            <a:avLst/>
          </a:prstGeom>
        </p:spPr>
        <p:txBody>
          <a:bodyPr wrap="none">
            <a:spAutoFit/>
          </a:bodyPr>
          <a:lstStyle/>
          <a:p>
            <a:r>
              <a:rPr lang="en-US" dirty="0">
                <a:latin typeface="Trebuchet MS"/>
                <a:cs typeface="Trebuchet MS"/>
              </a:rPr>
              <a:t>Image source: </a:t>
            </a:r>
            <a:r>
              <a:rPr lang="en-US" dirty="0" err="1">
                <a:latin typeface="Trebuchet MS"/>
                <a:cs typeface="Trebuchet MS"/>
              </a:rPr>
              <a:t>Scorechain</a:t>
            </a:r>
            <a:endParaRPr lang="en-US" dirty="0">
              <a:latin typeface="Trebuchet MS"/>
              <a:cs typeface="Trebuchet MS"/>
            </a:endParaRPr>
          </a:p>
        </p:txBody>
      </p:sp>
      <p:pic>
        <p:nvPicPr>
          <p:cNvPr id="6" name="Picture 5">
            <a:extLst>
              <a:ext uri="{FF2B5EF4-FFF2-40B4-BE49-F238E27FC236}">
                <a16:creationId xmlns:a16="http://schemas.microsoft.com/office/drawing/2014/main" id="{285BD157-A0C7-B2E5-0742-68199D6517E5}"/>
              </a:ext>
            </a:extLst>
          </p:cNvPr>
          <p:cNvPicPr>
            <a:picLocks noChangeAspect="1"/>
          </p:cNvPicPr>
          <p:nvPr/>
        </p:nvPicPr>
        <p:blipFill>
          <a:blip r:embed="rId4"/>
          <a:stretch>
            <a:fillRect/>
          </a:stretch>
        </p:blipFill>
        <p:spPr>
          <a:xfrm>
            <a:off x="909900" y="2276427"/>
            <a:ext cx="8610600" cy="4087649"/>
          </a:xfrm>
          <a:prstGeom prst="rect">
            <a:avLst/>
          </a:prstGeom>
        </p:spPr>
      </p:pic>
    </p:spTree>
    <p:extLst>
      <p:ext uri="{BB962C8B-B14F-4D97-AF65-F5344CB8AC3E}">
        <p14:creationId xmlns:p14="http://schemas.microsoft.com/office/powerpoint/2010/main" val="1012389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pic>
        <p:nvPicPr>
          <p:cNvPr id="7" name="Image 6">
            <a:extLst>
              <a:ext uri="{FF2B5EF4-FFF2-40B4-BE49-F238E27FC236}">
                <a16:creationId xmlns:a16="http://schemas.microsoft.com/office/drawing/2014/main" id="{99243C59-DD85-C443-97BB-4B25F15DDD31}"/>
              </a:ext>
            </a:extLst>
          </p:cNvPr>
          <p:cNvPicPr>
            <a:picLocks noChangeAspect="1"/>
          </p:cNvPicPr>
          <p:nvPr/>
        </p:nvPicPr>
        <p:blipFill>
          <a:blip r:embed="rId3"/>
          <a:stretch>
            <a:fillRect/>
          </a:stretch>
        </p:blipFill>
        <p:spPr>
          <a:xfrm>
            <a:off x="8412192" y="421599"/>
            <a:ext cx="2276475" cy="771525"/>
          </a:xfrm>
          <a:prstGeom prst="rect">
            <a:avLst/>
          </a:prstGeom>
        </p:spPr>
      </p:pic>
      <p:sp>
        <p:nvSpPr>
          <p:cNvPr id="18" name="Google Shape;106;p11">
            <a:extLst>
              <a:ext uri="{FF2B5EF4-FFF2-40B4-BE49-F238E27FC236}">
                <a16:creationId xmlns:a16="http://schemas.microsoft.com/office/drawing/2014/main" id="{23AEB88C-1EDE-754D-854F-D68E050F44B7}"/>
              </a:ext>
            </a:extLst>
          </p:cNvPr>
          <p:cNvSpPr txBox="1"/>
          <p:nvPr/>
        </p:nvSpPr>
        <p:spPr>
          <a:xfrm>
            <a:off x="324750" y="1051648"/>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Bitcoin</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Inside Bitcoin’s Blockchain</a:t>
            </a:r>
          </a:p>
          <a:p>
            <a:pPr marL="457200" lvl="1" defTabSz="457200">
              <a:spcBef>
                <a:spcPts val="300"/>
              </a:spcBef>
              <a:spcAft>
                <a:spcPts val="300"/>
              </a:spcAft>
              <a:buClr>
                <a:schemeClr val="accent1"/>
              </a:buClr>
              <a:buSzPct val="80000"/>
            </a:pPr>
            <a:r>
              <a:rPr lang="en-GB" sz="1800" kern="1200" dirty="0">
                <a:solidFill>
                  <a:schemeClr val="tx1"/>
                </a:solidFill>
                <a:latin typeface="Trebuchet MS" charset="0"/>
              </a:rPr>
              <a:t>- Block Transaction example:</a:t>
            </a:r>
            <a:endParaRPr lang="en-GB" sz="2400" kern="1200" dirty="0">
              <a:solidFill>
                <a:schemeClr val="tx1"/>
              </a:solidFill>
              <a:latin typeface="Trebuchet MS" charset="0"/>
            </a:endParaRPr>
          </a:p>
        </p:txBody>
      </p:sp>
      <p:pic>
        <p:nvPicPr>
          <p:cNvPr id="9" name="Image 8">
            <a:extLst>
              <a:ext uri="{FF2B5EF4-FFF2-40B4-BE49-F238E27FC236}">
                <a16:creationId xmlns:a16="http://schemas.microsoft.com/office/drawing/2014/main" id="{50EC6071-608D-1C42-92AA-757F184DE256}"/>
              </a:ext>
            </a:extLst>
          </p:cNvPr>
          <p:cNvPicPr>
            <a:picLocks noChangeAspect="1"/>
          </p:cNvPicPr>
          <p:nvPr/>
        </p:nvPicPr>
        <p:blipFill>
          <a:blip r:embed="rId4"/>
          <a:stretch>
            <a:fillRect/>
          </a:stretch>
        </p:blipFill>
        <p:spPr>
          <a:xfrm>
            <a:off x="1690183" y="2340429"/>
            <a:ext cx="9130217" cy="4095971"/>
          </a:xfrm>
          <a:prstGeom prst="rect">
            <a:avLst/>
          </a:prstGeom>
          <a:solidFill>
            <a:srgbClr val="FFC000"/>
          </a:solidFill>
          <a:ln w="31750">
            <a:solidFill>
              <a:srgbClr val="F49843"/>
            </a:solidFill>
          </a:ln>
        </p:spPr>
      </p:pic>
      <p:sp>
        <p:nvSpPr>
          <p:cNvPr id="2" name="Rectangle 1"/>
          <p:cNvSpPr/>
          <p:nvPr/>
        </p:nvSpPr>
        <p:spPr>
          <a:xfrm>
            <a:off x="565664" y="6447354"/>
            <a:ext cx="3090121" cy="307777"/>
          </a:xfrm>
          <a:prstGeom prst="rect">
            <a:avLst/>
          </a:prstGeom>
        </p:spPr>
        <p:txBody>
          <a:bodyPr wrap="none">
            <a:spAutoFit/>
          </a:bodyPr>
          <a:lstStyle/>
          <a:p>
            <a:r>
              <a:rPr lang="en-US" dirty="0">
                <a:latin typeface="Trebuchet MS"/>
                <a:cs typeface="Trebuchet MS"/>
              </a:rPr>
              <a:t>Image source: </a:t>
            </a:r>
            <a:r>
              <a:rPr lang="en-US" dirty="0" err="1">
                <a:latin typeface="Trebuchet MS"/>
                <a:cs typeface="Trebuchet MS"/>
              </a:rPr>
              <a:t>www.blockchain.com</a:t>
            </a:r>
            <a:endParaRPr lang="en-US" dirty="0">
              <a:latin typeface="Trebuchet MS"/>
              <a:cs typeface="Trebuchet MS"/>
            </a:endParaRPr>
          </a:p>
        </p:txBody>
      </p:sp>
    </p:spTree>
    <p:extLst>
      <p:ext uri="{BB962C8B-B14F-4D97-AF65-F5344CB8AC3E}">
        <p14:creationId xmlns:p14="http://schemas.microsoft.com/office/powerpoint/2010/main" val="2285722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b="1" dirty="0">
                <a:latin typeface="Trebuchet MS" charset="0"/>
                <a:ea typeface="Trebuchet MS" charset="0"/>
                <a:cs typeface="Trebuchet MS" charset="0"/>
              </a:rPr>
              <a:t>Table of Contents</a:t>
            </a:r>
            <a:endParaRPr sz="3600" b="1" dirty="0">
              <a:latin typeface="Trebuchet MS" charset="0"/>
              <a:ea typeface="Trebuchet MS" charset="0"/>
              <a:cs typeface="Trebuchet MS" charset="0"/>
            </a:endParaRPr>
          </a:p>
        </p:txBody>
      </p:sp>
      <p:sp>
        <p:nvSpPr>
          <p:cNvPr id="106" name="Google Shape;106;p11"/>
          <p:cNvSpPr txBox="1"/>
          <p:nvPr/>
        </p:nvSpPr>
        <p:spPr>
          <a:xfrm>
            <a:off x="498764" y="1152474"/>
            <a:ext cx="8804535" cy="4832689"/>
          </a:xfrm>
          <a:prstGeom prst="rect">
            <a:avLst/>
          </a:prstGeom>
          <a:noFill/>
          <a:ln>
            <a:noFill/>
          </a:ln>
        </p:spPr>
        <p:txBody>
          <a:bodyPr spcFirstLastPara="1" wrap="square" lIns="91425" tIns="91425" rIns="91425" bIns="91425" anchor="t" anchorCtr="0">
            <a:noAutofit/>
          </a:bodyPr>
          <a:lstStyle/>
          <a:p>
            <a:pPr marL="457200" lvl="0" indent="-368300">
              <a:lnSpc>
                <a:spcPct val="115000"/>
              </a:lnSpc>
              <a:buClr>
                <a:srgbClr val="595959"/>
              </a:buClr>
              <a:buSzPts val="2200"/>
              <a:buChar char="●"/>
            </a:pPr>
            <a:r>
              <a:rPr lang="en-US" sz="2400" dirty="0">
                <a:solidFill>
                  <a:schemeClr val="tx1"/>
                </a:solidFill>
                <a:latin typeface="Trebuchet MS" charset="0"/>
                <a:ea typeface="Trebuchet MS" charset="0"/>
                <a:cs typeface="Trebuchet MS" charset="0"/>
              </a:rPr>
              <a:t>Introduction </a:t>
            </a:r>
          </a:p>
          <a:p>
            <a:pPr marL="800100" lvl="1" indent="-342900" defTabSz="457200">
              <a:lnSpc>
                <a:spcPct val="114000"/>
              </a:lnSpc>
              <a:spcBef>
                <a:spcPts val="400"/>
              </a:spcBef>
              <a:spcAft>
                <a:spcPts val="400"/>
              </a:spcAft>
              <a:buClr>
                <a:schemeClr val="accent1"/>
              </a:buClr>
              <a:buSzPct val="80000"/>
              <a:buFont typeface="+mj-lt"/>
              <a:buAutoNum type="arabicPeriod"/>
            </a:pPr>
            <a:r>
              <a:rPr lang="en-US" sz="2200" kern="1200" dirty="0">
                <a:solidFill>
                  <a:schemeClr val="tx1"/>
                </a:solidFill>
                <a:latin typeface="Trebuchet MS" charset="0"/>
                <a:ea typeface="Trebuchet MS" charset="0"/>
                <a:cs typeface="Trebuchet MS" charset="0"/>
              </a:rPr>
              <a:t>Blockchain terminologies</a:t>
            </a:r>
          </a:p>
          <a:p>
            <a:pPr marL="800100" lvl="1" indent="-342900" defTabSz="457200">
              <a:lnSpc>
                <a:spcPct val="114000"/>
              </a:lnSpc>
              <a:spcBef>
                <a:spcPts val="400"/>
              </a:spcBef>
              <a:spcAft>
                <a:spcPts val="400"/>
              </a:spcAft>
              <a:buClr>
                <a:schemeClr val="accent1"/>
              </a:buClr>
              <a:buSzPct val="80000"/>
              <a:buFont typeface="+mj-lt"/>
              <a:buAutoNum type="arabicPeriod"/>
            </a:pPr>
            <a:r>
              <a:rPr lang="en-US" sz="2200" kern="1200" dirty="0">
                <a:solidFill>
                  <a:schemeClr val="tx1"/>
                </a:solidFill>
                <a:latin typeface="Trebuchet MS" charset="0"/>
                <a:ea typeface="Trebuchet MS" charset="0"/>
                <a:cs typeface="Trebuchet MS" charset="0"/>
              </a:rPr>
              <a:t>Distinction between databases and </a:t>
            </a:r>
            <a:r>
              <a:rPr lang="en-US" sz="2200" kern="1200" dirty="0" err="1">
                <a:solidFill>
                  <a:schemeClr val="tx1"/>
                </a:solidFill>
                <a:latin typeface="Trebuchet MS" charset="0"/>
                <a:ea typeface="Trebuchet MS" charset="0"/>
                <a:cs typeface="Trebuchet MS" charset="0"/>
              </a:rPr>
              <a:t>blockchain</a:t>
            </a:r>
            <a:r>
              <a:rPr lang="en-US" sz="2200" kern="1200" dirty="0">
                <a:solidFill>
                  <a:schemeClr val="tx1"/>
                </a:solidFill>
                <a:latin typeface="Trebuchet MS" charset="0"/>
                <a:ea typeface="Trebuchet MS" charset="0"/>
                <a:cs typeface="Trebuchet MS" charset="0"/>
              </a:rPr>
              <a:t> ledgers</a:t>
            </a:r>
          </a:p>
          <a:p>
            <a:pPr marL="457200" lvl="0" indent="-368300">
              <a:lnSpc>
                <a:spcPct val="115000"/>
              </a:lnSpc>
              <a:buClr>
                <a:srgbClr val="595959"/>
              </a:buClr>
              <a:buSzPts val="2200"/>
              <a:buChar char="●"/>
            </a:pPr>
            <a:r>
              <a:rPr lang="en-US" sz="2400" dirty="0">
                <a:solidFill>
                  <a:schemeClr val="tx1"/>
                </a:solidFill>
                <a:latin typeface="Trebuchet MS" charset="0"/>
                <a:ea typeface="Trebuchet MS" charset="0"/>
                <a:cs typeface="Trebuchet MS" charset="0"/>
              </a:rPr>
              <a:t>Cryptographic component</a:t>
            </a:r>
          </a:p>
          <a:p>
            <a:pPr marL="800100" lvl="1" indent="-342900" defTabSz="457200">
              <a:lnSpc>
                <a:spcPct val="115000"/>
              </a:lnSpc>
              <a:spcBef>
                <a:spcPts val="400"/>
              </a:spcBef>
              <a:spcAft>
                <a:spcPts val="400"/>
              </a:spcAft>
              <a:buClr>
                <a:schemeClr val="accent1"/>
              </a:buClr>
              <a:buSzPct val="80000"/>
              <a:buFont typeface="+mj-lt"/>
              <a:buAutoNum type="arabicPeriod"/>
            </a:pPr>
            <a:r>
              <a:rPr lang="en-GB" sz="2200" kern="1200" dirty="0">
                <a:solidFill>
                  <a:schemeClr val="tx1"/>
                </a:solidFill>
                <a:latin typeface="Trebuchet MS" charset="0"/>
              </a:rPr>
              <a:t>Cryptography, hash functions and digital signatures</a:t>
            </a:r>
            <a:endParaRPr lang="en-US" sz="2200" kern="1200" dirty="0">
              <a:solidFill>
                <a:schemeClr val="tx1"/>
              </a:solidFill>
              <a:latin typeface="Trebuchet MS" charset="0"/>
            </a:endParaRPr>
          </a:p>
          <a:p>
            <a:pPr marL="457200" indent="-368300">
              <a:lnSpc>
                <a:spcPct val="115000"/>
              </a:lnSpc>
              <a:buClr>
                <a:srgbClr val="595959"/>
              </a:buClr>
              <a:buSzPts val="2200"/>
              <a:buFont typeface="Arial"/>
              <a:buChar char="●"/>
            </a:pPr>
            <a:r>
              <a:rPr lang="en-US" sz="2400" dirty="0">
                <a:solidFill>
                  <a:schemeClr val="tx1"/>
                </a:solidFill>
                <a:latin typeface="Trebuchet MS" charset="0"/>
                <a:ea typeface="Trebuchet MS" charset="0"/>
                <a:cs typeface="Trebuchet MS" charset="0"/>
              </a:rPr>
              <a:t>Consensus components</a:t>
            </a:r>
          </a:p>
          <a:p>
            <a:pPr marL="800100" lvl="1" indent="-342900" defTabSz="457200">
              <a:lnSpc>
                <a:spcPct val="115000"/>
              </a:lnSpc>
              <a:spcBef>
                <a:spcPts val="400"/>
              </a:spcBef>
              <a:spcAft>
                <a:spcPts val="400"/>
              </a:spcAft>
              <a:buClr>
                <a:schemeClr val="accent1"/>
              </a:buClr>
              <a:buSzPct val="80000"/>
              <a:buFont typeface="+mj-lt"/>
              <a:buAutoNum type="arabicPeriod"/>
            </a:pPr>
            <a:r>
              <a:rPr lang="en-GB" sz="2200" kern="1200" dirty="0">
                <a:solidFill>
                  <a:schemeClr val="tx1"/>
                </a:solidFill>
                <a:latin typeface="Trebuchet MS" charset="0"/>
              </a:rPr>
              <a:t>Principles and paradigms of distributed systems</a:t>
            </a:r>
            <a:endParaRPr lang="en-US" sz="2200" kern="1200" dirty="0">
              <a:solidFill>
                <a:schemeClr val="tx1"/>
              </a:solidFill>
              <a:latin typeface="Trebuchet MS" charset="0"/>
            </a:endParaRPr>
          </a:p>
          <a:p>
            <a:pPr marL="800100" lvl="1" indent="-342900" defTabSz="457200">
              <a:lnSpc>
                <a:spcPct val="115000"/>
              </a:lnSpc>
              <a:spcBef>
                <a:spcPts val="400"/>
              </a:spcBef>
              <a:spcAft>
                <a:spcPts val="400"/>
              </a:spcAft>
              <a:buClr>
                <a:schemeClr val="accent1"/>
              </a:buClr>
              <a:buSzPct val="80000"/>
              <a:buFont typeface="+mj-lt"/>
              <a:buAutoNum type="arabicPeriod"/>
            </a:pPr>
            <a:r>
              <a:rPr lang="en-GB" sz="2200" kern="1200" dirty="0">
                <a:solidFill>
                  <a:schemeClr val="tx1"/>
                </a:solidFill>
                <a:latin typeface="Trebuchet MS" charset="0"/>
              </a:rPr>
              <a:t>Blockchain consensus algorithms</a:t>
            </a:r>
            <a:endParaRPr lang="en-US" sz="2200" dirty="0">
              <a:solidFill>
                <a:schemeClr val="tx1"/>
              </a:solidFill>
              <a:latin typeface="Trebuchet MS" charset="0"/>
              <a:ea typeface="Trebuchet MS" charset="0"/>
              <a:cs typeface="Trebuchet MS" charset="0"/>
            </a:endParaRPr>
          </a:p>
          <a:p>
            <a:pPr marL="457200" lvl="0" indent="-368300">
              <a:lnSpc>
                <a:spcPct val="115000"/>
              </a:lnSpc>
              <a:buClr>
                <a:srgbClr val="595959"/>
              </a:buClr>
              <a:buSzPts val="2200"/>
              <a:buChar char="●"/>
            </a:pPr>
            <a:r>
              <a:rPr lang="en-US" sz="2400" dirty="0">
                <a:solidFill>
                  <a:schemeClr val="tx1"/>
                </a:solidFill>
                <a:latin typeface="Trebuchet MS" charset="0"/>
                <a:ea typeface="Trebuchet MS" charset="0"/>
                <a:cs typeface="Trebuchet MS" charset="0"/>
              </a:rPr>
              <a:t>Blockchain structures</a:t>
            </a:r>
          </a:p>
          <a:p>
            <a:pPr marL="800100" lvl="1" indent="-342900" defTabSz="457200">
              <a:lnSpc>
                <a:spcPct val="115000"/>
              </a:lnSpc>
              <a:spcBef>
                <a:spcPts val="400"/>
              </a:spcBef>
              <a:spcAft>
                <a:spcPts val="400"/>
              </a:spcAft>
              <a:buClr>
                <a:schemeClr val="accent1"/>
              </a:buClr>
              <a:buSzPct val="80000"/>
              <a:buFont typeface="+mj-lt"/>
              <a:buAutoNum type="arabicPeriod"/>
            </a:pPr>
            <a:r>
              <a:rPr lang="en-US" sz="2200" kern="1200" dirty="0">
                <a:solidFill>
                  <a:schemeClr val="tx1"/>
                </a:solidFill>
                <a:latin typeface="Trebuchet MS" charset="0"/>
                <a:ea typeface="Trebuchet MS" charset="0"/>
                <a:cs typeface="Trebuchet MS" charset="0"/>
              </a:rPr>
              <a:t>Blockchain structure</a:t>
            </a:r>
          </a:p>
          <a:p>
            <a:pPr marL="800100" lvl="1" indent="-342900" defTabSz="457200">
              <a:lnSpc>
                <a:spcPct val="115000"/>
              </a:lnSpc>
              <a:spcBef>
                <a:spcPts val="400"/>
              </a:spcBef>
              <a:spcAft>
                <a:spcPts val="400"/>
              </a:spcAft>
              <a:buClr>
                <a:schemeClr val="accent1"/>
              </a:buClr>
              <a:buSzPct val="80000"/>
              <a:buFont typeface="+mj-lt"/>
              <a:buAutoNum type="arabicPeriod"/>
            </a:pPr>
            <a:r>
              <a:rPr lang="en-US" sz="2200" kern="1200" dirty="0">
                <a:solidFill>
                  <a:schemeClr val="tx1"/>
                </a:solidFill>
                <a:latin typeface="Trebuchet MS" charset="0"/>
                <a:ea typeface="Trebuchet MS" charset="0"/>
                <a:cs typeface="Trebuchet MS" charset="0"/>
              </a:rPr>
              <a:t>Types of </a:t>
            </a:r>
            <a:r>
              <a:rPr lang="en-US" sz="2200" kern="1200" dirty="0" err="1">
                <a:solidFill>
                  <a:schemeClr val="tx1"/>
                </a:solidFill>
                <a:latin typeface="Trebuchet MS" charset="0"/>
                <a:ea typeface="Trebuchet MS" charset="0"/>
                <a:cs typeface="Trebuchet MS" charset="0"/>
              </a:rPr>
              <a:t>blockchain</a:t>
            </a:r>
            <a:endParaRPr lang="en-US" sz="2200" kern="1200" dirty="0">
              <a:solidFill>
                <a:schemeClr val="tx1"/>
              </a:solidFill>
              <a:latin typeface="Trebuchet MS" charset="0"/>
              <a:ea typeface="Trebuchet MS" charset="0"/>
              <a:cs typeface="Trebuchet MS" charset="0"/>
            </a:endParaRPr>
          </a:p>
        </p:txBody>
      </p:sp>
    </p:spTree>
    <p:extLst>
      <p:ext uri="{BB962C8B-B14F-4D97-AF65-F5344CB8AC3E}">
        <p14:creationId xmlns:p14="http://schemas.microsoft.com/office/powerpoint/2010/main" val="1411827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pic>
        <p:nvPicPr>
          <p:cNvPr id="7" name="Image 6">
            <a:extLst>
              <a:ext uri="{FF2B5EF4-FFF2-40B4-BE49-F238E27FC236}">
                <a16:creationId xmlns:a16="http://schemas.microsoft.com/office/drawing/2014/main" id="{99243C59-DD85-C443-97BB-4B25F15DDD31}"/>
              </a:ext>
            </a:extLst>
          </p:cNvPr>
          <p:cNvPicPr>
            <a:picLocks noChangeAspect="1"/>
          </p:cNvPicPr>
          <p:nvPr/>
        </p:nvPicPr>
        <p:blipFill>
          <a:blip r:embed="rId3"/>
          <a:stretch>
            <a:fillRect/>
          </a:stretch>
        </p:blipFill>
        <p:spPr>
          <a:xfrm>
            <a:off x="8042443" y="284644"/>
            <a:ext cx="2276475" cy="771525"/>
          </a:xfrm>
          <a:prstGeom prst="rect">
            <a:avLst/>
          </a:prstGeom>
        </p:spPr>
      </p:pic>
      <p:sp>
        <p:nvSpPr>
          <p:cNvPr id="18" name="Google Shape;106;p11">
            <a:extLst>
              <a:ext uri="{FF2B5EF4-FFF2-40B4-BE49-F238E27FC236}">
                <a16:creationId xmlns:a16="http://schemas.microsoft.com/office/drawing/2014/main" id="{23AEB88C-1EDE-754D-854F-D68E050F44B7}"/>
              </a:ext>
            </a:extLst>
          </p:cNvPr>
          <p:cNvSpPr txBox="1"/>
          <p:nvPr/>
        </p:nvSpPr>
        <p:spPr>
          <a:xfrm>
            <a:off x="376145" y="1047614"/>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Bitcoin</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How the </a:t>
            </a:r>
          </a:p>
          <a:p>
            <a:pPr marL="457200" lvl="1" defTabSz="457200">
              <a:spcBef>
                <a:spcPts val="300"/>
              </a:spcBef>
              <a:spcAft>
                <a:spcPts val="300"/>
              </a:spcAft>
              <a:buClr>
                <a:schemeClr val="accent1"/>
              </a:buClr>
              <a:buSzPct val="80000"/>
            </a:pPr>
            <a:r>
              <a:rPr lang="en-US" sz="2000" dirty="0">
                <a:latin typeface="Trebuchet MS" charset="0"/>
              </a:rPr>
              <a:t>money transfer works</a:t>
            </a:r>
            <a:endParaRPr lang="en-GB" sz="2400" kern="1200" dirty="0">
              <a:solidFill>
                <a:schemeClr val="tx1"/>
              </a:solidFill>
              <a:latin typeface="Trebuchet MS" charset="0"/>
            </a:endParaRPr>
          </a:p>
        </p:txBody>
      </p:sp>
      <p:pic>
        <p:nvPicPr>
          <p:cNvPr id="8" name="Image 7">
            <a:extLst>
              <a:ext uri="{FF2B5EF4-FFF2-40B4-BE49-F238E27FC236}">
                <a16:creationId xmlns:a16="http://schemas.microsoft.com/office/drawing/2014/main" id="{03B3E421-9852-D440-A2A2-648B5C31C4D9}"/>
              </a:ext>
            </a:extLst>
          </p:cNvPr>
          <p:cNvPicPr>
            <a:picLocks noChangeAspect="1"/>
          </p:cNvPicPr>
          <p:nvPr/>
        </p:nvPicPr>
        <p:blipFill>
          <a:blip r:embed="rId4"/>
          <a:stretch>
            <a:fillRect/>
          </a:stretch>
        </p:blipFill>
        <p:spPr>
          <a:xfrm>
            <a:off x="3621744" y="1152475"/>
            <a:ext cx="8107367" cy="5269275"/>
          </a:xfrm>
          <a:prstGeom prst="rect">
            <a:avLst/>
          </a:prstGeom>
        </p:spPr>
      </p:pic>
      <p:sp>
        <p:nvSpPr>
          <p:cNvPr id="2" name="Rectangle 1"/>
          <p:cNvSpPr/>
          <p:nvPr/>
        </p:nvSpPr>
        <p:spPr>
          <a:xfrm>
            <a:off x="376145" y="6421751"/>
            <a:ext cx="11108284" cy="369332"/>
          </a:xfrm>
          <a:prstGeom prst="rect">
            <a:avLst/>
          </a:prstGeom>
        </p:spPr>
        <p:txBody>
          <a:bodyPr wrap="square">
            <a:spAutoFit/>
          </a:bodyPr>
          <a:lstStyle/>
          <a:p>
            <a:r>
              <a:rPr lang="en-US" dirty="0">
                <a:latin typeface="Trebuchet MS"/>
                <a:cs typeface="Trebuchet MS"/>
              </a:rPr>
              <a:t>Image source: https://</a:t>
            </a:r>
            <a:r>
              <a:rPr lang="en-US" dirty="0" err="1">
                <a:latin typeface="Trebuchet MS"/>
                <a:cs typeface="Trebuchet MS"/>
              </a:rPr>
              <a:t>www.weusecoins.com</a:t>
            </a:r>
            <a:r>
              <a:rPr lang="en-US" dirty="0">
                <a:latin typeface="Trebuchet MS"/>
                <a:cs typeface="Trebuchet MS"/>
              </a:rPr>
              <a:t>/images/</a:t>
            </a:r>
            <a:r>
              <a:rPr lang="en-US" dirty="0" err="1">
                <a:latin typeface="Trebuchet MS"/>
                <a:cs typeface="Trebuchet MS"/>
              </a:rPr>
              <a:t>bitcoin</a:t>
            </a:r>
            <a:r>
              <a:rPr lang="en-US" dirty="0">
                <a:latin typeface="Trebuchet MS"/>
                <a:cs typeface="Trebuchet MS"/>
              </a:rPr>
              <a:t>-transaction-life-cycle-high-</a:t>
            </a:r>
            <a:r>
              <a:rPr lang="en-US" dirty="0" err="1">
                <a:latin typeface="Trebuchet MS"/>
                <a:cs typeface="Trebuchet MS"/>
              </a:rPr>
              <a:t>resolution.png</a:t>
            </a:r>
            <a:r>
              <a:rPr lang="en-US" dirty="0">
                <a:latin typeface="Trebuchet MS"/>
                <a:cs typeface="Trebuchet MS"/>
              </a:rPr>
              <a:t> </a:t>
            </a:r>
          </a:p>
        </p:txBody>
      </p:sp>
    </p:spTree>
    <p:extLst>
      <p:ext uri="{BB962C8B-B14F-4D97-AF65-F5344CB8AC3E}">
        <p14:creationId xmlns:p14="http://schemas.microsoft.com/office/powerpoint/2010/main" val="1719452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188937" y="1096632"/>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Ethereum</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Proposed in late 2013 by </a:t>
            </a:r>
            <a:r>
              <a:rPr lang="en-US" sz="2000" dirty="0" err="1">
                <a:latin typeface="Trebuchet MS" charset="0"/>
              </a:rPr>
              <a:t>Vitalik</a:t>
            </a:r>
            <a:r>
              <a:rPr lang="en-US" sz="2000" dirty="0">
                <a:latin typeface="Trebuchet MS" charset="0"/>
              </a:rPr>
              <a:t> </a:t>
            </a:r>
            <a:r>
              <a:rPr lang="en-US" sz="2000" dirty="0" err="1">
                <a:latin typeface="Trebuchet MS" charset="0"/>
              </a:rPr>
              <a:t>Buterin</a:t>
            </a:r>
            <a:r>
              <a:rPr lang="en-US" sz="2000" dirty="0">
                <a:latin typeface="Trebuchet MS" charset="0"/>
              </a:rPr>
              <a:t> (cryptocurrency researcher and programmer)</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Online </a:t>
            </a:r>
            <a:r>
              <a:rPr lang="en-US" sz="2000" dirty="0" err="1">
                <a:latin typeface="Trebuchet MS" charset="0"/>
              </a:rPr>
              <a:t>crowdsale</a:t>
            </a:r>
            <a:r>
              <a:rPr lang="en-US" sz="2000" dirty="0">
                <a:latin typeface="Trebuchet MS" charset="0"/>
              </a:rPr>
              <a:t> during summer 2014</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Bitcoin on steroids!</a:t>
            </a:r>
          </a:p>
          <a:p>
            <a:pPr marL="457200" lvl="1" algn="just" defTabSz="457200">
              <a:spcBef>
                <a:spcPts val="300"/>
              </a:spcBef>
              <a:spcAft>
                <a:spcPts val="300"/>
              </a:spcAft>
              <a:buClr>
                <a:schemeClr val="accent1"/>
              </a:buClr>
              <a:buSzPct val="80000"/>
            </a:pPr>
            <a:r>
              <a:rPr lang="en-US" sz="2000" dirty="0">
                <a:latin typeface="Trebuchet MS" charset="0"/>
              </a:rPr>
              <a:t>“A blockchain is a magic computer that anyone can upload programs to and leave the programs to self-execute, where the current and all previous states of every program are always publicly visible, and which carries a very strong </a:t>
            </a:r>
            <a:r>
              <a:rPr lang="en-US" sz="2000" dirty="0" err="1">
                <a:latin typeface="Trebuchet MS" charset="0"/>
              </a:rPr>
              <a:t>cryptoeconomically</a:t>
            </a:r>
            <a:r>
              <a:rPr lang="en-US" sz="2000" dirty="0">
                <a:latin typeface="Trebuchet MS" charset="0"/>
              </a:rPr>
              <a:t> secured guarantee that programs running on the chain will continue to execute in exactly the way that the blockchain protocol specifies.”</a:t>
            </a:r>
          </a:p>
          <a:p>
            <a:pPr marL="457200" lvl="1" algn="r" defTabSz="457200">
              <a:spcBef>
                <a:spcPts val="300"/>
              </a:spcBef>
              <a:spcAft>
                <a:spcPts val="300"/>
              </a:spcAft>
              <a:buClr>
                <a:schemeClr val="accent1"/>
              </a:buClr>
              <a:buSzPct val="80000"/>
            </a:pPr>
            <a:r>
              <a:rPr lang="en-US" sz="2000" dirty="0" err="1">
                <a:latin typeface="Trebuchet MS" charset="0"/>
              </a:rPr>
              <a:t>VitalVitalik</a:t>
            </a:r>
            <a:r>
              <a:rPr lang="en-US" sz="2000" dirty="0">
                <a:latin typeface="Trebuchet MS" charset="0"/>
              </a:rPr>
              <a:t> </a:t>
            </a:r>
            <a:r>
              <a:rPr lang="en-US" sz="2000" dirty="0" err="1">
                <a:latin typeface="Trebuchet MS" charset="0"/>
              </a:rPr>
              <a:t>Buterin</a:t>
            </a:r>
            <a:endParaRPr lang="en-US" sz="2000" dirty="0">
              <a:latin typeface="Trebuchet MS" charset="0"/>
            </a:endParaRPr>
          </a:p>
          <a:p>
            <a:pPr marL="457200" lvl="1" defTabSz="457200">
              <a:spcBef>
                <a:spcPts val="300"/>
              </a:spcBef>
              <a:spcAft>
                <a:spcPts val="300"/>
              </a:spcAft>
              <a:buClr>
                <a:schemeClr val="accent1"/>
              </a:buClr>
              <a:buSzPct val="80000"/>
            </a:pPr>
            <a:endParaRPr lang="en-US" sz="2000" dirty="0">
              <a:latin typeface="Trebuchet MS" charset="0"/>
            </a:endParaRPr>
          </a:p>
        </p:txBody>
      </p:sp>
      <p:pic>
        <p:nvPicPr>
          <p:cNvPr id="9" name="Image 8">
            <a:extLst>
              <a:ext uri="{FF2B5EF4-FFF2-40B4-BE49-F238E27FC236}">
                <a16:creationId xmlns:a16="http://schemas.microsoft.com/office/drawing/2014/main" id="{26CB08DC-B3F9-8D4D-A47A-47379C9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978" y="299275"/>
            <a:ext cx="681216" cy="1109637"/>
          </a:xfrm>
          <a:prstGeom prst="rect">
            <a:avLst/>
          </a:prstGeom>
        </p:spPr>
      </p:pic>
      <p:pic>
        <p:nvPicPr>
          <p:cNvPr id="11" name="Image 10">
            <a:extLst>
              <a:ext uri="{FF2B5EF4-FFF2-40B4-BE49-F238E27FC236}">
                <a16:creationId xmlns:a16="http://schemas.microsoft.com/office/drawing/2014/main" id="{A492450F-A13C-6942-AF7B-3A71F56C3FD7}"/>
              </a:ext>
            </a:extLst>
          </p:cNvPr>
          <p:cNvPicPr>
            <a:picLocks noChangeAspect="1"/>
          </p:cNvPicPr>
          <p:nvPr/>
        </p:nvPicPr>
        <p:blipFill>
          <a:blip r:embed="rId4"/>
          <a:stretch>
            <a:fillRect/>
          </a:stretch>
        </p:blipFill>
        <p:spPr>
          <a:xfrm>
            <a:off x="9067800" y="3277452"/>
            <a:ext cx="2743200" cy="1821217"/>
          </a:xfrm>
          <a:prstGeom prst="rect">
            <a:avLst/>
          </a:prstGeom>
        </p:spPr>
      </p:pic>
      <p:sp>
        <p:nvSpPr>
          <p:cNvPr id="2" name="Rectangle 1"/>
          <p:cNvSpPr/>
          <p:nvPr/>
        </p:nvSpPr>
        <p:spPr>
          <a:xfrm>
            <a:off x="324750" y="5540753"/>
            <a:ext cx="11605993" cy="1200329"/>
          </a:xfrm>
          <a:prstGeom prst="rect">
            <a:avLst/>
          </a:prstGeom>
        </p:spPr>
        <p:txBody>
          <a:bodyPr wrap="square">
            <a:spAutoFit/>
          </a:bodyPr>
          <a:lstStyle/>
          <a:p>
            <a:r>
              <a:rPr lang="en-US" dirty="0">
                <a:latin typeface="Trebuchet MS"/>
                <a:cs typeface="Trebuchet MS"/>
              </a:rPr>
              <a:t>Source: https://</a:t>
            </a:r>
            <a:r>
              <a:rPr lang="en-US" dirty="0" err="1">
                <a:latin typeface="Trebuchet MS"/>
                <a:cs typeface="Trebuchet MS"/>
              </a:rPr>
              <a:t>medium.com</a:t>
            </a:r>
            <a:r>
              <a:rPr lang="en-US" dirty="0">
                <a:latin typeface="Trebuchet MS"/>
                <a:cs typeface="Trebuchet MS"/>
              </a:rPr>
              <a:t>/</a:t>
            </a:r>
            <a:r>
              <a:rPr lang="en-US" dirty="0" err="1">
                <a:latin typeface="Trebuchet MS"/>
                <a:cs typeface="Trebuchet MS"/>
              </a:rPr>
              <a:t>blockchain</a:t>
            </a:r>
            <a:r>
              <a:rPr lang="en-US" dirty="0">
                <a:latin typeface="Trebuchet MS"/>
                <a:cs typeface="Trebuchet MS"/>
              </a:rPr>
              <a:t>-review/how-does-the-blockchain-work-for-dummies-explained-simply-9f94d386e093 </a:t>
            </a:r>
          </a:p>
          <a:p>
            <a:r>
              <a:rPr lang="en-US" dirty="0">
                <a:latin typeface="Trebuchet MS"/>
                <a:cs typeface="Trebuchet MS"/>
              </a:rPr>
              <a:t>Image source: https://znews-photo-td.zadn.vn/w660/Uploaded/lce_uxlcq/2017_06_27/20DBBITCOIN4master675.jpg</a:t>
            </a:r>
          </a:p>
        </p:txBody>
      </p:sp>
    </p:spTree>
    <p:extLst>
      <p:ext uri="{BB962C8B-B14F-4D97-AF65-F5344CB8AC3E}">
        <p14:creationId xmlns:p14="http://schemas.microsoft.com/office/powerpoint/2010/main" val="167562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214882" y="1009520"/>
            <a:ext cx="5881118"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Ethereum</a:t>
            </a:r>
          </a:p>
          <a:p>
            <a:pPr marL="800100" lvl="1" indent="-342900" defTabSz="457200">
              <a:spcBef>
                <a:spcPts val="300"/>
              </a:spcBef>
              <a:spcAft>
                <a:spcPts val="300"/>
              </a:spcAft>
              <a:buClr>
                <a:schemeClr val="accent1"/>
              </a:buClr>
              <a:buSzPct val="80000"/>
              <a:buFont typeface="Courier New" charset="0"/>
              <a:buChar char="o"/>
            </a:pPr>
            <a:r>
              <a:rPr lang="en-US" sz="2000" dirty="0" err="1">
                <a:latin typeface="Trebuchet MS" charset="0"/>
              </a:rPr>
              <a:t>Decentralised</a:t>
            </a:r>
            <a:r>
              <a:rPr lang="en-US" sz="2000" dirty="0">
                <a:latin typeface="Trebuchet MS" charset="0"/>
              </a:rPr>
              <a:t> app platform (</a:t>
            </a:r>
            <a:r>
              <a:rPr lang="en-US" sz="2000" dirty="0" err="1">
                <a:latin typeface="Trebuchet MS" charset="0"/>
              </a:rPr>
              <a:t>dapps</a:t>
            </a:r>
            <a:r>
              <a:rPr lang="en-US" sz="2000" dirty="0">
                <a:latin typeface="Trebuchet MS" charset="0"/>
              </a:rPr>
              <a:t>)</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Transaction &amp; smart-contracts ledger</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Based on the Ethereum Virtual Machine (EVM)</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Cryptocurrency called ether (ETH)</a:t>
            </a:r>
          </a:p>
          <a:p>
            <a:pPr marL="457200" lvl="1" algn="just" defTabSz="457200">
              <a:spcBef>
                <a:spcPts val="300"/>
              </a:spcBef>
              <a:spcAft>
                <a:spcPts val="300"/>
              </a:spcAft>
              <a:buClr>
                <a:schemeClr val="accent1"/>
              </a:buClr>
              <a:buSzPct val="80000"/>
            </a:pPr>
            <a:endParaRPr lang="en-US" sz="2000" dirty="0">
              <a:latin typeface="Trebuchet MS" charset="0"/>
            </a:endParaRPr>
          </a:p>
          <a:p>
            <a:pPr marL="457200" lvl="1" defTabSz="457200">
              <a:spcBef>
                <a:spcPts val="300"/>
              </a:spcBef>
              <a:spcAft>
                <a:spcPts val="300"/>
              </a:spcAft>
              <a:buClr>
                <a:schemeClr val="accent1"/>
              </a:buClr>
              <a:buSzPct val="80000"/>
            </a:pPr>
            <a:endParaRPr lang="en-US" sz="2000" dirty="0">
              <a:latin typeface="Trebuchet MS" charset="0"/>
            </a:endParaRPr>
          </a:p>
        </p:txBody>
      </p:sp>
      <p:pic>
        <p:nvPicPr>
          <p:cNvPr id="9" name="Image 8">
            <a:extLst>
              <a:ext uri="{FF2B5EF4-FFF2-40B4-BE49-F238E27FC236}">
                <a16:creationId xmlns:a16="http://schemas.microsoft.com/office/drawing/2014/main" id="{26CB08DC-B3F9-8D4D-A47A-47379C9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0463" y="315117"/>
            <a:ext cx="681216" cy="1109637"/>
          </a:xfrm>
          <a:prstGeom prst="rect">
            <a:avLst/>
          </a:prstGeom>
        </p:spPr>
      </p:pic>
      <p:pic>
        <p:nvPicPr>
          <p:cNvPr id="7" name="Image 6">
            <a:extLst>
              <a:ext uri="{FF2B5EF4-FFF2-40B4-BE49-F238E27FC236}">
                <a16:creationId xmlns:a16="http://schemas.microsoft.com/office/drawing/2014/main" id="{D8C1570E-01F3-DC4C-9869-5C60A1C01744}"/>
              </a:ext>
            </a:extLst>
          </p:cNvPr>
          <p:cNvPicPr>
            <a:picLocks noChangeAspect="1"/>
          </p:cNvPicPr>
          <p:nvPr/>
        </p:nvPicPr>
        <p:blipFill>
          <a:blip r:embed="rId4"/>
          <a:stretch>
            <a:fillRect/>
          </a:stretch>
        </p:blipFill>
        <p:spPr>
          <a:xfrm>
            <a:off x="5617394" y="1862720"/>
            <a:ext cx="6278244" cy="3946406"/>
          </a:xfrm>
          <a:prstGeom prst="rect">
            <a:avLst/>
          </a:prstGeom>
        </p:spPr>
      </p:pic>
      <p:sp>
        <p:nvSpPr>
          <p:cNvPr id="2" name="Rectangle 1"/>
          <p:cNvSpPr/>
          <p:nvPr/>
        </p:nvSpPr>
        <p:spPr>
          <a:xfrm>
            <a:off x="324750" y="6081405"/>
            <a:ext cx="10846071" cy="646331"/>
          </a:xfrm>
          <a:prstGeom prst="rect">
            <a:avLst/>
          </a:prstGeom>
        </p:spPr>
        <p:txBody>
          <a:bodyPr wrap="square">
            <a:spAutoFit/>
          </a:bodyPr>
          <a:lstStyle/>
          <a:p>
            <a:r>
              <a:rPr lang="en-US" dirty="0">
                <a:latin typeface="Trebuchet MS"/>
                <a:cs typeface="Trebuchet MS"/>
              </a:rPr>
              <a:t>Image source: https://</a:t>
            </a:r>
            <a:r>
              <a:rPr lang="en-US" dirty="0" err="1">
                <a:latin typeface="Trebuchet MS"/>
                <a:cs typeface="Trebuchet MS"/>
              </a:rPr>
              <a:t>image.slidesharecdn.com</a:t>
            </a:r>
            <a:r>
              <a:rPr lang="en-US" dirty="0">
                <a:latin typeface="Trebuchet MS"/>
                <a:cs typeface="Trebuchet MS"/>
              </a:rPr>
              <a:t>/empresaeinovaonasociedadeemredemaro2013-130717064842-phpapp01/95/empresa-e-inovao-na-sociedade-em-rede-84-638.jpg?cb=1374043787</a:t>
            </a:r>
          </a:p>
        </p:txBody>
      </p:sp>
    </p:spTree>
    <p:extLst>
      <p:ext uri="{BB962C8B-B14F-4D97-AF65-F5344CB8AC3E}">
        <p14:creationId xmlns:p14="http://schemas.microsoft.com/office/powerpoint/2010/main" val="114412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324750" y="1129289"/>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Ethereum</a:t>
            </a:r>
          </a:p>
          <a:p>
            <a:pPr marL="800100" lvl="1" indent="-342900" defTabSz="457200">
              <a:spcBef>
                <a:spcPts val="300"/>
              </a:spcBef>
              <a:spcAft>
                <a:spcPts val="300"/>
              </a:spcAft>
              <a:buClr>
                <a:schemeClr val="accent1"/>
              </a:buClr>
              <a:buSzPct val="80000"/>
              <a:buFont typeface="Courier New" charset="0"/>
              <a:buChar char="o"/>
            </a:pPr>
            <a:r>
              <a:rPr lang="en-US" sz="2000" i="1" dirty="0">
                <a:latin typeface="Trebuchet MS" charset="0"/>
              </a:rPr>
              <a:t>Smart Contract</a:t>
            </a:r>
          </a:p>
          <a:p>
            <a:pPr marL="457200" lvl="1" defTabSz="457200">
              <a:spcBef>
                <a:spcPts val="300"/>
              </a:spcBef>
              <a:spcAft>
                <a:spcPts val="300"/>
              </a:spcAft>
              <a:buClr>
                <a:schemeClr val="accent1"/>
              </a:buClr>
              <a:buSzPct val="80000"/>
            </a:pPr>
            <a:endParaRPr lang="en-US" sz="2000" dirty="0">
              <a:latin typeface="Trebuchet MS" charset="0"/>
            </a:endParaRPr>
          </a:p>
          <a:p>
            <a:pPr marL="457200" lvl="1" defTabSz="457200">
              <a:spcBef>
                <a:spcPts val="300"/>
              </a:spcBef>
              <a:spcAft>
                <a:spcPts val="300"/>
              </a:spcAft>
              <a:buClr>
                <a:schemeClr val="accent1"/>
              </a:buClr>
              <a:buSzPct val="80000"/>
            </a:pPr>
            <a:r>
              <a:rPr lang="en-US" sz="2000" dirty="0">
                <a:latin typeface="Trebuchet MS" charset="0"/>
              </a:rPr>
              <a:t>How a “Traditional” </a:t>
            </a:r>
          </a:p>
          <a:p>
            <a:pPr marL="457200" lvl="1" defTabSz="457200">
              <a:spcBef>
                <a:spcPts val="300"/>
              </a:spcBef>
              <a:spcAft>
                <a:spcPts val="300"/>
              </a:spcAft>
              <a:buClr>
                <a:schemeClr val="accent1"/>
              </a:buClr>
              <a:buSzPct val="80000"/>
            </a:pPr>
            <a:r>
              <a:rPr lang="en-US" sz="2000" dirty="0">
                <a:latin typeface="Trebuchet MS" charset="0"/>
              </a:rPr>
              <a:t>contract works:</a:t>
            </a:r>
          </a:p>
          <a:p>
            <a:pPr marL="457200" lvl="1" defTabSz="457200">
              <a:spcBef>
                <a:spcPts val="300"/>
              </a:spcBef>
              <a:spcAft>
                <a:spcPts val="300"/>
              </a:spcAft>
              <a:buClr>
                <a:schemeClr val="accent1"/>
              </a:buClr>
              <a:buSzPct val="80000"/>
            </a:pPr>
            <a:endParaRPr lang="en-US" sz="2000" dirty="0">
              <a:latin typeface="Trebuchet MS" charset="0"/>
            </a:endParaRPr>
          </a:p>
        </p:txBody>
      </p:sp>
      <p:pic>
        <p:nvPicPr>
          <p:cNvPr id="9" name="Image 8">
            <a:extLst>
              <a:ext uri="{FF2B5EF4-FFF2-40B4-BE49-F238E27FC236}">
                <a16:creationId xmlns:a16="http://schemas.microsoft.com/office/drawing/2014/main" id="{26CB08DC-B3F9-8D4D-A47A-47379C9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65778" y="115025"/>
            <a:ext cx="681216" cy="1109637"/>
          </a:xfrm>
          <a:prstGeom prst="rect">
            <a:avLst/>
          </a:prstGeom>
        </p:spPr>
      </p:pic>
      <p:pic>
        <p:nvPicPr>
          <p:cNvPr id="8" name="Image 7">
            <a:extLst>
              <a:ext uri="{FF2B5EF4-FFF2-40B4-BE49-F238E27FC236}">
                <a16:creationId xmlns:a16="http://schemas.microsoft.com/office/drawing/2014/main" id="{0E798810-5271-1142-8984-6C1E048157C3}"/>
              </a:ext>
            </a:extLst>
          </p:cNvPr>
          <p:cNvPicPr>
            <a:picLocks noChangeAspect="1"/>
          </p:cNvPicPr>
          <p:nvPr/>
        </p:nvPicPr>
        <p:blipFill>
          <a:blip r:embed="rId4"/>
          <a:stretch>
            <a:fillRect/>
          </a:stretch>
        </p:blipFill>
        <p:spPr>
          <a:xfrm>
            <a:off x="3680126" y="1367071"/>
            <a:ext cx="8064567" cy="4539618"/>
          </a:xfrm>
          <a:prstGeom prst="rect">
            <a:avLst/>
          </a:prstGeom>
        </p:spPr>
      </p:pic>
      <p:sp>
        <p:nvSpPr>
          <p:cNvPr id="2" name="Rectangle 1"/>
          <p:cNvSpPr/>
          <p:nvPr/>
        </p:nvSpPr>
        <p:spPr>
          <a:xfrm>
            <a:off x="324750" y="5946029"/>
            <a:ext cx="11419943" cy="923330"/>
          </a:xfrm>
          <a:prstGeom prst="rect">
            <a:avLst/>
          </a:prstGeom>
        </p:spPr>
        <p:txBody>
          <a:bodyPr wrap="square">
            <a:spAutoFit/>
          </a:bodyPr>
          <a:lstStyle/>
          <a:p>
            <a:pPr lvl="0">
              <a:buSzPts val="1400"/>
              <a:defRPr/>
            </a:pPr>
            <a:r>
              <a:rPr lang="en-GB" dirty="0">
                <a:latin typeface="Trebuchet MS"/>
                <a:cs typeface="Trebuchet MS"/>
              </a:rPr>
              <a:t>Source: https://www.investopedia.com/terms/s/smart-contracts.asp</a:t>
            </a:r>
          </a:p>
          <a:p>
            <a:pPr lvl="0">
              <a:buSzPts val="1400"/>
              <a:defRPr/>
            </a:pPr>
            <a:r>
              <a:rPr lang="en-GB" dirty="0">
                <a:latin typeface="Trebuchet MS"/>
                <a:cs typeface="Trebuchet MS"/>
              </a:rPr>
              <a:t>Image source: https://</a:t>
            </a:r>
            <a:r>
              <a:rPr lang="en-GB" dirty="0" err="1">
                <a:latin typeface="Trebuchet MS"/>
                <a:cs typeface="Trebuchet MS"/>
              </a:rPr>
              <a:t>image.slidesharecdn.com</a:t>
            </a:r>
            <a:r>
              <a:rPr lang="en-GB" dirty="0">
                <a:latin typeface="Trebuchet MS"/>
                <a:cs typeface="Trebuchet MS"/>
              </a:rPr>
              <a:t>/smart-contracts-150925125324-lva1-app6892/95/smart-contracts-4-638.jpg?cb=1443185644</a:t>
            </a:r>
          </a:p>
        </p:txBody>
      </p:sp>
    </p:spTree>
    <p:extLst>
      <p:ext uri="{BB962C8B-B14F-4D97-AF65-F5344CB8AC3E}">
        <p14:creationId xmlns:p14="http://schemas.microsoft.com/office/powerpoint/2010/main" val="1651207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467344" y="1046662"/>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Ethereum</a:t>
            </a:r>
          </a:p>
          <a:p>
            <a:pPr marL="800100" lvl="1" indent="-342900" defTabSz="457200">
              <a:spcBef>
                <a:spcPts val="300"/>
              </a:spcBef>
              <a:spcAft>
                <a:spcPts val="300"/>
              </a:spcAft>
              <a:buClr>
                <a:schemeClr val="accent1"/>
              </a:buClr>
              <a:buSzPct val="80000"/>
              <a:buFont typeface="Courier New" charset="0"/>
              <a:buChar char="o"/>
            </a:pPr>
            <a:r>
              <a:rPr lang="en-US" sz="2000" i="1" dirty="0">
                <a:latin typeface="Trebuchet MS" charset="0"/>
              </a:rPr>
              <a:t>Smart Contract</a:t>
            </a:r>
          </a:p>
          <a:p>
            <a:pPr marL="457200" lvl="1" defTabSz="457200">
              <a:spcBef>
                <a:spcPts val="300"/>
              </a:spcBef>
              <a:spcAft>
                <a:spcPts val="300"/>
              </a:spcAft>
              <a:buClr>
                <a:schemeClr val="accent1"/>
              </a:buClr>
              <a:buSzPct val="80000"/>
            </a:pPr>
            <a:endParaRPr lang="en-US" sz="2000" dirty="0">
              <a:latin typeface="Trebuchet MS" charset="0"/>
            </a:endParaRPr>
          </a:p>
          <a:p>
            <a:pPr marL="457200" lvl="1" defTabSz="457200">
              <a:spcBef>
                <a:spcPts val="300"/>
              </a:spcBef>
              <a:spcAft>
                <a:spcPts val="300"/>
              </a:spcAft>
              <a:buClr>
                <a:schemeClr val="accent1"/>
              </a:buClr>
              <a:buSzPct val="80000"/>
            </a:pPr>
            <a:r>
              <a:rPr lang="en-US" sz="2000" dirty="0">
                <a:latin typeface="Trebuchet MS" charset="0"/>
              </a:rPr>
              <a:t>How a “</a:t>
            </a:r>
            <a:r>
              <a:rPr lang="en-US" sz="2000" i="1" dirty="0">
                <a:latin typeface="Trebuchet MS" charset="0"/>
              </a:rPr>
              <a:t>Smart Contract</a:t>
            </a:r>
            <a:r>
              <a:rPr lang="en-US" sz="2000" dirty="0">
                <a:latin typeface="Trebuchet MS" charset="0"/>
              </a:rPr>
              <a:t>” </a:t>
            </a:r>
          </a:p>
          <a:p>
            <a:pPr marL="457200" lvl="1" defTabSz="457200">
              <a:spcBef>
                <a:spcPts val="300"/>
              </a:spcBef>
              <a:spcAft>
                <a:spcPts val="300"/>
              </a:spcAft>
              <a:buClr>
                <a:schemeClr val="accent1"/>
              </a:buClr>
              <a:buSzPct val="80000"/>
            </a:pPr>
            <a:r>
              <a:rPr lang="en-US" sz="2000" dirty="0">
                <a:latin typeface="Trebuchet MS" charset="0"/>
              </a:rPr>
              <a:t>contract works:</a:t>
            </a:r>
          </a:p>
        </p:txBody>
      </p:sp>
      <p:pic>
        <p:nvPicPr>
          <p:cNvPr id="7" name="Image 6">
            <a:extLst>
              <a:ext uri="{FF2B5EF4-FFF2-40B4-BE49-F238E27FC236}">
                <a16:creationId xmlns:a16="http://schemas.microsoft.com/office/drawing/2014/main" id="{3F47F4B3-1468-C54E-AD8B-42A387D15BFC}"/>
              </a:ext>
            </a:extLst>
          </p:cNvPr>
          <p:cNvPicPr>
            <a:picLocks noChangeAspect="1"/>
          </p:cNvPicPr>
          <p:nvPr/>
        </p:nvPicPr>
        <p:blipFill rotWithShape="1">
          <a:blip r:embed="rId3"/>
          <a:srcRect r="4560"/>
          <a:stretch/>
        </p:blipFill>
        <p:spPr>
          <a:xfrm>
            <a:off x="4245429" y="1449698"/>
            <a:ext cx="7394675" cy="4511743"/>
          </a:xfrm>
          <a:prstGeom prst="rect">
            <a:avLst/>
          </a:prstGeom>
        </p:spPr>
      </p:pic>
      <p:pic>
        <p:nvPicPr>
          <p:cNvPr id="9" name="Image 8">
            <a:extLst>
              <a:ext uri="{FF2B5EF4-FFF2-40B4-BE49-F238E27FC236}">
                <a16:creationId xmlns:a16="http://schemas.microsoft.com/office/drawing/2014/main" id="{26CB08DC-B3F9-8D4D-A47A-47379C9F2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11349" y="265042"/>
            <a:ext cx="681216" cy="1109637"/>
          </a:xfrm>
          <a:prstGeom prst="rect">
            <a:avLst/>
          </a:prstGeom>
        </p:spPr>
      </p:pic>
      <p:sp>
        <p:nvSpPr>
          <p:cNvPr id="2" name="Rectangle 1"/>
          <p:cNvSpPr/>
          <p:nvPr/>
        </p:nvSpPr>
        <p:spPr>
          <a:xfrm>
            <a:off x="324750" y="5961441"/>
            <a:ext cx="11519647" cy="923330"/>
          </a:xfrm>
          <a:prstGeom prst="rect">
            <a:avLst/>
          </a:prstGeom>
        </p:spPr>
        <p:txBody>
          <a:bodyPr wrap="square">
            <a:spAutoFit/>
          </a:bodyPr>
          <a:lstStyle/>
          <a:p>
            <a:pPr lvl="0">
              <a:buSzPts val="1400"/>
              <a:defRPr/>
            </a:pPr>
            <a:r>
              <a:rPr lang="en-GB" dirty="0">
                <a:latin typeface="Trebuchet MS"/>
                <a:cs typeface="Trebuchet MS"/>
              </a:rPr>
              <a:t>Source: https://www.investopedia.com/terms/s/smart-contracts.asp/</a:t>
            </a:r>
          </a:p>
          <a:p>
            <a:pPr lvl="0">
              <a:buSzPts val="1400"/>
              <a:defRPr/>
            </a:pPr>
            <a:r>
              <a:rPr lang="en-GB" dirty="0">
                <a:latin typeface="Trebuchet MS"/>
                <a:cs typeface="Trebuchet MS"/>
              </a:rPr>
              <a:t>Image source: https://</a:t>
            </a:r>
            <a:r>
              <a:rPr lang="en-GB" dirty="0" err="1">
                <a:latin typeface="Trebuchet MS"/>
                <a:cs typeface="Trebuchet MS"/>
              </a:rPr>
              <a:t>image.slidesharecdn.com</a:t>
            </a:r>
            <a:r>
              <a:rPr lang="en-GB" dirty="0">
                <a:latin typeface="Trebuchet MS"/>
                <a:cs typeface="Trebuchet MS"/>
              </a:rPr>
              <a:t>/smart-contracts-150925125324-lva1-app6892/95/smart-contracts-5-638.jpg?cb=1443185644</a:t>
            </a:r>
          </a:p>
        </p:txBody>
      </p:sp>
    </p:spTree>
    <p:extLst>
      <p:ext uri="{BB962C8B-B14F-4D97-AF65-F5344CB8AC3E}">
        <p14:creationId xmlns:p14="http://schemas.microsoft.com/office/powerpoint/2010/main" val="2700478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6" name="Rectangle 5">
            <a:extLst>
              <a:ext uri="{FF2B5EF4-FFF2-40B4-BE49-F238E27FC236}">
                <a16:creationId xmlns:a16="http://schemas.microsoft.com/office/drawing/2014/main" id="{2D1A0E21-0288-A940-B7F4-83C782D5ABCB}"/>
              </a:ext>
            </a:extLst>
          </p:cNvPr>
          <p:cNvSpPr/>
          <p:nvPr/>
        </p:nvSpPr>
        <p:spPr>
          <a:xfrm>
            <a:off x="900934" y="2092766"/>
            <a:ext cx="8366156" cy="514702"/>
          </a:xfrm>
          <a:prstGeom prst="rect">
            <a:avLst/>
          </a:prstGeom>
          <a:solidFill>
            <a:srgbClr val="E1EAF3"/>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3">
            <a:extLst>
              <a:ext uri="{FF2B5EF4-FFF2-40B4-BE49-F238E27FC236}">
                <a16:creationId xmlns:a16="http://schemas.microsoft.com/office/drawing/2014/main" id="{92FE6317-65C6-DA47-93AA-65B8D1495B19}"/>
              </a:ext>
            </a:extLst>
          </p:cNvPr>
          <p:cNvCxnSpPr>
            <a:cxnSpLocks/>
          </p:cNvCxnSpPr>
          <p:nvPr/>
        </p:nvCxnSpPr>
        <p:spPr>
          <a:xfrm>
            <a:off x="878189" y="1629141"/>
            <a:ext cx="22745" cy="978327"/>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6">
            <a:extLst>
              <a:ext uri="{FF2B5EF4-FFF2-40B4-BE49-F238E27FC236}">
                <a16:creationId xmlns:a16="http://schemas.microsoft.com/office/drawing/2014/main" id="{B454DFDF-98D5-CC4A-86C8-AB0D352C1130}"/>
              </a:ext>
            </a:extLst>
          </p:cNvPr>
          <p:cNvCxnSpPr/>
          <p:nvPr/>
        </p:nvCxnSpPr>
        <p:spPr>
          <a:xfrm>
            <a:off x="438804" y="1622620"/>
            <a:ext cx="8828286" cy="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5" name="Google Shape;106;p11">
            <a:extLst>
              <a:ext uri="{FF2B5EF4-FFF2-40B4-BE49-F238E27FC236}">
                <a16:creationId xmlns:a16="http://schemas.microsoft.com/office/drawing/2014/main" id="{345E261D-E9EE-6642-AB2B-9A923C7F3D10}"/>
              </a:ext>
            </a:extLst>
          </p:cNvPr>
          <p:cNvSpPr txBox="1"/>
          <p:nvPr/>
        </p:nvSpPr>
        <p:spPr>
          <a:xfrm>
            <a:off x="438804" y="1152474"/>
            <a:ext cx="8804535" cy="4832689"/>
          </a:xfrm>
          <a:prstGeom prst="rect">
            <a:avLst/>
          </a:prstGeom>
          <a:noFill/>
          <a:ln>
            <a:noFill/>
          </a:ln>
        </p:spPr>
        <p:txBody>
          <a:bodyPr spcFirstLastPara="1" wrap="square" lIns="91425" tIns="91425" rIns="91425" bIns="91425" anchor="t" anchorCtr="0">
            <a:noAutofit/>
          </a:bodyPr>
          <a:lstStyle/>
          <a:p>
            <a:pPr marL="457200" lvl="0" indent="-368300">
              <a:lnSpc>
                <a:spcPct val="115000"/>
              </a:lnSpc>
              <a:buClr>
                <a:srgbClr val="595959"/>
              </a:buClr>
              <a:buSzPts val="2200"/>
              <a:buChar char="●"/>
            </a:pPr>
            <a:r>
              <a:rPr lang="en-US" sz="2400" dirty="0">
                <a:solidFill>
                  <a:schemeClr val="tx1"/>
                </a:solidFill>
                <a:latin typeface="Trebuchet MS" charset="0"/>
                <a:ea typeface="Trebuchet MS" charset="0"/>
                <a:cs typeface="Trebuchet MS" charset="0"/>
              </a:rPr>
              <a:t>Introduction </a:t>
            </a:r>
          </a:p>
          <a:p>
            <a:pPr marL="800100" lvl="1" indent="-342900" defTabSz="457200">
              <a:lnSpc>
                <a:spcPct val="114000"/>
              </a:lnSpc>
              <a:spcBef>
                <a:spcPts val="400"/>
              </a:spcBef>
              <a:spcAft>
                <a:spcPts val="400"/>
              </a:spcAft>
              <a:buClr>
                <a:schemeClr val="accent1"/>
              </a:buClr>
              <a:buSzPct val="80000"/>
              <a:buFont typeface="+mj-lt"/>
              <a:buAutoNum type="arabicPeriod"/>
            </a:pPr>
            <a:r>
              <a:rPr lang="en-US" sz="2200" kern="1200" dirty="0">
                <a:solidFill>
                  <a:schemeClr val="bg1">
                    <a:lumMod val="75000"/>
                  </a:schemeClr>
                </a:solidFill>
                <a:latin typeface="Trebuchet MS" charset="0"/>
                <a:ea typeface="Trebuchet MS" charset="0"/>
                <a:cs typeface="Trebuchet MS" charset="0"/>
              </a:rPr>
              <a:t>Blockchain terminologies</a:t>
            </a:r>
          </a:p>
          <a:p>
            <a:pPr marL="800100" lvl="1" indent="-342900" defTabSz="457200">
              <a:lnSpc>
                <a:spcPct val="114000"/>
              </a:lnSpc>
              <a:spcBef>
                <a:spcPts val="400"/>
              </a:spcBef>
              <a:spcAft>
                <a:spcPts val="400"/>
              </a:spcAft>
              <a:buClr>
                <a:schemeClr val="accent1"/>
              </a:buClr>
              <a:buSzPct val="80000"/>
              <a:buFont typeface="+mj-lt"/>
              <a:buAutoNum type="arabicPeriod"/>
            </a:pPr>
            <a:r>
              <a:rPr lang="en-US" sz="2200" b="1" kern="1200" dirty="0">
                <a:solidFill>
                  <a:schemeClr val="tx1">
                    <a:lumMod val="95000"/>
                    <a:lumOff val="5000"/>
                  </a:schemeClr>
                </a:solidFill>
                <a:latin typeface="Trebuchet MS" charset="0"/>
                <a:ea typeface="Trebuchet MS" charset="0"/>
                <a:cs typeface="Trebuchet MS" charset="0"/>
              </a:rPr>
              <a:t>Distinction between databases and </a:t>
            </a:r>
            <a:r>
              <a:rPr lang="en-US" sz="2200" b="1" kern="1200" dirty="0" err="1">
                <a:solidFill>
                  <a:schemeClr val="tx1">
                    <a:lumMod val="95000"/>
                    <a:lumOff val="5000"/>
                  </a:schemeClr>
                </a:solidFill>
                <a:latin typeface="Trebuchet MS" charset="0"/>
                <a:ea typeface="Trebuchet MS" charset="0"/>
                <a:cs typeface="Trebuchet MS" charset="0"/>
              </a:rPr>
              <a:t>blockchain</a:t>
            </a:r>
            <a:r>
              <a:rPr lang="en-US" sz="2200" b="1" kern="1200" dirty="0">
                <a:solidFill>
                  <a:schemeClr val="tx1">
                    <a:lumMod val="95000"/>
                    <a:lumOff val="5000"/>
                  </a:schemeClr>
                </a:solidFill>
                <a:latin typeface="Trebuchet MS" charset="0"/>
                <a:ea typeface="Trebuchet MS" charset="0"/>
                <a:cs typeface="Trebuchet MS" charset="0"/>
              </a:rPr>
              <a:t> ledgers</a:t>
            </a:r>
          </a:p>
          <a:p>
            <a:pPr marL="457200" lvl="0" indent="-368300">
              <a:lnSpc>
                <a:spcPct val="115000"/>
              </a:lnSpc>
              <a:buClr>
                <a:srgbClr val="595959"/>
              </a:buClr>
              <a:buSzPts val="2200"/>
              <a:buChar char="●"/>
            </a:pPr>
            <a:r>
              <a:rPr lang="en-US" sz="2400" dirty="0">
                <a:solidFill>
                  <a:schemeClr val="bg1">
                    <a:lumMod val="75000"/>
                  </a:schemeClr>
                </a:solidFill>
                <a:latin typeface="Trebuchet MS" charset="0"/>
                <a:ea typeface="Trebuchet MS" charset="0"/>
                <a:cs typeface="Trebuchet MS" charset="0"/>
              </a:rPr>
              <a:t>Cryptographic component</a:t>
            </a:r>
          </a:p>
          <a:p>
            <a:pPr marL="800100" lvl="1" indent="-342900" defTabSz="457200">
              <a:lnSpc>
                <a:spcPct val="115000"/>
              </a:lnSpc>
              <a:spcBef>
                <a:spcPts val="400"/>
              </a:spcBef>
              <a:spcAft>
                <a:spcPts val="400"/>
              </a:spcAft>
              <a:buClr>
                <a:schemeClr val="accent1"/>
              </a:buClr>
              <a:buSzPct val="80000"/>
              <a:buFont typeface="+mj-lt"/>
              <a:buAutoNum type="arabicPeriod"/>
            </a:pPr>
            <a:r>
              <a:rPr lang="en-GB" sz="2200" kern="1200" dirty="0">
                <a:solidFill>
                  <a:schemeClr val="bg1">
                    <a:lumMod val="75000"/>
                  </a:schemeClr>
                </a:solidFill>
                <a:latin typeface="Trebuchet MS" charset="0"/>
              </a:rPr>
              <a:t>Cryptography, hash functions and digital signatures</a:t>
            </a:r>
            <a:endParaRPr lang="en-US" sz="2200" kern="1200" dirty="0">
              <a:solidFill>
                <a:schemeClr val="bg1">
                  <a:lumMod val="75000"/>
                </a:schemeClr>
              </a:solidFill>
              <a:latin typeface="Trebuchet MS" charset="0"/>
            </a:endParaRPr>
          </a:p>
          <a:p>
            <a:pPr marL="457200" indent="-368300">
              <a:lnSpc>
                <a:spcPct val="115000"/>
              </a:lnSpc>
              <a:buClr>
                <a:srgbClr val="595959"/>
              </a:buClr>
              <a:buSzPts val="2200"/>
              <a:buFont typeface="Arial"/>
              <a:buChar char="●"/>
            </a:pPr>
            <a:r>
              <a:rPr lang="en-US" sz="2400" dirty="0">
                <a:solidFill>
                  <a:schemeClr val="bg1">
                    <a:lumMod val="75000"/>
                  </a:schemeClr>
                </a:solidFill>
                <a:latin typeface="Trebuchet MS" charset="0"/>
                <a:ea typeface="Trebuchet MS" charset="0"/>
                <a:cs typeface="Trebuchet MS" charset="0"/>
              </a:rPr>
              <a:t>Consensus components</a:t>
            </a:r>
          </a:p>
          <a:p>
            <a:pPr marL="800100" lvl="1" indent="-342900" defTabSz="457200">
              <a:lnSpc>
                <a:spcPct val="115000"/>
              </a:lnSpc>
              <a:spcBef>
                <a:spcPts val="400"/>
              </a:spcBef>
              <a:spcAft>
                <a:spcPts val="400"/>
              </a:spcAft>
              <a:buClr>
                <a:schemeClr val="accent1"/>
              </a:buClr>
              <a:buSzPct val="80000"/>
              <a:buFont typeface="+mj-lt"/>
              <a:buAutoNum type="arabicPeriod"/>
            </a:pPr>
            <a:r>
              <a:rPr lang="en-GB" sz="2200" kern="1200" dirty="0">
                <a:solidFill>
                  <a:schemeClr val="bg1">
                    <a:lumMod val="75000"/>
                  </a:schemeClr>
                </a:solidFill>
                <a:latin typeface="Trebuchet MS" charset="0"/>
              </a:rPr>
              <a:t>Principles and paradigms of distributed systems</a:t>
            </a:r>
            <a:endParaRPr lang="en-US" sz="2200" kern="1200" dirty="0">
              <a:solidFill>
                <a:schemeClr val="bg1">
                  <a:lumMod val="75000"/>
                </a:schemeClr>
              </a:solidFill>
              <a:latin typeface="Trebuchet MS" charset="0"/>
            </a:endParaRPr>
          </a:p>
          <a:p>
            <a:pPr marL="800100" lvl="1" indent="-342900" defTabSz="457200">
              <a:lnSpc>
                <a:spcPct val="115000"/>
              </a:lnSpc>
              <a:spcBef>
                <a:spcPts val="400"/>
              </a:spcBef>
              <a:spcAft>
                <a:spcPts val="400"/>
              </a:spcAft>
              <a:buClr>
                <a:schemeClr val="accent1"/>
              </a:buClr>
              <a:buSzPct val="80000"/>
              <a:buFont typeface="+mj-lt"/>
              <a:buAutoNum type="arabicPeriod"/>
            </a:pPr>
            <a:r>
              <a:rPr lang="en-GB" sz="2200" kern="1200" dirty="0">
                <a:solidFill>
                  <a:schemeClr val="bg1">
                    <a:lumMod val="75000"/>
                  </a:schemeClr>
                </a:solidFill>
                <a:latin typeface="Trebuchet MS" charset="0"/>
              </a:rPr>
              <a:t>Blockchain consensus algorithms</a:t>
            </a:r>
            <a:endParaRPr lang="en-US" sz="2200" dirty="0">
              <a:solidFill>
                <a:schemeClr val="bg1">
                  <a:lumMod val="75000"/>
                </a:schemeClr>
              </a:solidFill>
              <a:latin typeface="Trebuchet MS" charset="0"/>
              <a:ea typeface="Trebuchet MS" charset="0"/>
              <a:cs typeface="Trebuchet MS" charset="0"/>
            </a:endParaRPr>
          </a:p>
          <a:p>
            <a:pPr marL="457200" lvl="0" indent="-368300">
              <a:lnSpc>
                <a:spcPct val="115000"/>
              </a:lnSpc>
              <a:buClr>
                <a:srgbClr val="595959"/>
              </a:buClr>
              <a:buSzPts val="2200"/>
              <a:buChar char="●"/>
            </a:pPr>
            <a:r>
              <a:rPr lang="en-US" sz="2400" dirty="0">
                <a:solidFill>
                  <a:schemeClr val="bg1">
                    <a:lumMod val="75000"/>
                  </a:schemeClr>
                </a:solidFill>
                <a:latin typeface="Trebuchet MS" charset="0"/>
                <a:ea typeface="Trebuchet MS" charset="0"/>
                <a:cs typeface="Trebuchet MS" charset="0"/>
              </a:rPr>
              <a:t>Blockchain structures</a:t>
            </a:r>
          </a:p>
          <a:p>
            <a:pPr marL="800100" lvl="1" indent="-342900" defTabSz="457200">
              <a:lnSpc>
                <a:spcPct val="115000"/>
              </a:lnSpc>
              <a:spcBef>
                <a:spcPts val="400"/>
              </a:spcBef>
              <a:spcAft>
                <a:spcPts val="400"/>
              </a:spcAft>
              <a:buClr>
                <a:schemeClr val="accent1"/>
              </a:buClr>
              <a:buSzPct val="80000"/>
              <a:buFont typeface="+mj-lt"/>
              <a:buAutoNum type="arabicPeriod"/>
            </a:pPr>
            <a:r>
              <a:rPr lang="en-US" sz="2200" kern="1200" dirty="0">
                <a:solidFill>
                  <a:schemeClr val="bg1">
                    <a:lumMod val="75000"/>
                  </a:schemeClr>
                </a:solidFill>
                <a:latin typeface="Trebuchet MS" charset="0"/>
                <a:ea typeface="Trebuchet MS" charset="0"/>
                <a:cs typeface="Trebuchet MS" charset="0"/>
              </a:rPr>
              <a:t>Blockchain structure</a:t>
            </a:r>
          </a:p>
          <a:p>
            <a:pPr marL="800100" lvl="1" indent="-342900" defTabSz="457200">
              <a:lnSpc>
                <a:spcPct val="115000"/>
              </a:lnSpc>
              <a:spcBef>
                <a:spcPts val="400"/>
              </a:spcBef>
              <a:spcAft>
                <a:spcPts val="400"/>
              </a:spcAft>
              <a:buClr>
                <a:schemeClr val="accent1"/>
              </a:buClr>
              <a:buSzPct val="80000"/>
              <a:buFont typeface="+mj-lt"/>
              <a:buAutoNum type="arabicPeriod"/>
            </a:pPr>
            <a:r>
              <a:rPr lang="en-US" sz="2200" kern="1200" dirty="0">
                <a:solidFill>
                  <a:schemeClr val="bg1">
                    <a:lumMod val="75000"/>
                  </a:schemeClr>
                </a:solidFill>
                <a:latin typeface="Trebuchet MS" charset="0"/>
                <a:ea typeface="Trebuchet MS" charset="0"/>
                <a:cs typeface="Trebuchet MS" charset="0"/>
              </a:rPr>
              <a:t>Types of </a:t>
            </a:r>
            <a:r>
              <a:rPr lang="en-US" sz="2200" kern="1200" dirty="0" err="1">
                <a:solidFill>
                  <a:schemeClr val="bg1">
                    <a:lumMod val="75000"/>
                  </a:schemeClr>
                </a:solidFill>
                <a:latin typeface="Trebuchet MS" charset="0"/>
                <a:ea typeface="Trebuchet MS" charset="0"/>
                <a:cs typeface="Trebuchet MS" charset="0"/>
              </a:rPr>
              <a:t>blockchain</a:t>
            </a:r>
            <a:endParaRPr lang="en-US" sz="2200" kern="1200" dirty="0">
              <a:solidFill>
                <a:schemeClr val="bg1">
                  <a:lumMod val="75000"/>
                </a:schemeClr>
              </a:solidFill>
              <a:latin typeface="Trebuchet MS" charset="0"/>
              <a:ea typeface="Trebuchet MS" charset="0"/>
              <a:cs typeface="Trebuchet MS" charset="0"/>
            </a:endParaRPr>
          </a:p>
        </p:txBody>
      </p:sp>
      <p:sp>
        <p:nvSpPr>
          <p:cNvPr id="7" name="Google Shape;105;p11">
            <a:extLst>
              <a:ext uri="{FF2B5EF4-FFF2-40B4-BE49-F238E27FC236}">
                <a16:creationId xmlns:a16="http://schemas.microsoft.com/office/drawing/2014/main" id="{9505FA5C-3C6F-7842-9D88-8E8D467DB2B2}"/>
              </a:ext>
            </a:extLst>
          </p:cNvPr>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b="1" dirty="0">
                <a:latin typeface="Trebuchet MS" charset="0"/>
                <a:ea typeface="Trebuchet MS" charset="0"/>
                <a:cs typeface="Trebuchet MS" charset="0"/>
              </a:rPr>
              <a:t>Table of Contents K2</a:t>
            </a:r>
            <a:endParaRPr sz="3600" b="1" dirty="0">
              <a:latin typeface="Trebuchet MS" charset="0"/>
              <a:ea typeface="Trebuchet MS" charset="0"/>
              <a:cs typeface="Trebuchet MS" charset="0"/>
            </a:endParaRPr>
          </a:p>
        </p:txBody>
      </p:sp>
    </p:spTree>
    <p:extLst>
      <p:ext uri="{BB962C8B-B14F-4D97-AF65-F5344CB8AC3E}">
        <p14:creationId xmlns:p14="http://schemas.microsoft.com/office/powerpoint/2010/main" val="1126256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1186725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Distinction between databases and </a:t>
            </a:r>
            <a:r>
              <a:rPr lang="en-US" sz="3600" b="1" dirty="0" err="1">
                <a:latin typeface="Trebuchet MS" charset="0"/>
                <a:ea typeface="Trebuchet MS" charset="0"/>
                <a:cs typeface="Trebuchet MS" charset="0"/>
              </a:rPr>
              <a:t>blockchain</a:t>
            </a:r>
            <a:r>
              <a:rPr lang="en-US" sz="3600" b="1" dirty="0">
                <a:latin typeface="Trebuchet MS" charset="0"/>
                <a:ea typeface="Trebuchet MS" charset="0"/>
                <a:cs typeface="Trebuchet MS" charset="0"/>
              </a:rPr>
              <a:t> ledgers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183078" y="1078157"/>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Distinction between databases and blockchain ledgers</a:t>
            </a:r>
          </a:p>
          <a:p>
            <a:pPr marL="800100" lvl="1" indent="-342900" defTabSz="457200">
              <a:spcBef>
                <a:spcPts val="300"/>
              </a:spcBef>
              <a:spcAft>
                <a:spcPts val="300"/>
              </a:spcAft>
              <a:buClr>
                <a:schemeClr val="accent1"/>
              </a:buClr>
              <a:buSzPct val="80000"/>
              <a:buFont typeface="Courier New" charset="0"/>
              <a:buChar char="o"/>
            </a:pPr>
            <a:r>
              <a:rPr lang="en-US" sz="2000" i="1" dirty="0">
                <a:latin typeface="Trebuchet MS" charset="0"/>
              </a:rPr>
              <a:t>It begins with architecture</a:t>
            </a:r>
          </a:p>
          <a:p>
            <a:pPr marL="457200" lvl="1" defTabSz="457200">
              <a:spcBef>
                <a:spcPts val="300"/>
              </a:spcBef>
              <a:spcAft>
                <a:spcPts val="300"/>
              </a:spcAft>
              <a:buClr>
                <a:schemeClr val="accent1"/>
              </a:buClr>
              <a:buSzPct val="80000"/>
            </a:pPr>
            <a:endParaRPr lang="en-US" sz="2000" dirty="0">
              <a:latin typeface="Trebuchet MS" charset="0"/>
            </a:endParaRPr>
          </a:p>
        </p:txBody>
      </p:sp>
      <p:pic>
        <p:nvPicPr>
          <p:cNvPr id="8" name="Image 7">
            <a:extLst>
              <a:ext uri="{FF2B5EF4-FFF2-40B4-BE49-F238E27FC236}">
                <a16:creationId xmlns:a16="http://schemas.microsoft.com/office/drawing/2014/main" id="{87A9D6C0-6524-CC4C-B765-B6E594B04875}"/>
              </a:ext>
            </a:extLst>
          </p:cNvPr>
          <p:cNvPicPr>
            <a:picLocks noChangeAspect="1"/>
          </p:cNvPicPr>
          <p:nvPr/>
        </p:nvPicPr>
        <p:blipFill>
          <a:blip r:embed="rId3"/>
          <a:stretch>
            <a:fillRect/>
          </a:stretch>
        </p:blipFill>
        <p:spPr>
          <a:xfrm>
            <a:off x="5576921" y="1603928"/>
            <a:ext cx="5926865" cy="2399836"/>
          </a:xfrm>
          <a:prstGeom prst="rect">
            <a:avLst/>
          </a:prstGeom>
        </p:spPr>
      </p:pic>
      <p:pic>
        <p:nvPicPr>
          <p:cNvPr id="11" name="Image 10">
            <a:extLst>
              <a:ext uri="{FF2B5EF4-FFF2-40B4-BE49-F238E27FC236}">
                <a16:creationId xmlns:a16="http://schemas.microsoft.com/office/drawing/2014/main" id="{8EA97631-719D-9D43-B5C1-0669579649D5}"/>
              </a:ext>
            </a:extLst>
          </p:cNvPr>
          <p:cNvPicPr>
            <a:picLocks noChangeAspect="1"/>
          </p:cNvPicPr>
          <p:nvPr/>
        </p:nvPicPr>
        <p:blipFill>
          <a:blip r:embed="rId4"/>
          <a:stretch>
            <a:fillRect/>
          </a:stretch>
        </p:blipFill>
        <p:spPr>
          <a:xfrm>
            <a:off x="416590" y="4081188"/>
            <a:ext cx="5643825" cy="2399836"/>
          </a:xfrm>
          <a:prstGeom prst="rect">
            <a:avLst/>
          </a:prstGeom>
        </p:spPr>
      </p:pic>
      <p:sp>
        <p:nvSpPr>
          <p:cNvPr id="12" name="Google Shape;106;p11">
            <a:extLst>
              <a:ext uri="{FF2B5EF4-FFF2-40B4-BE49-F238E27FC236}">
                <a16:creationId xmlns:a16="http://schemas.microsoft.com/office/drawing/2014/main" id="{DDB4F01A-9904-D34A-ACD9-8A51886ECF12}"/>
              </a:ext>
            </a:extLst>
          </p:cNvPr>
          <p:cNvSpPr txBox="1"/>
          <p:nvPr/>
        </p:nvSpPr>
        <p:spPr>
          <a:xfrm>
            <a:off x="8172124" y="3956860"/>
            <a:ext cx="2618276" cy="698115"/>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200" b="1" dirty="0"/>
              <a:t>Databases</a:t>
            </a:r>
            <a:endParaRPr lang="en-US" sz="2200" dirty="0">
              <a:latin typeface="Trebuchet MS" charset="0"/>
            </a:endParaRPr>
          </a:p>
        </p:txBody>
      </p:sp>
      <p:sp>
        <p:nvSpPr>
          <p:cNvPr id="13" name="Google Shape;106;p11">
            <a:extLst>
              <a:ext uri="{FF2B5EF4-FFF2-40B4-BE49-F238E27FC236}">
                <a16:creationId xmlns:a16="http://schemas.microsoft.com/office/drawing/2014/main" id="{FCB3B727-FC58-1947-BFFF-C05DF12CFE57}"/>
              </a:ext>
            </a:extLst>
          </p:cNvPr>
          <p:cNvSpPr txBox="1"/>
          <p:nvPr/>
        </p:nvSpPr>
        <p:spPr>
          <a:xfrm>
            <a:off x="1483117" y="6358142"/>
            <a:ext cx="3925408" cy="698115"/>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200" b="1" dirty="0"/>
              <a:t>Blockchain ledgers</a:t>
            </a:r>
            <a:endParaRPr lang="en-US" sz="2200" dirty="0">
              <a:latin typeface="Trebuchet MS" charset="0"/>
            </a:endParaRPr>
          </a:p>
        </p:txBody>
      </p:sp>
      <p:sp>
        <p:nvSpPr>
          <p:cNvPr id="2" name="Rectangle 1"/>
          <p:cNvSpPr/>
          <p:nvPr/>
        </p:nvSpPr>
        <p:spPr>
          <a:xfrm>
            <a:off x="6225614" y="5720764"/>
            <a:ext cx="5523998" cy="923330"/>
          </a:xfrm>
          <a:prstGeom prst="rect">
            <a:avLst/>
          </a:prstGeom>
        </p:spPr>
        <p:txBody>
          <a:bodyPr wrap="square">
            <a:spAutoFit/>
          </a:bodyPr>
          <a:lstStyle/>
          <a:p>
            <a:pPr lvl="0">
              <a:buSzPts val="1400"/>
              <a:defRPr/>
            </a:pPr>
            <a:r>
              <a:rPr lang="en-GB" dirty="0">
                <a:latin typeface="Trebuchet MS"/>
                <a:cs typeface="Trebuchet MS"/>
              </a:rPr>
              <a:t>Source: https://</a:t>
            </a:r>
            <a:r>
              <a:rPr lang="en-GB" dirty="0" err="1">
                <a:latin typeface="Trebuchet MS"/>
                <a:cs typeface="Trebuchet MS"/>
              </a:rPr>
              <a:t>www.coindesk.com</a:t>
            </a:r>
            <a:r>
              <a:rPr lang="en-GB" dirty="0">
                <a:latin typeface="Trebuchet MS"/>
                <a:cs typeface="Trebuchet MS"/>
              </a:rPr>
              <a:t>/information/what-is-the-difference-</a:t>
            </a:r>
            <a:r>
              <a:rPr lang="en-GB" dirty="0" err="1">
                <a:latin typeface="Trebuchet MS"/>
                <a:cs typeface="Trebuchet MS"/>
              </a:rPr>
              <a:t>blockchain</a:t>
            </a:r>
            <a:r>
              <a:rPr lang="en-GB" dirty="0">
                <a:latin typeface="Trebuchet MS"/>
                <a:cs typeface="Trebuchet MS"/>
              </a:rPr>
              <a:t>-and-database/</a:t>
            </a:r>
            <a:endParaRPr lang="en-US" dirty="0">
              <a:latin typeface="Trebuchet MS"/>
              <a:cs typeface="Trebuchet MS"/>
            </a:endParaRPr>
          </a:p>
        </p:txBody>
      </p:sp>
    </p:spTree>
    <p:extLst>
      <p:ext uri="{BB962C8B-B14F-4D97-AF65-F5344CB8AC3E}">
        <p14:creationId xmlns:p14="http://schemas.microsoft.com/office/powerpoint/2010/main" val="1544379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1186725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Distinction between databases and </a:t>
            </a:r>
            <a:r>
              <a:rPr lang="en-US" sz="3600" b="1" dirty="0" err="1">
                <a:latin typeface="Trebuchet MS" charset="0"/>
                <a:ea typeface="Trebuchet MS" charset="0"/>
                <a:cs typeface="Trebuchet MS" charset="0"/>
              </a:rPr>
              <a:t>blockchain</a:t>
            </a:r>
            <a:r>
              <a:rPr lang="en-US" sz="3600" b="1" dirty="0">
                <a:latin typeface="Trebuchet MS" charset="0"/>
                <a:ea typeface="Trebuchet MS" charset="0"/>
                <a:cs typeface="Trebuchet MS" charset="0"/>
              </a:rPr>
              <a:t> ledgers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498764" y="1609671"/>
            <a:ext cx="8804535" cy="4361640"/>
          </a:xfrm>
          <a:prstGeom prst="rect">
            <a:avLst/>
          </a:prstGeom>
          <a:noFill/>
          <a:ln>
            <a:noFill/>
          </a:ln>
        </p:spPr>
        <p:txBody>
          <a:bodyPr spcFirstLastPara="1" wrap="square" lIns="91425" tIns="91425" rIns="91425" bIns="91425" anchor="t" anchorCtr="0">
            <a:noAutofit/>
          </a:bodyPr>
          <a:lstStyle/>
          <a:p>
            <a:pPr marL="457200" lvl="1" defTabSz="457200">
              <a:spcBef>
                <a:spcPts val="300"/>
              </a:spcBef>
              <a:spcAft>
                <a:spcPts val="300"/>
              </a:spcAft>
              <a:buClr>
                <a:schemeClr val="accent1"/>
              </a:buClr>
              <a:buSzPct val="80000"/>
            </a:pPr>
            <a:endParaRPr lang="en-US" sz="2000" dirty="0">
              <a:latin typeface="Trebuchet MS" charset="0"/>
            </a:endParaRPr>
          </a:p>
        </p:txBody>
      </p:sp>
      <p:graphicFrame>
        <p:nvGraphicFramePr>
          <p:cNvPr id="9" name="Tableau 8">
            <a:extLst>
              <a:ext uri="{FF2B5EF4-FFF2-40B4-BE49-F238E27FC236}">
                <a16:creationId xmlns:a16="http://schemas.microsoft.com/office/drawing/2014/main" id="{2DADE70D-B60F-C74B-90C9-005E26A2D9B5}"/>
              </a:ext>
            </a:extLst>
          </p:cNvPr>
          <p:cNvGraphicFramePr>
            <a:graphicFrameLocks noGrp="1"/>
          </p:cNvGraphicFramePr>
          <p:nvPr>
            <p:extLst>
              <p:ext uri="{D42A27DB-BD31-4B8C-83A1-F6EECF244321}">
                <p14:modId xmlns:p14="http://schemas.microsoft.com/office/powerpoint/2010/main" val="4117582811"/>
              </p:ext>
            </p:extLst>
          </p:nvPr>
        </p:nvGraphicFramePr>
        <p:xfrm>
          <a:off x="1273613" y="1172832"/>
          <a:ext cx="8521972" cy="4367338"/>
        </p:xfrm>
        <a:graphic>
          <a:graphicData uri="http://schemas.openxmlformats.org/drawingml/2006/table">
            <a:tbl>
              <a:tblPr firstRow="1" bandRow="1">
                <a:tableStyleId>{6E25E649-3F16-4E02-A733-19D2CDBF48F0}</a:tableStyleId>
              </a:tblPr>
              <a:tblGrid>
                <a:gridCol w="4260986">
                  <a:extLst>
                    <a:ext uri="{9D8B030D-6E8A-4147-A177-3AD203B41FA5}">
                      <a16:colId xmlns:a16="http://schemas.microsoft.com/office/drawing/2014/main" val="1112740931"/>
                    </a:ext>
                  </a:extLst>
                </a:gridCol>
                <a:gridCol w="4260986">
                  <a:extLst>
                    <a:ext uri="{9D8B030D-6E8A-4147-A177-3AD203B41FA5}">
                      <a16:colId xmlns:a16="http://schemas.microsoft.com/office/drawing/2014/main" val="833064954"/>
                    </a:ext>
                  </a:extLst>
                </a:gridCol>
              </a:tblGrid>
              <a:tr h="1220783">
                <a:tc>
                  <a:txBody>
                    <a:bodyPr/>
                    <a:lstStyle/>
                    <a:p>
                      <a:pPr algn="ctr"/>
                      <a:r>
                        <a:rPr lang="en-GB" sz="2000" dirty="0">
                          <a:solidFill>
                            <a:schemeClr val="bg1"/>
                          </a:solidFill>
                          <a:latin typeface="Trebuchet MS"/>
                          <a:cs typeface="Trebuchet MS"/>
                        </a:rPr>
                        <a:t>Databases</a:t>
                      </a:r>
                    </a:p>
                  </a:txBody>
                  <a:tcPr/>
                </a:tc>
                <a:tc>
                  <a:txBody>
                    <a:bodyPr/>
                    <a:lstStyle/>
                    <a:p>
                      <a:pPr algn="ctr"/>
                      <a:r>
                        <a:rPr lang="en-GB" sz="2000" dirty="0">
                          <a:solidFill>
                            <a:schemeClr val="bg1"/>
                          </a:solidFill>
                          <a:latin typeface="Trebuchet MS"/>
                          <a:cs typeface="Trebuchet MS"/>
                        </a:rPr>
                        <a:t>Blockchains</a:t>
                      </a:r>
                    </a:p>
                  </a:txBody>
                  <a:tcPr/>
                </a:tc>
                <a:extLst>
                  <a:ext uri="{0D108BD9-81ED-4DB2-BD59-A6C34878D82A}">
                    <a16:rowId xmlns:a16="http://schemas.microsoft.com/office/drawing/2014/main" val="1965999843"/>
                  </a:ext>
                </a:extLst>
              </a:tr>
              <a:tr h="676416">
                <a:tc>
                  <a:txBody>
                    <a:bodyPr/>
                    <a:lstStyle/>
                    <a:p>
                      <a:r>
                        <a:rPr lang="en-US" sz="1800" b="0" i="0" kern="1200" dirty="0">
                          <a:solidFill>
                            <a:schemeClr val="dk1"/>
                          </a:solidFill>
                          <a:effectLst/>
                          <a:latin typeface="Trebuchet MS"/>
                          <a:ea typeface="+mn-ea"/>
                          <a:cs typeface="Trebuchet MS"/>
                        </a:rPr>
                        <a:t>Databases have admins &amp; centralized control</a:t>
                      </a:r>
                      <a:endParaRPr lang="en-GB" dirty="0">
                        <a:solidFill>
                          <a:srgbClr val="6387B8"/>
                        </a:solidFill>
                        <a:latin typeface="Trebuchet MS"/>
                        <a:cs typeface="Trebuchet MS"/>
                      </a:endParaRPr>
                    </a:p>
                  </a:txBody>
                  <a:tcPr/>
                </a:tc>
                <a:tc>
                  <a:txBody>
                    <a:bodyPr/>
                    <a:lstStyle/>
                    <a:p>
                      <a:r>
                        <a:rPr lang="en-GB" dirty="0">
                          <a:solidFill>
                            <a:srgbClr val="6387B8"/>
                          </a:solidFill>
                          <a:latin typeface="Trebuchet MS"/>
                          <a:cs typeface="Trebuchet MS"/>
                        </a:rPr>
                        <a:t>No on is the admin or in-charge</a:t>
                      </a:r>
                    </a:p>
                  </a:txBody>
                  <a:tcPr/>
                </a:tc>
                <a:extLst>
                  <a:ext uri="{0D108BD9-81ED-4DB2-BD59-A6C34878D82A}">
                    <a16:rowId xmlns:a16="http://schemas.microsoft.com/office/drawing/2014/main" val="671177512"/>
                  </a:ext>
                </a:extLst>
              </a:tr>
              <a:tr h="676416">
                <a:tc>
                  <a:txBody>
                    <a:bodyPr/>
                    <a:lstStyle/>
                    <a:p>
                      <a:r>
                        <a:rPr lang="en-US" sz="1800" b="0" i="0" kern="1200" dirty="0">
                          <a:solidFill>
                            <a:schemeClr val="dk1"/>
                          </a:solidFill>
                          <a:effectLst/>
                          <a:latin typeface="Trebuchet MS"/>
                          <a:ea typeface="+mn-ea"/>
                          <a:cs typeface="Trebuchet MS"/>
                        </a:rPr>
                        <a:t>Only entities with rights can access database</a:t>
                      </a:r>
                      <a:endParaRPr lang="en-GB" dirty="0">
                        <a:solidFill>
                          <a:srgbClr val="6387B8"/>
                        </a:solidFill>
                        <a:latin typeface="Trebuchet MS"/>
                        <a:cs typeface="Trebuchet MS"/>
                      </a:endParaRPr>
                    </a:p>
                  </a:txBody>
                  <a:tcPr/>
                </a:tc>
                <a:tc>
                  <a:txBody>
                    <a:bodyPr/>
                    <a:lstStyle/>
                    <a:p>
                      <a:r>
                        <a:rPr lang="en-US" dirty="0">
                          <a:solidFill>
                            <a:srgbClr val="6387B8"/>
                          </a:solidFill>
                          <a:latin typeface="Trebuchet MS"/>
                          <a:cs typeface="Trebuchet MS"/>
                        </a:rPr>
                        <a:t>Anyone can access (public) </a:t>
                      </a:r>
                      <a:r>
                        <a:rPr lang="en-US" dirty="0" err="1">
                          <a:solidFill>
                            <a:srgbClr val="6387B8"/>
                          </a:solidFill>
                          <a:latin typeface="Trebuchet MS"/>
                          <a:cs typeface="Trebuchet MS"/>
                        </a:rPr>
                        <a:t>blockchain</a:t>
                      </a:r>
                      <a:endParaRPr lang="en-GB" dirty="0">
                        <a:solidFill>
                          <a:srgbClr val="6387B8"/>
                        </a:solidFill>
                        <a:latin typeface="Trebuchet MS"/>
                        <a:cs typeface="Trebuchet MS"/>
                      </a:endParaRPr>
                    </a:p>
                  </a:txBody>
                  <a:tcPr/>
                </a:tc>
                <a:extLst>
                  <a:ext uri="{0D108BD9-81ED-4DB2-BD59-A6C34878D82A}">
                    <a16:rowId xmlns:a16="http://schemas.microsoft.com/office/drawing/2014/main" val="1248217651"/>
                  </a:ext>
                </a:extLst>
              </a:tr>
              <a:tr h="676416">
                <a:tc>
                  <a:txBody>
                    <a:bodyPr/>
                    <a:lstStyle/>
                    <a:p>
                      <a:r>
                        <a:rPr lang="en-US" sz="1800" b="0" i="0" kern="1200" dirty="0">
                          <a:solidFill>
                            <a:schemeClr val="dk1"/>
                          </a:solidFill>
                          <a:effectLst/>
                          <a:latin typeface="Trebuchet MS"/>
                          <a:ea typeface="+mn-ea"/>
                          <a:cs typeface="Trebuchet MS"/>
                        </a:rPr>
                        <a:t>Only entities entitled to read or write can do so</a:t>
                      </a:r>
                      <a:endParaRPr lang="en-GB" dirty="0">
                        <a:solidFill>
                          <a:srgbClr val="6387B8"/>
                        </a:solidFill>
                        <a:latin typeface="Trebuchet MS"/>
                        <a:cs typeface="Trebuchet MS"/>
                      </a:endParaRPr>
                    </a:p>
                  </a:txBody>
                  <a:tcPr/>
                </a:tc>
                <a:tc>
                  <a:txBody>
                    <a:bodyPr/>
                    <a:lstStyle/>
                    <a:p>
                      <a:r>
                        <a:rPr lang="en-US" dirty="0">
                          <a:solidFill>
                            <a:srgbClr val="6387B8"/>
                          </a:solidFill>
                          <a:latin typeface="Trebuchet MS"/>
                          <a:cs typeface="Trebuchet MS"/>
                        </a:rPr>
                        <a:t>Anyone with right proof of work can write on the </a:t>
                      </a:r>
                      <a:r>
                        <a:rPr lang="en-US" dirty="0" err="1">
                          <a:solidFill>
                            <a:srgbClr val="6387B8"/>
                          </a:solidFill>
                          <a:latin typeface="Trebuchet MS"/>
                          <a:cs typeface="Trebuchet MS"/>
                        </a:rPr>
                        <a:t>blockchain</a:t>
                      </a:r>
                      <a:endParaRPr lang="en-GB" dirty="0">
                        <a:solidFill>
                          <a:srgbClr val="6387B8"/>
                        </a:solidFill>
                        <a:latin typeface="Trebuchet MS"/>
                        <a:cs typeface="Trebuchet MS"/>
                      </a:endParaRPr>
                    </a:p>
                  </a:txBody>
                  <a:tcPr/>
                </a:tc>
                <a:extLst>
                  <a:ext uri="{0D108BD9-81ED-4DB2-BD59-A6C34878D82A}">
                    <a16:rowId xmlns:a16="http://schemas.microsoft.com/office/drawing/2014/main" val="3478432310"/>
                  </a:ext>
                </a:extLst>
              </a:tr>
              <a:tr h="440891">
                <a:tc>
                  <a:txBody>
                    <a:bodyPr/>
                    <a:lstStyle/>
                    <a:p>
                      <a:pPr algn="l" rtl="0"/>
                      <a:r>
                        <a:rPr lang="fr-FR" sz="1800" dirty="0" err="1">
                          <a:effectLst/>
                          <a:latin typeface="Trebuchet MS"/>
                          <a:cs typeface="Trebuchet MS"/>
                        </a:rPr>
                        <a:t>Databases</a:t>
                      </a:r>
                      <a:r>
                        <a:rPr lang="fr-FR" sz="1800" dirty="0">
                          <a:effectLst/>
                          <a:latin typeface="Trebuchet MS"/>
                          <a:cs typeface="Trebuchet MS"/>
                        </a:rPr>
                        <a:t> are fast</a:t>
                      </a:r>
                    </a:p>
                  </a:txBody>
                  <a:tcPr marL="127000" marR="127000" marT="82550" marB="82550" anchor="ctr"/>
                </a:tc>
                <a:tc>
                  <a:txBody>
                    <a:bodyPr/>
                    <a:lstStyle/>
                    <a:p>
                      <a:r>
                        <a:rPr lang="en-GB" dirty="0">
                          <a:solidFill>
                            <a:srgbClr val="6387B8"/>
                          </a:solidFill>
                          <a:latin typeface="Trebuchet MS"/>
                          <a:cs typeface="Trebuchet MS"/>
                        </a:rPr>
                        <a:t>Blockchains are slow</a:t>
                      </a:r>
                    </a:p>
                  </a:txBody>
                  <a:tcPr/>
                </a:tc>
                <a:extLst>
                  <a:ext uri="{0D108BD9-81ED-4DB2-BD59-A6C34878D82A}">
                    <a16:rowId xmlns:a16="http://schemas.microsoft.com/office/drawing/2014/main" val="1906801906"/>
                  </a:ext>
                </a:extLst>
              </a:tr>
              <a:tr h="676416">
                <a:tc>
                  <a:txBody>
                    <a:bodyPr/>
                    <a:lstStyle/>
                    <a:p>
                      <a:r>
                        <a:rPr lang="en-US" sz="1800" b="0" i="0" kern="1200" dirty="0">
                          <a:solidFill>
                            <a:schemeClr val="dk1"/>
                          </a:solidFill>
                          <a:effectLst/>
                          <a:latin typeface="Trebuchet MS"/>
                          <a:ea typeface="+mn-ea"/>
                          <a:cs typeface="Trebuchet MS"/>
                        </a:rPr>
                        <a:t>No history of records &amp; ownership of digital records</a:t>
                      </a:r>
                      <a:endParaRPr lang="en-GB" dirty="0">
                        <a:latin typeface="Trebuchet MS"/>
                        <a:cs typeface="Trebuchet MS"/>
                      </a:endParaRPr>
                    </a:p>
                  </a:txBody>
                  <a:tcPr/>
                </a:tc>
                <a:tc>
                  <a:txBody>
                    <a:bodyPr/>
                    <a:lstStyle/>
                    <a:p>
                      <a:r>
                        <a:rPr lang="en-US" dirty="0">
                          <a:solidFill>
                            <a:srgbClr val="6387B8"/>
                          </a:solidFill>
                          <a:latin typeface="Trebuchet MS"/>
                          <a:cs typeface="Trebuchet MS"/>
                        </a:rPr>
                        <a:t>History of records &amp; ownership of digital records</a:t>
                      </a:r>
                      <a:endParaRPr lang="en-GB" dirty="0">
                        <a:solidFill>
                          <a:srgbClr val="6387B8"/>
                        </a:solidFill>
                        <a:latin typeface="Trebuchet MS"/>
                        <a:cs typeface="Trebuchet MS"/>
                      </a:endParaRPr>
                    </a:p>
                  </a:txBody>
                  <a:tcPr/>
                </a:tc>
                <a:extLst>
                  <a:ext uri="{0D108BD9-81ED-4DB2-BD59-A6C34878D82A}">
                    <a16:rowId xmlns:a16="http://schemas.microsoft.com/office/drawing/2014/main" val="1124158597"/>
                  </a:ext>
                </a:extLst>
              </a:tr>
            </a:tbl>
          </a:graphicData>
        </a:graphic>
      </p:graphicFrame>
      <p:pic>
        <p:nvPicPr>
          <p:cNvPr id="14" name="Image 13">
            <a:extLst>
              <a:ext uri="{FF2B5EF4-FFF2-40B4-BE49-F238E27FC236}">
                <a16:creationId xmlns:a16="http://schemas.microsoft.com/office/drawing/2014/main" id="{2885954A-F31B-5D45-9039-BEACD293A9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2142" y="2042540"/>
            <a:ext cx="676071" cy="672377"/>
          </a:xfrm>
          <a:prstGeom prst="rect">
            <a:avLst/>
          </a:prstGeom>
        </p:spPr>
      </p:pic>
      <p:pic>
        <p:nvPicPr>
          <p:cNvPr id="15" name="Image 14">
            <a:extLst>
              <a:ext uri="{FF2B5EF4-FFF2-40B4-BE49-F238E27FC236}">
                <a16:creationId xmlns:a16="http://schemas.microsoft.com/office/drawing/2014/main" id="{53166F24-470B-9547-A2CB-DA65038790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8078" y="2042540"/>
            <a:ext cx="676071" cy="672376"/>
          </a:xfrm>
          <a:prstGeom prst="rect">
            <a:avLst/>
          </a:prstGeom>
        </p:spPr>
      </p:pic>
      <p:sp>
        <p:nvSpPr>
          <p:cNvPr id="16" name="Rectangle 15">
            <a:extLst>
              <a:ext uri="{FF2B5EF4-FFF2-40B4-BE49-F238E27FC236}">
                <a16:creationId xmlns:a16="http://schemas.microsoft.com/office/drawing/2014/main" id="{048505A4-C967-FA43-BA73-C48EDED6B6E4}"/>
              </a:ext>
            </a:extLst>
          </p:cNvPr>
          <p:cNvSpPr/>
          <p:nvPr/>
        </p:nvSpPr>
        <p:spPr>
          <a:xfrm>
            <a:off x="5049530" y="1791586"/>
            <a:ext cx="970138" cy="584775"/>
          </a:xfrm>
          <a:prstGeom prst="rect">
            <a:avLst/>
          </a:prstGeom>
          <a:noFill/>
        </p:spPr>
        <p:txBody>
          <a:bodyPr wrap="square" lIns="91440" tIns="45720" rIns="91440" bIns="45720">
            <a:spAutoFit/>
          </a:bodyPr>
          <a:lstStyle/>
          <a:p>
            <a:pPr algn="ctr"/>
            <a:r>
              <a:rPr lang="fr-FR" sz="3200" b="1" cap="none" spc="0" dirty="0">
                <a:ln w="13462">
                  <a:solidFill>
                    <a:schemeClr val="accent2"/>
                  </a:solidFill>
                  <a:prstDash val="solid"/>
                </a:ln>
                <a:solidFill>
                  <a:srgbClr val="4E89CD"/>
                </a:solidFill>
                <a:effectLst>
                  <a:outerShdw dist="38100" dir="2700000" algn="bl" rotWithShape="0">
                    <a:schemeClr val="accent5"/>
                  </a:outerShdw>
                </a:effectLst>
              </a:rPr>
              <a:t>VS</a:t>
            </a:r>
          </a:p>
        </p:txBody>
      </p:sp>
      <p:sp>
        <p:nvSpPr>
          <p:cNvPr id="2" name="Rectangle 1"/>
          <p:cNvSpPr/>
          <p:nvPr/>
        </p:nvSpPr>
        <p:spPr>
          <a:xfrm>
            <a:off x="859612" y="6396334"/>
            <a:ext cx="4715153" cy="307777"/>
          </a:xfrm>
          <a:prstGeom prst="rect">
            <a:avLst/>
          </a:prstGeom>
        </p:spPr>
        <p:txBody>
          <a:bodyPr wrap="none">
            <a:spAutoFit/>
          </a:bodyPr>
          <a:lstStyle/>
          <a:p>
            <a:pPr lvl="0">
              <a:buSzPts val="1400"/>
              <a:defRPr/>
            </a:pPr>
            <a:r>
              <a:rPr lang="en-GB" dirty="0">
                <a:latin typeface="Trebuchet MS"/>
                <a:cs typeface="Trebuchet MS"/>
              </a:rPr>
              <a:t>Source: https://</a:t>
            </a:r>
            <a:r>
              <a:rPr lang="en-GB" dirty="0" err="1">
                <a:latin typeface="Trebuchet MS"/>
                <a:cs typeface="Trebuchet MS"/>
              </a:rPr>
              <a:t>coinsutra.com</a:t>
            </a:r>
            <a:r>
              <a:rPr lang="en-GB" dirty="0">
                <a:latin typeface="Trebuchet MS"/>
                <a:cs typeface="Trebuchet MS"/>
              </a:rPr>
              <a:t>/</a:t>
            </a:r>
            <a:r>
              <a:rPr lang="en-GB" dirty="0" err="1">
                <a:latin typeface="Trebuchet MS"/>
                <a:cs typeface="Trebuchet MS"/>
              </a:rPr>
              <a:t>blockchain</a:t>
            </a:r>
            <a:r>
              <a:rPr lang="en-GB" dirty="0">
                <a:latin typeface="Trebuchet MS"/>
                <a:cs typeface="Trebuchet MS"/>
              </a:rPr>
              <a:t>-</a:t>
            </a:r>
            <a:r>
              <a:rPr lang="en-GB" dirty="0" err="1">
                <a:latin typeface="Trebuchet MS"/>
                <a:cs typeface="Trebuchet MS"/>
              </a:rPr>
              <a:t>vs</a:t>
            </a:r>
            <a:r>
              <a:rPr lang="en-GB" dirty="0">
                <a:latin typeface="Trebuchet MS"/>
                <a:cs typeface="Trebuchet MS"/>
              </a:rPr>
              <a:t>-database/ </a:t>
            </a:r>
          </a:p>
        </p:txBody>
      </p:sp>
    </p:spTree>
    <p:extLst>
      <p:ext uri="{BB962C8B-B14F-4D97-AF65-F5344CB8AC3E}">
        <p14:creationId xmlns:p14="http://schemas.microsoft.com/office/powerpoint/2010/main" val="21746503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1125765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Cryptography, hash functions and digital signatures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498764" y="951311"/>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Cryptography</a:t>
            </a:r>
            <a:r>
              <a:rPr lang="en-US" sz="2000" dirty="0">
                <a:latin typeface="Trebuchet MS" charset="0"/>
              </a:rPr>
              <a:t>: the encryption and decryption of data </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2 main cryptographic concepts used in Blockchain: </a:t>
            </a:r>
          </a:p>
          <a:p>
            <a:pPr marL="457200" lvl="1" defTabSz="457200">
              <a:spcBef>
                <a:spcPts val="300"/>
              </a:spcBef>
              <a:spcAft>
                <a:spcPts val="300"/>
              </a:spcAft>
              <a:buClr>
                <a:schemeClr val="accent1"/>
              </a:buClr>
              <a:buSzPct val="80000"/>
            </a:pPr>
            <a:r>
              <a:rPr lang="en-US" sz="2000" dirty="0">
                <a:latin typeface="Trebuchet MS" charset="0"/>
              </a:rPr>
              <a:t>     - Hashing </a:t>
            </a:r>
          </a:p>
          <a:p>
            <a:pPr marL="457200" lvl="1" defTabSz="457200">
              <a:spcBef>
                <a:spcPts val="300"/>
              </a:spcBef>
              <a:spcAft>
                <a:spcPts val="300"/>
              </a:spcAft>
              <a:buClr>
                <a:schemeClr val="accent1"/>
              </a:buClr>
              <a:buSzPct val="80000"/>
            </a:pPr>
            <a:r>
              <a:rPr lang="en-US" sz="2000" dirty="0">
                <a:latin typeface="Trebuchet MS" charset="0"/>
              </a:rPr>
              <a:t>     - Digital Signatures</a:t>
            </a:r>
          </a:p>
          <a:p>
            <a:pPr marL="457200" lvl="1" defTabSz="457200">
              <a:spcBef>
                <a:spcPts val="300"/>
              </a:spcBef>
              <a:spcAft>
                <a:spcPts val="300"/>
              </a:spcAft>
              <a:buClr>
                <a:schemeClr val="accent1"/>
              </a:buClr>
              <a:buSzPct val="80000"/>
            </a:pP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3 forms of encryption that are widely used: </a:t>
            </a:r>
          </a:p>
          <a:p>
            <a:pPr marL="457200" lvl="1" defTabSz="457200">
              <a:spcBef>
                <a:spcPts val="300"/>
              </a:spcBef>
              <a:spcAft>
                <a:spcPts val="300"/>
              </a:spcAft>
              <a:buClr>
                <a:schemeClr val="accent1"/>
              </a:buClr>
              <a:buSzPct val="80000"/>
            </a:pPr>
            <a:endParaRPr lang="en-US" sz="2000" dirty="0">
              <a:latin typeface="Trebuchet MS"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288332366"/>
              </p:ext>
            </p:extLst>
          </p:nvPr>
        </p:nvGraphicFramePr>
        <p:xfrm>
          <a:off x="1536148" y="3701492"/>
          <a:ext cx="8127999" cy="2049564"/>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0000"/>
                    </a:ext>
                  </a:extLst>
                </a:gridCol>
                <a:gridCol w="3016649">
                  <a:extLst>
                    <a:ext uri="{9D8B030D-6E8A-4147-A177-3AD203B41FA5}">
                      <a16:colId xmlns:a16="http://schemas.microsoft.com/office/drawing/2014/main" val="20001"/>
                    </a:ext>
                  </a:extLst>
                </a:gridCol>
                <a:gridCol w="2402017">
                  <a:extLst>
                    <a:ext uri="{9D8B030D-6E8A-4147-A177-3AD203B41FA5}">
                      <a16:colId xmlns:a16="http://schemas.microsoft.com/office/drawing/2014/main" val="20002"/>
                    </a:ext>
                  </a:extLst>
                </a:gridCol>
              </a:tblGrid>
              <a:tr h="370840">
                <a:tc>
                  <a:txBody>
                    <a:bodyPr/>
                    <a:lstStyle/>
                    <a:p>
                      <a:pPr algn="ctr"/>
                      <a:r>
                        <a:rPr lang="en-US" sz="1800" dirty="0">
                          <a:latin typeface="Trebuchet MS" charset="0"/>
                        </a:rPr>
                        <a:t>Symmetric cryptography</a:t>
                      </a:r>
                      <a:endParaRPr lang="en-US" sz="1800" dirty="0"/>
                    </a:p>
                  </a:txBody>
                  <a:tcPr/>
                </a:tc>
                <a:tc>
                  <a:txBody>
                    <a:bodyPr/>
                    <a:lstStyle/>
                    <a:p>
                      <a:pPr algn="ctr"/>
                      <a:r>
                        <a:rPr lang="en-US" sz="1800" dirty="0">
                          <a:latin typeface="Trebuchet MS" charset="0"/>
                        </a:rPr>
                        <a:t>Asymmetric </a:t>
                      </a:r>
                    </a:p>
                    <a:p>
                      <a:pPr algn="ctr"/>
                      <a:r>
                        <a:rPr lang="en-US" sz="1800" dirty="0">
                          <a:latin typeface="Trebuchet MS" charset="0"/>
                        </a:rPr>
                        <a:t>cryptography</a:t>
                      </a:r>
                      <a:endParaRPr lang="en-US" sz="1800" dirty="0"/>
                    </a:p>
                  </a:txBody>
                  <a:tcPr/>
                </a:tc>
                <a:tc>
                  <a:txBody>
                    <a:bodyPr/>
                    <a:lstStyle/>
                    <a:p>
                      <a:pPr algn="ctr"/>
                      <a:r>
                        <a:rPr lang="en-US" sz="1800" dirty="0">
                          <a:latin typeface="Trebuchet MS" charset="0"/>
                        </a:rPr>
                        <a:t>Hashing</a:t>
                      </a:r>
                      <a:endParaRPr lang="en-US" sz="1800" dirty="0"/>
                    </a:p>
                  </a:txBody>
                  <a:tcPr/>
                </a:tc>
                <a:extLst>
                  <a:ext uri="{0D108BD9-81ED-4DB2-BD59-A6C34878D82A}">
                    <a16:rowId xmlns:a16="http://schemas.microsoft.com/office/drawing/2014/main" val="10000"/>
                  </a:ext>
                </a:extLst>
              </a:tr>
              <a:tr h="370840">
                <a:tc>
                  <a:txBody>
                    <a:bodyPr/>
                    <a:lstStyle/>
                    <a:p>
                      <a:pPr marL="457200" lvl="1" algn="ctr" defTabSz="457200">
                        <a:spcBef>
                          <a:spcPts val="300"/>
                        </a:spcBef>
                        <a:spcAft>
                          <a:spcPts val="300"/>
                        </a:spcAft>
                        <a:buClr>
                          <a:schemeClr val="accent1"/>
                        </a:buClr>
                        <a:buSzPct val="80000"/>
                      </a:pPr>
                      <a:r>
                        <a:rPr lang="en-US" sz="1800" dirty="0">
                          <a:latin typeface="Trebuchet MS"/>
                          <a:cs typeface="Trebuchet MS"/>
                        </a:rPr>
                        <a:t>Same password to encrypt &amp; decrypt</a:t>
                      </a:r>
                    </a:p>
                    <a:p>
                      <a:pPr marL="457200" lvl="1" algn="ctr" defTabSz="457200">
                        <a:spcBef>
                          <a:spcPts val="300"/>
                        </a:spcBef>
                        <a:spcAft>
                          <a:spcPts val="300"/>
                        </a:spcAft>
                        <a:buClr>
                          <a:schemeClr val="accent1"/>
                        </a:buClr>
                        <a:buSzPct val="80000"/>
                      </a:pPr>
                      <a:r>
                        <a:rPr lang="en-US" sz="1800" dirty="0">
                          <a:latin typeface="Trebuchet MS"/>
                          <a:cs typeface="Trebuchet MS"/>
                        </a:rPr>
                        <a:t>                                               </a:t>
                      </a:r>
                    </a:p>
                  </a:txBody>
                  <a:tcPr/>
                </a:tc>
                <a:tc>
                  <a:txBody>
                    <a:bodyPr/>
                    <a:lstStyle/>
                    <a:p>
                      <a:pPr marL="0" marR="0" lvl="1"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latin typeface="Trebuchet MS"/>
                          <a:cs typeface="Trebuchet MS"/>
                        </a:rPr>
                        <a:t>one password to encrypt, the other </a:t>
                      </a:r>
                      <a:r>
                        <a:rPr lang="en-US" sz="1800">
                          <a:latin typeface="Trebuchet MS"/>
                          <a:cs typeface="Trebuchet MS"/>
                        </a:rPr>
                        <a:t>to decrypt</a:t>
                      </a:r>
                      <a:endParaRPr lang="en-US" sz="1800" dirty="0">
                        <a:latin typeface="Trebuchet MS"/>
                        <a:cs typeface="Trebuchet MS"/>
                      </a:endParaRPr>
                    </a:p>
                  </a:txBody>
                  <a:tcPr/>
                </a:tc>
                <a:tc>
                  <a:txBody>
                    <a:bodyPr/>
                    <a:lstStyle/>
                    <a:p>
                      <a:pPr marL="0" lvl="1" indent="301752" algn="ctr" defTabSz="385572">
                        <a:spcBef>
                          <a:spcPts val="700"/>
                        </a:spcBef>
                        <a:buSzTx/>
                        <a:buNone/>
                        <a:defRPr sz="2376"/>
                      </a:pPr>
                      <a:r>
                        <a:rPr lang="en-US" sz="1800" dirty="0">
                          <a:latin typeface="Trebuchet MS"/>
                          <a:cs typeface="Trebuchet MS"/>
                        </a:rPr>
                        <a:t>Maps to fixed size </a:t>
                      </a:r>
                    </a:p>
                    <a:p>
                      <a:pPr algn="ctr"/>
                      <a:endParaRPr lang="en-US" sz="1800" dirty="0">
                        <a:latin typeface="Trebuchet MS"/>
                        <a:cs typeface="Trebuchet MS"/>
                      </a:endParaRPr>
                    </a:p>
                  </a:txBody>
                  <a:tcPr/>
                </a:tc>
                <a:extLst>
                  <a:ext uri="{0D108BD9-81ED-4DB2-BD59-A6C34878D82A}">
                    <a16:rowId xmlns:a16="http://schemas.microsoft.com/office/drawing/2014/main" val="10001"/>
                  </a:ext>
                </a:extLst>
              </a:tr>
              <a:tr h="418884">
                <a:tc>
                  <a:txBody>
                    <a:bodyPr/>
                    <a:lstStyle/>
                    <a:p>
                      <a:pPr marL="0" marR="0" lvl="1"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latin typeface="Trebuchet MS"/>
                          <a:cs typeface="Trebuchet MS"/>
                        </a:rPr>
                        <a:t>2 ways function</a:t>
                      </a:r>
                    </a:p>
                  </a:txBody>
                  <a:tcPr/>
                </a:tc>
                <a:tc>
                  <a:txBody>
                    <a:bodyPr/>
                    <a:lstStyle/>
                    <a:p>
                      <a:pPr marL="0" marR="0" lvl="1"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latin typeface="Trebuchet MS"/>
                          <a:cs typeface="Trebuchet MS"/>
                        </a:rPr>
                        <a:t>Passwords come by pair</a:t>
                      </a:r>
                    </a:p>
                  </a:txBody>
                  <a:tcPr/>
                </a:tc>
                <a:tc>
                  <a:txBody>
                    <a:bodyPr/>
                    <a:lstStyle/>
                    <a:p>
                      <a:pPr marL="0" marR="0" lvl="1"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latin typeface="Trebuchet MS"/>
                          <a:cs typeface="Trebuchet MS"/>
                        </a:rPr>
                        <a:t>1 way function</a:t>
                      </a:r>
                    </a:p>
                  </a:txBody>
                  <a:tcPr/>
                </a:tc>
                <a:extLst>
                  <a:ext uri="{0D108BD9-81ED-4DB2-BD59-A6C34878D82A}">
                    <a16:rowId xmlns:a16="http://schemas.microsoft.com/office/drawing/2014/main" val="10002"/>
                  </a:ext>
                </a:extLst>
              </a:tr>
            </a:tbl>
          </a:graphicData>
        </a:graphic>
      </p:graphicFrame>
      <p:sp>
        <p:nvSpPr>
          <p:cNvPr id="3" name="Rectangle 2"/>
          <p:cNvSpPr/>
          <p:nvPr/>
        </p:nvSpPr>
        <p:spPr>
          <a:xfrm>
            <a:off x="381638" y="6189160"/>
            <a:ext cx="10743562" cy="646331"/>
          </a:xfrm>
          <a:prstGeom prst="rect">
            <a:avLst/>
          </a:prstGeom>
        </p:spPr>
        <p:txBody>
          <a:bodyPr wrap="square">
            <a:spAutoFit/>
          </a:bodyPr>
          <a:lstStyle/>
          <a:p>
            <a:pPr lvl="0">
              <a:buSzPts val="1400"/>
              <a:defRPr/>
            </a:pPr>
            <a:r>
              <a:rPr lang="en-US" dirty="0">
                <a:solidFill>
                  <a:schemeClr val="tx1">
                    <a:lumMod val="95000"/>
                    <a:lumOff val="5000"/>
                  </a:schemeClr>
                </a:solidFill>
                <a:latin typeface="Trebuchet MS"/>
                <a:cs typeface="Trebuchet MS"/>
              </a:rPr>
              <a:t>Source: https://</a:t>
            </a:r>
            <a:r>
              <a:rPr lang="en-US" dirty="0" err="1">
                <a:solidFill>
                  <a:schemeClr val="tx1">
                    <a:lumMod val="95000"/>
                    <a:lumOff val="5000"/>
                  </a:schemeClr>
                </a:solidFill>
                <a:latin typeface="Trebuchet MS"/>
                <a:cs typeface="Trebuchet MS"/>
              </a:rPr>
              <a:t>lisk.io</a:t>
            </a:r>
            <a:r>
              <a:rPr lang="en-US" dirty="0">
                <a:solidFill>
                  <a:schemeClr val="tx1">
                    <a:lumMod val="95000"/>
                    <a:lumOff val="5000"/>
                  </a:schemeClr>
                </a:solidFill>
                <a:latin typeface="Trebuchet MS"/>
                <a:cs typeface="Trebuchet MS"/>
              </a:rPr>
              <a:t>/academy/</a:t>
            </a:r>
            <a:r>
              <a:rPr lang="en-US" dirty="0" err="1">
                <a:solidFill>
                  <a:schemeClr val="tx1">
                    <a:lumMod val="95000"/>
                    <a:lumOff val="5000"/>
                  </a:schemeClr>
                </a:solidFill>
                <a:latin typeface="Trebuchet MS"/>
                <a:cs typeface="Trebuchet MS"/>
              </a:rPr>
              <a:t>blockchain</a:t>
            </a:r>
            <a:r>
              <a:rPr lang="en-US" dirty="0">
                <a:solidFill>
                  <a:schemeClr val="tx1">
                    <a:lumMod val="95000"/>
                    <a:lumOff val="5000"/>
                  </a:schemeClr>
                </a:solidFill>
                <a:latin typeface="Trebuchet MS"/>
                <a:cs typeface="Trebuchet MS"/>
              </a:rPr>
              <a:t>-basics/how-does-</a:t>
            </a:r>
            <a:r>
              <a:rPr lang="en-US" dirty="0" err="1">
                <a:solidFill>
                  <a:schemeClr val="tx1">
                    <a:lumMod val="95000"/>
                    <a:lumOff val="5000"/>
                  </a:schemeClr>
                </a:solidFill>
                <a:latin typeface="Trebuchet MS"/>
                <a:cs typeface="Trebuchet MS"/>
              </a:rPr>
              <a:t>blockchain</a:t>
            </a:r>
            <a:r>
              <a:rPr lang="en-US" dirty="0">
                <a:solidFill>
                  <a:schemeClr val="tx1">
                    <a:lumMod val="95000"/>
                    <a:lumOff val="5000"/>
                  </a:schemeClr>
                </a:solidFill>
                <a:latin typeface="Trebuchet MS"/>
                <a:cs typeface="Trebuchet MS"/>
              </a:rPr>
              <a:t>-work/what-is-hashing</a:t>
            </a:r>
          </a:p>
          <a:p>
            <a:pPr lvl="0">
              <a:buSzPts val="1400"/>
              <a:defRPr/>
            </a:pPr>
            <a:r>
              <a:rPr lang="en-US" dirty="0">
                <a:solidFill>
                  <a:schemeClr val="tx1">
                    <a:lumMod val="95000"/>
                    <a:lumOff val="5000"/>
                  </a:schemeClr>
                </a:solidFill>
                <a:latin typeface="Trebuchet MS"/>
                <a:cs typeface="Trebuchet MS"/>
              </a:rPr>
              <a:t>             https://</a:t>
            </a:r>
            <a:r>
              <a:rPr lang="en-US" dirty="0" err="1">
                <a:solidFill>
                  <a:schemeClr val="tx1">
                    <a:lumMod val="95000"/>
                    <a:lumOff val="5000"/>
                  </a:schemeClr>
                </a:solidFill>
                <a:latin typeface="Trebuchet MS"/>
                <a:cs typeface="Trebuchet MS"/>
              </a:rPr>
              <a:t>lisk.io</a:t>
            </a:r>
            <a:r>
              <a:rPr lang="en-US" dirty="0">
                <a:solidFill>
                  <a:schemeClr val="tx1">
                    <a:lumMod val="95000"/>
                    <a:lumOff val="5000"/>
                  </a:schemeClr>
                </a:solidFill>
                <a:latin typeface="Trebuchet MS"/>
                <a:cs typeface="Trebuchet MS"/>
              </a:rPr>
              <a:t>/academy/</a:t>
            </a:r>
            <a:r>
              <a:rPr lang="en-US" dirty="0" err="1">
                <a:solidFill>
                  <a:schemeClr val="tx1">
                    <a:lumMod val="95000"/>
                    <a:lumOff val="5000"/>
                  </a:schemeClr>
                </a:solidFill>
                <a:latin typeface="Trebuchet MS"/>
                <a:cs typeface="Trebuchet MS"/>
              </a:rPr>
              <a:t>blockchain</a:t>
            </a:r>
            <a:r>
              <a:rPr lang="en-US" dirty="0">
                <a:solidFill>
                  <a:schemeClr val="tx1">
                    <a:lumMod val="95000"/>
                    <a:lumOff val="5000"/>
                  </a:schemeClr>
                </a:solidFill>
                <a:latin typeface="Trebuchet MS"/>
                <a:cs typeface="Trebuchet MS"/>
              </a:rPr>
              <a:t>-basics/how-does-</a:t>
            </a:r>
            <a:r>
              <a:rPr lang="en-US" dirty="0" err="1">
                <a:solidFill>
                  <a:schemeClr val="tx1">
                    <a:lumMod val="95000"/>
                    <a:lumOff val="5000"/>
                  </a:schemeClr>
                </a:solidFill>
                <a:latin typeface="Trebuchet MS"/>
                <a:cs typeface="Trebuchet MS"/>
              </a:rPr>
              <a:t>blockchain</a:t>
            </a:r>
            <a:r>
              <a:rPr lang="en-US" dirty="0">
                <a:solidFill>
                  <a:schemeClr val="tx1">
                    <a:lumMod val="95000"/>
                    <a:lumOff val="5000"/>
                  </a:schemeClr>
                </a:solidFill>
                <a:latin typeface="Trebuchet MS"/>
                <a:cs typeface="Trebuchet MS"/>
              </a:rPr>
              <a:t>-work/digital-signatures</a:t>
            </a:r>
          </a:p>
        </p:txBody>
      </p:sp>
    </p:spTree>
    <p:extLst>
      <p:ext uri="{BB962C8B-B14F-4D97-AF65-F5344CB8AC3E}">
        <p14:creationId xmlns:p14="http://schemas.microsoft.com/office/powerpoint/2010/main" val="36170333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1148793"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Cryptography, hash functions and digital signatures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498764" y="1609671"/>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endParaRPr lang="en-US" sz="2000" dirty="0">
              <a:latin typeface="Trebuchet MS" charset="0"/>
            </a:endParaRPr>
          </a:p>
        </p:txBody>
      </p:sp>
      <p:pic>
        <p:nvPicPr>
          <p:cNvPr id="4" name="Picture 3"/>
          <p:cNvPicPr>
            <a:picLocks noChangeAspect="1"/>
          </p:cNvPicPr>
          <p:nvPr/>
        </p:nvPicPr>
        <p:blipFill>
          <a:blip r:embed="rId3"/>
          <a:stretch>
            <a:fillRect/>
          </a:stretch>
        </p:blipFill>
        <p:spPr>
          <a:xfrm>
            <a:off x="1227869" y="1210264"/>
            <a:ext cx="8573543" cy="4716089"/>
          </a:xfrm>
          <a:prstGeom prst="rect">
            <a:avLst/>
          </a:prstGeom>
        </p:spPr>
      </p:pic>
      <p:sp>
        <p:nvSpPr>
          <p:cNvPr id="2" name="Rectangle 1"/>
          <p:cNvSpPr/>
          <p:nvPr/>
        </p:nvSpPr>
        <p:spPr>
          <a:xfrm>
            <a:off x="459490" y="6436416"/>
            <a:ext cx="2270373" cy="307777"/>
          </a:xfrm>
          <a:prstGeom prst="rect">
            <a:avLst/>
          </a:prstGeom>
        </p:spPr>
        <p:txBody>
          <a:bodyPr wrap="none">
            <a:spAutoFit/>
          </a:bodyPr>
          <a:lstStyle/>
          <a:p>
            <a:r>
              <a:rPr lang="en-US" dirty="0">
                <a:latin typeface="Trebuchet MS"/>
                <a:cs typeface="Trebuchet MS"/>
              </a:rPr>
              <a:t>Image source: </a:t>
            </a:r>
            <a:r>
              <a:rPr lang="en-US" dirty="0" err="1">
                <a:latin typeface="Trebuchet MS"/>
                <a:cs typeface="Trebuchet MS"/>
              </a:rPr>
              <a:t>Scorechain</a:t>
            </a:r>
            <a:endParaRPr lang="en-US" dirty="0">
              <a:latin typeface="Trebuchet MS"/>
              <a:cs typeface="Trebuchet MS"/>
            </a:endParaRPr>
          </a:p>
        </p:txBody>
      </p:sp>
    </p:spTree>
    <p:extLst>
      <p:ext uri="{BB962C8B-B14F-4D97-AF65-F5344CB8AC3E}">
        <p14:creationId xmlns:p14="http://schemas.microsoft.com/office/powerpoint/2010/main" val="801138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b="1" dirty="0">
                <a:latin typeface="Trebuchet MS" charset="0"/>
                <a:ea typeface="Trebuchet MS" charset="0"/>
                <a:cs typeface="Trebuchet MS" charset="0"/>
              </a:rPr>
              <a:t>Introduction</a:t>
            </a:r>
            <a:endParaRPr sz="3600" b="1" dirty="0">
              <a:latin typeface="Trebuchet MS" charset="0"/>
              <a:ea typeface="Trebuchet MS" charset="0"/>
              <a:cs typeface="Trebuchet MS" charset="0"/>
            </a:endParaRPr>
          </a:p>
        </p:txBody>
      </p:sp>
      <p:sp>
        <p:nvSpPr>
          <p:cNvPr id="106" name="Google Shape;106;p11"/>
          <p:cNvSpPr txBox="1"/>
          <p:nvPr/>
        </p:nvSpPr>
        <p:spPr>
          <a:xfrm>
            <a:off x="498764" y="1609671"/>
            <a:ext cx="11246922" cy="4361640"/>
          </a:xfrm>
          <a:prstGeom prst="rect">
            <a:avLst/>
          </a:prstGeom>
          <a:noFill/>
          <a:ln>
            <a:noFill/>
          </a:ln>
        </p:spPr>
        <p:txBody>
          <a:bodyPr spcFirstLastPara="1" wrap="square" lIns="91425" tIns="91425" rIns="91425" bIns="91425" anchor="t" anchorCtr="0">
            <a:noAutofit/>
          </a:bodyPr>
          <a:lstStyle/>
          <a:p>
            <a:pPr marL="457200" lvl="1" defTabSz="457200">
              <a:spcBef>
                <a:spcPts val="300"/>
              </a:spcBef>
              <a:spcAft>
                <a:spcPts val="300"/>
              </a:spcAft>
              <a:buClr>
                <a:schemeClr val="accent1"/>
              </a:buClr>
              <a:buSzPct val="80000"/>
            </a:pPr>
            <a:r>
              <a:rPr lang="en-US" sz="2400" dirty="0">
                <a:latin typeface="Trebuchet MS" charset="0"/>
                <a:ea typeface="Trebuchet MS" charset="0"/>
                <a:cs typeface="Trebuchet MS" charset="0"/>
              </a:rPr>
              <a:t>“To understand the power of </a:t>
            </a:r>
            <a:r>
              <a:rPr lang="en-US" sz="2400" dirty="0" err="1">
                <a:latin typeface="Trebuchet MS" charset="0"/>
                <a:ea typeface="Trebuchet MS" charset="0"/>
                <a:cs typeface="Trebuchet MS" charset="0"/>
              </a:rPr>
              <a:t>blockchain</a:t>
            </a:r>
            <a:r>
              <a:rPr lang="en-US" sz="2400" dirty="0">
                <a:latin typeface="Trebuchet MS" charset="0"/>
                <a:ea typeface="Trebuchet MS" charset="0"/>
                <a:cs typeface="Trebuchet MS" charset="0"/>
              </a:rPr>
              <a:t> systems, and the things they can do, it is important to distinguish between three things that are commonly muddled up, namely the </a:t>
            </a:r>
            <a:r>
              <a:rPr lang="en-US" sz="2400" dirty="0" err="1">
                <a:latin typeface="Trebuchet MS" charset="0"/>
                <a:ea typeface="Trebuchet MS" charset="0"/>
                <a:cs typeface="Trebuchet MS" charset="0"/>
              </a:rPr>
              <a:t>bitcoin</a:t>
            </a:r>
            <a:r>
              <a:rPr lang="en-US" sz="2400" dirty="0">
                <a:latin typeface="Trebuchet MS" charset="0"/>
                <a:ea typeface="Trebuchet MS" charset="0"/>
                <a:cs typeface="Trebuchet MS" charset="0"/>
              </a:rPr>
              <a:t> currency, the specific </a:t>
            </a:r>
            <a:r>
              <a:rPr lang="en-US" sz="2400" dirty="0" err="1">
                <a:latin typeface="Trebuchet MS" charset="0"/>
                <a:ea typeface="Trebuchet MS" charset="0"/>
                <a:cs typeface="Trebuchet MS" charset="0"/>
              </a:rPr>
              <a:t>blockchain</a:t>
            </a:r>
            <a:r>
              <a:rPr lang="en-US" sz="2400" dirty="0">
                <a:latin typeface="Trebuchet MS" charset="0"/>
                <a:ea typeface="Trebuchet MS" charset="0"/>
                <a:cs typeface="Trebuchet MS" charset="0"/>
              </a:rPr>
              <a:t> that underpins it and the idea of blockchains in general.”</a:t>
            </a:r>
          </a:p>
          <a:p>
            <a:pPr marL="457200" lvl="1" defTabSz="457200">
              <a:spcBef>
                <a:spcPts val="300"/>
              </a:spcBef>
              <a:spcAft>
                <a:spcPts val="300"/>
              </a:spcAft>
              <a:buClr>
                <a:schemeClr val="accent1"/>
              </a:buClr>
              <a:buSzPct val="80000"/>
            </a:pPr>
            <a:endParaRPr lang="en-US" sz="2400" dirty="0">
              <a:latin typeface="Trebuchet MS" charset="0"/>
              <a:ea typeface="Trebuchet MS" charset="0"/>
              <a:cs typeface="Trebuchet MS" charset="0"/>
            </a:endParaRPr>
          </a:p>
          <a:p>
            <a:pPr marL="457200" lvl="1" algn="r" defTabSz="457200">
              <a:spcBef>
                <a:spcPts val="300"/>
              </a:spcBef>
              <a:spcAft>
                <a:spcPts val="300"/>
              </a:spcAft>
              <a:buClr>
                <a:schemeClr val="accent1"/>
              </a:buClr>
              <a:buSzPct val="80000"/>
            </a:pPr>
            <a:r>
              <a:rPr lang="en-US" sz="2400" dirty="0">
                <a:latin typeface="Trebuchet MS" charset="0"/>
                <a:ea typeface="Trebuchet MS" charset="0"/>
                <a:cs typeface="Trebuchet MS" charset="0"/>
              </a:rPr>
              <a:t>The Trust Machine, THE ECONOMIST, Oct. 31, 2015</a:t>
            </a:r>
          </a:p>
          <a:p>
            <a:pPr marL="800100" lvl="1" indent="-342900" defTabSz="457200">
              <a:spcBef>
                <a:spcPts val="300"/>
              </a:spcBef>
              <a:spcAft>
                <a:spcPts val="300"/>
              </a:spcAft>
              <a:buClr>
                <a:schemeClr val="accent1"/>
              </a:buClr>
              <a:buSzPct val="80000"/>
              <a:buFont typeface="Courier New" charset="0"/>
              <a:buChar char="o"/>
            </a:pPr>
            <a:endParaRPr lang="en-US" sz="2400" dirty="0">
              <a:latin typeface="Trebuchet MS" charset="0"/>
              <a:ea typeface="Trebuchet MS" charset="0"/>
              <a:cs typeface="Trebuchet MS" charset="0"/>
            </a:endParaRPr>
          </a:p>
        </p:txBody>
      </p:sp>
      <p:sp>
        <p:nvSpPr>
          <p:cNvPr id="2" name="Rectangle 1"/>
          <p:cNvSpPr/>
          <p:nvPr/>
        </p:nvSpPr>
        <p:spPr>
          <a:xfrm>
            <a:off x="1089666" y="4940552"/>
            <a:ext cx="6468437" cy="307777"/>
          </a:xfrm>
          <a:prstGeom prst="rect">
            <a:avLst/>
          </a:prstGeom>
        </p:spPr>
        <p:txBody>
          <a:bodyPr wrap="none">
            <a:spAutoFit/>
          </a:bodyPr>
          <a:lstStyle/>
          <a:p>
            <a:pPr lvl="0"/>
            <a:r>
              <a:rPr lang="fr-FR" dirty="0">
                <a:latin typeface="Trebuchet MS"/>
                <a:cs typeface="Trebuchet MS"/>
              </a:rPr>
              <a:t>Source: </a:t>
            </a:r>
            <a:r>
              <a:rPr lang="fr-FR" dirty="0" err="1">
                <a:latin typeface="Trebuchet MS"/>
                <a:cs typeface="Trebuchet MS"/>
              </a:rPr>
              <a:t>https</a:t>
            </a:r>
            <a:r>
              <a:rPr lang="fr-FR" dirty="0">
                <a:latin typeface="Trebuchet MS"/>
                <a:cs typeface="Trebuchet MS"/>
              </a:rPr>
              <a:t>://</a:t>
            </a:r>
            <a:r>
              <a:rPr lang="fr-FR" dirty="0" err="1">
                <a:latin typeface="Trebuchet MS"/>
                <a:cs typeface="Trebuchet MS"/>
              </a:rPr>
              <a:t>www.economist.com</a:t>
            </a:r>
            <a:r>
              <a:rPr lang="fr-FR" dirty="0">
                <a:latin typeface="Trebuchet MS"/>
                <a:cs typeface="Trebuchet MS"/>
              </a:rPr>
              <a:t>/leaders/2015/10/31/the-trust-machine</a:t>
            </a:r>
          </a:p>
        </p:txBody>
      </p:sp>
    </p:spTree>
    <p:extLst>
      <p:ext uri="{BB962C8B-B14F-4D97-AF65-F5344CB8AC3E}">
        <p14:creationId xmlns:p14="http://schemas.microsoft.com/office/powerpoint/2010/main" val="1838780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1224993"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Cryptography, hash functions and digital signatures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498764" y="1609671"/>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endParaRPr lang="en-US" sz="2000" dirty="0">
              <a:latin typeface="Trebuchet MS"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0745" y="1255222"/>
            <a:ext cx="8507790" cy="4716089"/>
          </a:xfrm>
          <a:prstGeom prst="rect">
            <a:avLst/>
          </a:prstGeom>
        </p:spPr>
      </p:pic>
      <p:sp>
        <p:nvSpPr>
          <p:cNvPr id="6" name="Rectangle 5"/>
          <p:cNvSpPr/>
          <p:nvPr/>
        </p:nvSpPr>
        <p:spPr>
          <a:xfrm>
            <a:off x="324749" y="6396334"/>
            <a:ext cx="2270373" cy="307777"/>
          </a:xfrm>
          <a:prstGeom prst="rect">
            <a:avLst/>
          </a:prstGeom>
        </p:spPr>
        <p:txBody>
          <a:bodyPr wrap="none">
            <a:spAutoFit/>
          </a:bodyPr>
          <a:lstStyle/>
          <a:p>
            <a:r>
              <a:rPr lang="en-US" dirty="0">
                <a:latin typeface="Trebuchet MS"/>
                <a:cs typeface="Trebuchet MS"/>
              </a:rPr>
              <a:t>Image source: </a:t>
            </a:r>
            <a:r>
              <a:rPr lang="en-US" dirty="0" err="1">
                <a:latin typeface="Trebuchet MS"/>
                <a:cs typeface="Trebuchet MS"/>
              </a:rPr>
              <a:t>Scorechain</a:t>
            </a:r>
            <a:endParaRPr lang="en-US" dirty="0">
              <a:latin typeface="Trebuchet MS"/>
              <a:cs typeface="Trebuchet MS"/>
            </a:endParaRPr>
          </a:p>
        </p:txBody>
      </p:sp>
    </p:spTree>
    <p:extLst>
      <p:ext uri="{BB962C8B-B14F-4D97-AF65-F5344CB8AC3E}">
        <p14:creationId xmlns:p14="http://schemas.microsoft.com/office/powerpoint/2010/main" val="3141852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1747507"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Cryptography, hash functions and digital signatures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498764" y="1609671"/>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endParaRPr lang="en-US" sz="2000" dirty="0">
              <a:latin typeface="Trebuchet MS"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2058" y="1190600"/>
            <a:ext cx="8490672" cy="4716089"/>
          </a:xfrm>
          <a:prstGeom prst="rect">
            <a:avLst/>
          </a:prstGeom>
        </p:spPr>
      </p:pic>
      <p:sp>
        <p:nvSpPr>
          <p:cNvPr id="6" name="Rectangle 5"/>
          <p:cNvSpPr/>
          <p:nvPr/>
        </p:nvSpPr>
        <p:spPr>
          <a:xfrm>
            <a:off x="505663" y="6447301"/>
            <a:ext cx="2270373" cy="307777"/>
          </a:xfrm>
          <a:prstGeom prst="rect">
            <a:avLst/>
          </a:prstGeom>
        </p:spPr>
        <p:txBody>
          <a:bodyPr wrap="none">
            <a:spAutoFit/>
          </a:bodyPr>
          <a:lstStyle/>
          <a:p>
            <a:r>
              <a:rPr lang="en-US" dirty="0">
                <a:latin typeface="Trebuchet MS"/>
                <a:cs typeface="Trebuchet MS"/>
              </a:rPr>
              <a:t>Image source: </a:t>
            </a:r>
            <a:r>
              <a:rPr lang="en-US" dirty="0" err="1">
                <a:latin typeface="Trebuchet MS"/>
                <a:cs typeface="Trebuchet MS"/>
              </a:rPr>
              <a:t>Scorechain</a:t>
            </a:r>
            <a:endParaRPr lang="en-US" dirty="0">
              <a:latin typeface="Trebuchet MS"/>
              <a:cs typeface="Trebuchet MS"/>
            </a:endParaRPr>
          </a:p>
        </p:txBody>
      </p:sp>
    </p:spTree>
    <p:extLst>
      <p:ext uri="{BB962C8B-B14F-4D97-AF65-F5344CB8AC3E}">
        <p14:creationId xmlns:p14="http://schemas.microsoft.com/office/powerpoint/2010/main" val="31267107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1301193"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Cryptography, hash functions and digital signatures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498764" y="1609671"/>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endParaRPr lang="en-US" sz="2000" dirty="0">
              <a:latin typeface="Trebuchet MS"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9304" y="1191548"/>
            <a:ext cx="8490672" cy="4715141"/>
          </a:xfrm>
          <a:prstGeom prst="rect">
            <a:avLst/>
          </a:prstGeom>
        </p:spPr>
      </p:pic>
      <p:sp>
        <p:nvSpPr>
          <p:cNvPr id="6" name="Rectangle 5"/>
          <p:cNvSpPr/>
          <p:nvPr/>
        </p:nvSpPr>
        <p:spPr>
          <a:xfrm>
            <a:off x="450711" y="6396334"/>
            <a:ext cx="2270373" cy="307777"/>
          </a:xfrm>
          <a:prstGeom prst="rect">
            <a:avLst/>
          </a:prstGeom>
        </p:spPr>
        <p:txBody>
          <a:bodyPr wrap="none">
            <a:spAutoFit/>
          </a:bodyPr>
          <a:lstStyle/>
          <a:p>
            <a:r>
              <a:rPr lang="en-US" dirty="0">
                <a:latin typeface="Trebuchet MS"/>
                <a:cs typeface="Trebuchet MS"/>
              </a:rPr>
              <a:t>Image source: </a:t>
            </a:r>
            <a:r>
              <a:rPr lang="en-US" dirty="0" err="1">
                <a:latin typeface="Trebuchet MS"/>
                <a:cs typeface="Trebuchet MS"/>
              </a:rPr>
              <a:t>Scorechain</a:t>
            </a:r>
            <a:endParaRPr lang="en-US" dirty="0">
              <a:latin typeface="Trebuchet MS"/>
              <a:cs typeface="Trebuchet MS"/>
            </a:endParaRPr>
          </a:p>
        </p:txBody>
      </p:sp>
    </p:spTree>
    <p:extLst>
      <p:ext uri="{BB962C8B-B14F-4D97-AF65-F5344CB8AC3E}">
        <p14:creationId xmlns:p14="http://schemas.microsoft.com/office/powerpoint/2010/main" val="38791319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05;p11"/>
          <p:cNvSpPr txBox="1"/>
          <p:nvPr/>
        </p:nvSpPr>
        <p:spPr>
          <a:xfrm>
            <a:off x="324749" y="299275"/>
            <a:ext cx="11203221"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Cryptography, hash functions and digital signatures</a:t>
            </a:r>
          </a:p>
        </p:txBody>
      </p:sp>
      <p:pic>
        <p:nvPicPr>
          <p:cNvPr id="4" name="Picture 3"/>
          <p:cNvPicPr>
            <a:picLocks noChangeAspect="1"/>
          </p:cNvPicPr>
          <p:nvPr/>
        </p:nvPicPr>
        <p:blipFill>
          <a:blip r:embed="rId3"/>
          <a:stretch>
            <a:fillRect/>
          </a:stretch>
        </p:blipFill>
        <p:spPr>
          <a:xfrm>
            <a:off x="747058" y="1137618"/>
            <a:ext cx="9358591" cy="4582763"/>
          </a:xfrm>
          <a:prstGeom prst="rect">
            <a:avLst/>
          </a:prstGeom>
        </p:spPr>
      </p:pic>
      <p:sp>
        <p:nvSpPr>
          <p:cNvPr id="5" name="Rectangle 4"/>
          <p:cNvSpPr/>
          <p:nvPr/>
        </p:nvSpPr>
        <p:spPr>
          <a:xfrm>
            <a:off x="527634" y="6237084"/>
            <a:ext cx="11203221" cy="646331"/>
          </a:xfrm>
          <a:prstGeom prst="rect">
            <a:avLst/>
          </a:prstGeom>
        </p:spPr>
        <p:txBody>
          <a:bodyPr wrap="square">
            <a:spAutoFit/>
          </a:bodyPr>
          <a:lstStyle/>
          <a:p>
            <a:r>
              <a:rPr lang="en-US" dirty="0">
                <a:latin typeface="Trebuchet MS"/>
                <a:cs typeface="Trebuchet MS"/>
              </a:rPr>
              <a:t>Image source: https://</a:t>
            </a:r>
            <a:r>
              <a:rPr lang="en-US" dirty="0" err="1">
                <a:latin typeface="Trebuchet MS"/>
                <a:cs typeface="Trebuchet MS"/>
              </a:rPr>
              <a:t>pascalpares.gitbook.io</a:t>
            </a:r>
            <a:r>
              <a:rPr lang="en-US" dirty="0">
                <a:latin typeface="Trebuchet MS"/>
                <a:cs typeface="Trebuchet MS"/>
              </a:rPr>
              <a:t>/an-introduction-to-the-</a:t>
            </a:r>
            <a:r>
              <a:rPr lang="en-US" dirty="0" err="1">
                <a:latin typeface="Trebuchet MS"/>
                <a:cs typeface="Trebuchet MS"/>
              </a:rPr>
              <a:t>bitcoin</a:t>
            </a:r>
            <a:r>
              <a:rPr lang="en-US" dirty="0">
                <a:latin typeface="Trebuchet MS"/>
                <a:cs typeface="Trebuchet MS"/>
              </a:rPr>
              <a:t>-system/the-transactions/structure-of-a-transaction</a:t>
            </a:r>
          </a:p>
        </p:txBody>
      </p:sp>
    </p:spTree>
    <p:extLst>
      <p:ext uri="{BB962C8B-B14F-4D97-AF65-F5344CB8AC3E}">
        <p14:creationId xmlns:p14="http://schemas.microsoft.com/office/powerpoint/2010/main" val="9153749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Consensus components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498764" y="986334"/>
            <a:ext cx="11475522" cy="4361640"/>
          </a:xfrm>
          <a:prstGeom prst="rect">
            <a:avLst/>
          </a:prstGeom>
          <a:noFill/>
          <a:ln>
            <a:noFill/>
          </a:ln>
        </p:spPr>
        <p:txBody>
          <a:bodyPr spcFirstLastPara="1" wrap="square" lIns="91425" tIns="91425" rIns="91425" bIns="91425" anchor="t" anchorCtr="0">
            <a:noAutofit/>
          </a:bodyPr>
          <a:lstStyle/>
          <a:p>
            <a:pPr marL="457200" lvl="1" indent="-368300">
              <a:spcBef>
                <a:spcPts val="300"/>
              </a:spcBef>
              <a:spcAft>
                <a:spcPts val="300"/>
              </a:spcAft>
              <a:buClr>
                <a:srgbClr val="595959"/>
              </a:buClr>
              <a:buSzPts val="2200"/>
              <a:buFont typeface="Arial"/>
              <a:buChar char="●"/>
            </a:pPr>
            <a:r>
              <a:rPr lang="en-GB" sz="2200" b="1" kern="1200" dirty="0">
                <a:solidFill>
                  <a:schemeClr val="tx1"/>
                </a:solidFill>
                <a:latin typeface="Trebuchet MS" charset="0"/>
              </a:rPr>
              <a:t>Principles and paradigms of distributed systems</a:t>
            </a: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b="1" i="1" dirty="0">
                <a:latin typeface="Trebuchet MS" charset="0"/>
              </a:rPr>
              <a:t>Byzantine fault tolerance </a:t>
            </a:r>
            <a:r>
              <a:rPr lang="en-US" sz="2000" dirty="0">
                <a:latin typeface="Trebuchet MS" charset="0"/>
              </a:rPr>
              <a:t>(BFT): the dependability of a fault-tolerant computer system, particularly distributed computing systems, where components may fail and there is imperfect information on whether a component has failed. </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The objective of BFT is to defend against failures of system components with or without symptoms that prevent other components of the system from reaching an agreement among themselves, where such an agreement is needed for the correct operation of the system.</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One example of BFT in use is </a:t>
            </a:r>
            <a:r>
              <a:rPr lang="en-US" sz="2000" dirty="0" err="1">
                <a:latin typeface="Trebuchet MS" charset="0"/>
              </a:rPr>
              <a:t>bitcoin</a:t>
            </a:r>
            <a:r>
              <a:rPr lang="en-US" sz="2000" dirty="0">
                <a:latin typeface="Trebuchet MS" charset="0"/>
              </a:rPr>
              <a:t>. The </a:t>
            </a:r>
            <a:r>
              <a:rPr lang="en-US" sz="2000" dirty="0" err="1">
                <a:latin typeface="Trebuchet MS" charset="0"/>
              </a:rPr>
              <a:t>bitcoin</a:t>
            </a:r>
            <a:r>
              <a:rPr lang="en-US" sz="2000" dirty="0">
                <a:latin typeface="Trebuchet MS" charset="0"/>
              </a:rPr>
              <a:t> network works in parallel to generate a </a:t>
            </a:r>
            <a:r>
              <a:rPr lang="en-US" sz="2000" dirty="0" err="1">
                <a:latin typeface="Trebuchet MS" charset="0"/>
              </a:rPr>
              <a:t>blockchain</a:t>
            </a:r>
            <a:r>
              <a:rPr lang="en-US" sz="2000" dirty="0">
                <a:latin typeface="Trebuchet MS" charset="0"/>
              </a:rPr>
              <a:t> with proof-of-work allowing the system to overcome Byzantine failures and reach a coherent global view of the system’s state.</a:t>
            </a:r>
          </a:p>
          <a:p>
            <a:pPr marL="457200" lvl="1" defTabSz="457200">
              <a:spcBef>
                <a:spcPts val="300"/>
              </a:spcBef>
              <a:spcAft>
                <a:spcPts val="300"/>
              </a:spcAft>
              <a:buClr>
                <a:schemeClr val="accent1"/>
              </a:buClr>
              <a:buSzPct val="80000"/>
            </a:pPr>
            <a:r>
              <a:rPr lang="en-US" sz="2000" dirty="0">
                <a:latin typeface="Trebuchet MS" charset="0"/>
              </a:rPr>
              <a:t>     </a:t>
            </a:r>
          </a:p>
        </p:txBody>
      </p:sp>
      <p:sp>
        <p:nvSpPr>
          <p:cNvPr id="2" name="Rectangle 1"/>
          <p:cNvSpPr/>
          <p:nvPr/>
        </p:nvSpPr>
        <p:spPr>
          <a:xfrm>
            <a:off x="537395" y="5906689"/>
            <a:ext cx="5079999" cy="307777"/>
          </a:xfrm>
          <a:prstGeom prst="rect">
            <a:avLst/>
          </a:prstGeom>
        </p:spPr>
        <p:txBody>
          <a:bodyPr wrap="square">
            <a:spAutoFit/>
          </a:bodyPr>
          <a:lstStyle/>
          <a:p>
            <a:r>
              <a:rPr lang="en-US" dirty="0">
                <a:latin typeface="Trebuchet MS"/>
                <a:cs typeface="Trebuchet MS"/>
              </a:rPr>
              <a:t>Source: https://</a:t>
            </a:r>
            <a:r>
              <a:rPr lang="en-US" dirty="0" err="1">
                <a:latin typeface="Trebuchet MS"/>
                <a:cs typeface="Trebuchet MS"/>
              </a:rPr>
              <a:t>en.wikipedia.org</a:t>
            </a:r>
            <a:r>
              <a:rPr lang="en-US" dirty="0">
                <a:latin typeface="Trebuchet MS"/>
                <a:cs typeface="Trebuchet MS"/>
              </a:rPr>
              <a:t>/wiki/</a:t>
            </a:r>
            <a:r>
              <a:rPr lang="en-US" dirty="0" err="1">
                <a:latin typeface="Trebuchet MS"/>
                <a:cs typeface="Trebuchet MS"/>
              </a:rPr>
              <a:t>Byzantine_fault</a:t>
            </a:r>
            <a:endParaRPr lang="en-US" dirty="0">
              <a:latin typeface="Trebuchet MS"/>
              <a:cs typeface="Trebuchet MS"/>
            </a:endParaRPr>
          </a:p>
        </p:txBody>
      </p:sp>
    </p:spTree>
    <p:extLst>
      <p:ext uri="{BB962C8B-B14F-4D97-AF65-F5344CB8AC3E}">
        <p14:creationId xmlns:p14="http://schemas.microsoft.com/office/powerpoint/2010/main" val="3767029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Consensus components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324750" y="877133"/>
            <a:ext cx="11224993" cy="4641923"/>
          </a:xfrm>
          <a:prstGeom prst="rect">
            <a:avLst/>
          </a:prstGeom>
          <a:noFill/>
          <a:ln>
            <a:noFill/>
          </a:ln>
        </p:spPr>
        <p:txBody>
          <a:bodyPr spcFirstLastPara="1" wrap="square" lIns="91425" tIns="91425" rIns="91425" bIns="91425" anchor="t" anchorCtr="0">
            <a:noAutofit/>
          </a:bodyPr>
          <a:lstStyle/>
          <a:p>
            <a:pPr marL="457200" lvl="1" indent="-368300">
              <a:spcBef>
                <a:spcPts val="300"/>
              </a:spcBef>
              <a:spcAft>
                <a:spcPts val="300"/>
              </a:spcAft>
              <a:buClr>
                <a:srgbClr val="595959"/>
              </a:buClr>
              <a:buSzPts val="2200"/>
              <a:buFont typeface="Arial"/>
              <a:buChar char="●"/>
            </a:pPr>
            <a:r>
              <a:rPr lang="en-GB" sz="2200" b="1" kern="1200" dirty="0" err="1">
                <a:solidFill>
                  <a:schemeClr val="tx1"/>
                </a:solidFill>
                <a:latin typeface="Trebuchet MS" charset="0"/>
              </a:rPr>
              <a:t>Blockchain</a:t>
            </a:r>
            <a:r>
              <a:rPr lang="en-GB" sz="2200" b="1" kern="1200" dirty="0">
                <a:solidFill>
                  <a:schemeClr val="tx1"/>
                </a:solidFill>
                <a:latin typeface="Trebuchet MS" charset="0"/>
              </a:rPr>
              <a:t> consensus algorithms</a:t>
            </a: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Behind every </a:t>
            </a:r>
            <a:r>
              <a:rPr lang="en-US" sz="2000" dirty="0" err="1">
                <a:latin typeface="Trebuchet MS" charset="0"/>
              </a:rPr>
              <a:t>cryptocurrency</a:t>
            </a:r>
            <a:r>
              <a:rPr lang="en-US" sz="2000" dirty="0">
                <a:latin typeface="Trebuchet MS" charset="0"/>
              </a:rPr>
              <a:t>, there’s a consensus algorithm. No consensus algorithm is perfect, but they each have their strengths. In the world of crypto, consensus algorithms exist to prevent double spending.     </a:t>
            </a:r>
          </a:p>
          <a:p>
            <a:pPr marL="800100" lvl="1" indent="-342900" defTabSz="457200">
              <a:spcBef>
                <a:spcPts val="300"/>
              </a:spcBef>
              <a:spcAft>
                <a:spcPts val="300"/>
              </a:spcAft>
              <a:buClr>
                <a:schemeClr val="accent1"/>
              </a:buClr>
              <a:buSzPct val="80000"/>
              <a:buFont typeface="Courier New" charset="0"/>
              <a:buChar char="o"/>
            </a:pP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Proof of Work (</a:t>
            </a:r>
            <a:r>
              <a:rPr lang="en-US" sz="2000" dirty="0" err="1">
                <a:latin typeface="Trebuchet MS" charset="0"/>
              </a:rPr>
              <a:t>PoW</a:t>
            </a:r>
            <a:r>
              <a:rPr lang="en-US" sz="2000" dirty="0">
                <a:latin typeface="Trebuchet MS" charset="0"/>
              </a:rPr>
              <a:t>)</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Proof of Stake (</a:t>
            </a:r>
            <a:r>
              <a:rPr lang="en-US" sz="2000" dirty="0" err="1">
                <a:latin typeface="Trebuchet MS" charset="0"/>
              </a:rPr>
              <a:t>PoS</a:t>
            </a:r>
            <a:r>
              <a:rPr lang="en-US" sz="2000" dirty="0">
                <a:latin typeface="Trebuchet MS" charset="0"/>
              </a:rPr>
              <a:t>)</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Delegated Proof of Stake (DPOS)</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Proof of Burn (</a:t>
            </a:r>
            <a:r>
              <a:rPr lang="en-US" sz="2000" dirty="0" err="1">
                <a:latin typeface="Trebuchet MS" charset="0"/>
              </a:rPr>
              <a:t>PoB</a:t>
            </a:r>
            <a:r>
              <a:rPr lang="en-US" sz="2000" dirty="0">
                <a:latin typeface="Trebuchet MS" charset="0"/>
              </a:rPr>
              <a:t>)</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Practical Byzantine fault tolerant Mechanism (PBFT)</a:t>
            </a:r>
          </a:p>
          <a:p>
            <a:pPr marL="800100" lvl="1" indent="-342900" defTabSz="457200">
              <a:spcBef>
                <a:spcPts val="300"/>
              </a:spcBef>
              <a:spcAft>
                <a:spcPts val="300"/>
              </a:spcAft>
              <a:buClr>
                <a:schemeClr val="accent1"/>
              </a:buClr>
              <a:buSzPct val="80000"/>
              <a:buFont typeface="Courier New" charset="0"/>
              <a:buChar char="o"/>
            </a:pPr>
            <a:r>
              <a:rPr lang="mr-IN" sz="2000" dirty="0">
                <a:latin typeface="Trebuchet MS" charset="0"/>
              </a:rPr>
              <a:t>…</a:t>
            </a: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endParaRPr lang="en-US" sz="2000" dirty="0">
              <a:latin typeface="Trebuchet MS" charset="0"/>
            </a:endParaRPr>
          </a:p>
        </p:txBody>
      </p:sp>
      <p:sp>
        <p:nvSpPr>
          <p:cNvPr id="2" name="Rectangle 1"/>
          <p:cNvSpPr/>
          <p:nvPr/>
        </p:nvSpPr>
        <p:spPr>
          <a:xfrm>
            <a:off x="553050" y="6007093"/>
            <a:ext cx="10027864" cy="369332"/>
          </a:xfrm>
          <a:prstGeom prst="rect">
            <a:avLst/>
          </a:prstGeom>
        </p:spPr>
        <p:txBody>
          <a:bodyPr wrap="square">
            <a:spAutoFit/>
          </a:bodyPr>
          <a:lstStyle/>
          <a:p>
            <a:r>
              <a:rPr lang="en-US" dirty="0">
                <a:latin typeface="Trebuchet MS"/>
                <a:cs typeface="Trebuchet MS"/>
              </a:rPr>
              <a:t>Source: https://</a:t>
            </a:r>
            <a:r>
              <a:rPr lang="en-US" dirty="0" err="1">
                <a:latin typeface="Trebuchet MS"/>
                <a:cs typeface="Trebuchet MS"/>
              </a:rPr>
              <a:t>www.newgenapps.com</a:t>
            </a:r>
            <a:r>
              <a:rPr lang="en-US" dirty="0">
                <a:latin typeface="Trebuchet MS"/>
                <a:cs typeface="Trebuchet MS"/>
              </a:rPr>
              <a:t>/blog/8-blockchain-consensus-mechanisms-and-benefits</a:t>
            </a:r>
          </a:p>
        </p:txBody>
      </p:sp>
    </p:spTree>
    <p:extLst>
      <p:ext uri="{BB962C8B-B14F-4D97-AF65-F5344CB8AC3E}">
        <p14:creationId xmlns:p14="http://schemas.microsoft.com/office/powerpoint/2010/main" val="3952730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Consensus components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498764" y="1609671"/>
            <a:ext cx="8804535" cy="4361640"/>
          </a:xfrm>
          <a:prstGeom prst="rect">
            <a:avLst/>
          </a:prstGeom>
          <a:noFill/>
          <a:ln>
            <a:noFill/>
          </a:ln>
        </p:spPr>
        <p:txBody>
          <a:bodyPr spcFirstLastPara="1" wrap="square" lIns="91425" tIns="91425" rIns="91425" bIns="91425" anchor="t" anchorCtr="0">
            <a:noAutofit/>
          </a:bodyPr>
          <a:lstStyle/>
          <a:p>
            <a:pPr marL="457200" lvl="1" indent="-368300">
              <a:spcBef>
                <a:spcPts val="300"/>
              </a:spcBef>
              <a:spcAft>
                <a:spcPts val="300"/>
              </a:spcAft>
              <a:buClr>
                <a:srgbClr val="595959"/>
              </a:buClr>
              <a:buSzPts val="2200"/>
              <a:buFont typeface="Arial"/>
              <a:buChar char="●"/>
            </a:pPr>
            <a:endParaRPr lang="en-US" sz="2000" dirty="0">
              <a:latin typeface="Trebuchet MS" charset="0"/>
            </a:endParaRPr>
          </a:p>
        </p:txBody>
      </p:sp>
      <p:pic>
        <p:nvPicPr>
          <p:cNvPr id="2" name="Picture 1"/>
          <p:cNvPicPr>
            <a:picLocks noChangeAspect="1"/>
          </p:cNvPicPr>
          <p:nvPr/>
        </p:nvPicPr>
        <p:blipFill>
          <a:blip r:embed="rId3"/>
          <a:stretch>
            <a:fillRect/>
          </a:stretch>
        </p:blipFill>
        <p:spPr>
          <a:xfrm>
            <a:off x="5506095" y="342818"/>
            <a:ext cx="6187141" cy="5851350"/>
          </a:xfrm>
          <a:prstGeom prst="rect">
            <a:avLst/>
          </a:prstGeom>
        </p:spPr>
      </p:pic>
      <p:sp>
        <p:nvSpPr>
          <p:cNvPr id="3" name="Rectangle 2"/>
          <p:cNvSpPr/>
          <p:nvPr/>
        </p:nvSpPr>
        <p:spPr>
          <a:xfrm>
            <a:off x="498764" y="5109550"/>
            <a:ext cx="4617312" cy="523220"/>
          </a:xfrm>
          <a:prstGeom prst="rect">
            <a:avLst/>
          </a:prstGeom>
        </p:spPr>
        <p:txBody>
          <a:bodyPr wrap="square">
            <a:spAutoFit/>
          </a:bodyPr>
          <a:lstStyle/>
          <a:p>
            <a:r>
              <a:rPr lang="en-US" dirty="0">
                <a:latin typeface="Trebuchet MS"/>
                <a:cs typeface="Trebuchet MS"/>
              </a:rPr>
              <a:t>Image source: https://</a:t>
            </a:r>
            <a:r>
              <a:rPr lang="en-US" dirty="0" err="1">
                <a:latin typeface="Trebuchet MS"/>
                <a:cs typeface="Trebuchet MS"/>
              </a:rPr>
              <a:t>cointelegraph.com</a:t>
            </a:r>
            <a:r>
              <a:rPr lang="en-US" dirty="0">
                <a:latin typeface="Trebuchet MS"/>
                <a:cs typeface="Trebuchet MS"/>
              </a:rPr>
              <a:t>/storage/uploads/view/ea5b21f014547b4b44cf2dafcd76aad2.jpg</a:t>
            </a:r>
          </a:p>
        </p:txBody>
      </p:sp>
    </p:spTree>
    <p:extLst>
      <p:ext uri="{BB962C8B-B14F-4D97-AF65-F5344CB8AC3E}">
        <p14:creationId xmlns:p14="http://schemas.microsoft.com/office/powerpoint/2010/main" val="12416344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Consensus components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498764" y="951311"/>
            <a:ext cx="8804535" cy="4361640"/>
          </a:xfrm>
          <a:prstGeom prst="rect">
            <a:avLst/>
          </a:prstGeom>
          <a:noFill/>
          <a:ln>
            <a:noFill/>
          </a:ln>
        </p:spPr>
        <p:txBody>
          <a:bodyPr spcFirstLastPara="1" wrap="square" lIns="91425" tIns="91425" rIns="91425" bIns="91425" anchor="t" anchorCtr="0">
            <a:noAutofit/>
          </a:bodyPr>
          <a:lstStyle/>
          <a:p>
            <a:pPr marL="457200" lvl="1" indent="-368300">
              <a:spcBef>
                <a:spcPts val="300"/>
              </a:spcBef>
              <a:spcAft>
                <a:spcPts val="300"/>
              </a:spcAft>
              <a:buClr>
                <a:srgbClr val="595959"/>
              </a:buClr>
              <a:buSzPts val="2200"/>
              <a:buFont typeface="Arial"/>
              <a:buChar char="●"/>
            </a:pPr>
            <a:r>
              <a:rPr lang="en-GB" sz="2200" b="1" kern="1200" dirty="0" err="1">
                <a:solidFill>
                  <a:schemeClr val="tx1"/>
                </a:solidFill>
                <a:latin typeface="Trebuchet MS" charset="0"/>
              </a:rPr>
              <a:t>Blockchain</a:t>
            </a:r>
            <a:r>
              <a:rPr lang="en-GB" sz="2200" b="1" kern="1200" dirty="0">
                <a:solidFill>
                  <a:schemeClr val="tx1"/>
                </a:solidFill>
                <a:latin typeface="Trebuchet MS" charset="0"/>
              </a:rPr>
              <a:t> </a:t>
            </a:r>
            <a:r>
              <a:rPr lang="fr-FR" sz="2200" b="1" kern="1200" dirty="0">
                <a:solidFill>
                  <a:schemeClr val="tx1"/>
                </a:solidFill>
                <a:latin typeface="Trebuchet MS" charset="0"/>
              </a:rPr>
              <a:t>structure</a:t>
            </a: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No more client/server architecture with name roles</a:t>
            </a:r>
          </a:p>
          <a:p>
            <a:pPr marL="800100" lvl="1" indent="-342900" defTabSz="457200">
              <a:spcBef>
                <a:spcPts val="300"/>
              </a:spcBef>
              <a:spcAft>
                <a:spcPts val="300"/>
              </a:spcAft>
              <a:buClr>
                <a:schemeClr val="accent1"/>
              </a:buClr>
              <a:buSzPct val="80000"/>
              <a:buFont typeface="Courier New" charset="0"/>
              <a:buChar char="o"/>
            </a:pPr>
            <a:endParaRPr lang="en-US" sz="2000" dirty="0">
              <a:latin typeface="Trebuchet MS" charset="0"/>
            </a:endParaRPr>
          </a:p>
        </p:txBody>
      </p:sp>
      <p:pic>
        <p:nvPicPr>
          <p:cNvPr id="2" name="Picture 1" descr="Screenshot 2018-12-28 at 16.27.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8657" y="2156083"/>
            <a:ext cx="6377473" cy="3355532"/>
          </a:xfrm>
          <a:prstGeom prst="rect">
            <a:avLst/>
          </a:prstGeom>
        </p:spPr>
      </p:pic>
      <p:sp>
        <p:nvSpPr>
          <p:cNvPr id="3" name="Rectangle 2"/>
          <p:cNvSpPr/>
          <p:nvPr/>
        </p:nvSpPr>
        <p:spPr>
          <a:xfrm>
            <a:off x="498764" y="6369446"/>
            <a:ext cx="2270373" cy="307777"/>
          </a:xfrm>
          <a:prstGeom prst="rect">
            <a:avLst/>
          </a:prstGeom>
        </p:spPr>
        <p:txBody>
          <a:bodyPr wrap="none">
            <a:spAutoFit/>
          </a:bodyPr>
          <a:lstStyle/>
          <a:p>
            <a:r>
              <a:rPr lang="en-US" dirty="0">
                <a:latin typeface="Trebuchet MS"/>
                <a:cs typeface="Trebuchet MS"/>
              </a:rPr>
              <a:t>Image source: </a:t>
            </a:r>
            <a:r>
              <a:rPr lang="en-US" dirty="0" err="1">
                <a:latin typeface="Trebuchet MS"/>
                <a:cs typeface="Trebuchet MS"/>
              </a:rPr>
              <a:t>Scorechain</a:t>
            </a:r>
            <a:endParaRPr lang="en-US" dirty="0">
              <a:latin typeface="Trebuchet MS"/>
              <a:cs typeface="Trebuchet MS"/>
            </a:endParaRPr>
          </a:p>
        </p:txBody>
      </p:sp>
    </p:spTree>
    <p:extLst>
      <p:ext uri="{BB962C8B-B14F-4D97-AF65-F5344CB8AC3E}">
        <p14:creationId xmlns:p14="http://schemas.microsoft.com/office/powerpoint/2010/main" val="26510977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Consensus components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324750" y="918749"/>
            <a:ext cx="8804535" cy="4361640"/>
          </a:xfrm>
          <a:prstGeom prst="rect">
            <a:avLst/>
          </a:prstGeom>
          <a:noFill/>
          <a:ln>
            <a:noFill/>
          </a:ln>
        </p:spPr>
        <p:txBody>
          <a:bodyPr spcFirstLastPara="1" wrap="square" lIns="91425" tIns="91425" rIns="91425" bIns="91425" anchor="t" anchorCtr="0">
            <a:noAutofit/>
          </a:bodyPr>
          <a:lstStyle/>
          <a:p>
            <a:pPr marL="457200" lvl="1" indent="-368300">
              <a:spcBef>
                <a:spcPts val="300"/>
              </a:spcBef>
              <a:spcAft>
                <a:spcPts val="300"/>
              </a:spcAft>
              <a:buClr>
                <a:srgbClr val="595959"/>
              </a:buClr>
              <a:buSzPts val="2200"/>
              <a:buFont typeface="Arial"/>
              <a:buChar char="●"/>
            </a:pPr>
            <a:r>
              <a:rPr lang="en-GB" sz="2200" b="1" kern="1200" dirty="0" err="1">
                <a:solidFill>
                  <a:schemeClr val="tx1"/>
                </a:solidFill>
                <a:latin typeface="Trebuchet MS" charset="0"/>
              </a:rPr>
              <a:t>Blockchain</a:t>
            </a:r>
            <a:r>
              <a:rPr lang="en-GB" sz="2200" b="1" kern="1200" dirty="0">
                <a:solidFill>
                  <a:schemeClr val="tx1"/>
                </a:solidFill>
                <a:latin typeface="Trebuchet MS" charset="0"/>
              </a:rPr>
              <a:t> </a:t>
            </a:r>
            <a:r>
              <a:rPr lang="fr-FR" sz="2200" b="1" kern="1200" dirty="0">
                <a:solidFill>
                  <a:schemeClr val="tx1"/>
                </a:solidFill>
                <a:latin typeface="Trebuchet MS" charset="0"/>
              </a:rPr>
              <a:t>structure</a:t>
            </a: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Peer-to-peer Architecture with pseudonymous client bearing key pairs. </a:t>
            </a:r>
            <a:r>
              <a:rPr lang="en-US" sz="2000" dirty="0"/>
              <a:t>Each node as a database copy.</a:t>
            </a:r>
            <a:endParaRPr lang="en-US" sz="2000" dirty="0">
              <a:latin typeface="Trebuchet MS" charset="0"/>
            </a:endParaRPr>
          </a:p>
        </p:txBody>
      </p:sp>
      <p:pic>
        <p:nvPicPr>
          <p:cNvPr id="3" name="Picture 2" descr="Screenshot 2018-12-28 at 16.28.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398" y="2180966"/>
            <a:ext cx="8499252" cy="3984895"/>
          </a:xfrm>
          <a:prstGeom prst="rect">
            <a:avLst/>
          </a:prstGeom>
        </p:spPr>
      </p:pic>
      <p:sp>
        <p:nvSpPr>
          <p:cNvPr id="6" name="Rectangle 5"/>
          <p:cNvSpPr/>
          <p:nvPr/>
        </p:nvSpPr>
        <p:spPr>
          <a:xfrm>
            <a:off x="778876" y="6369446"/>
            <a:ext cx="2270373" cy="307777"/>
          </a:xfrm>
          <a:prstGeom prst="rect">
            <a:avLst/>
          </a:prstGeom>
        </p:spPr>
        <p:txBody>
          <a:bodyPr wrap="none">
            <a:spAutoFit/>
          </a:bodyPr>
          <a:lstStyle/>
          <a:p>
            <a:r>
              <a:rPr lang="en-US" dirty="0">
                <a:latin typeface="Trebuchet MS"/>
                <a:cs typeface="Trebuchet MS"/>
              </a:rPr>
              <a:t>Image source: </a:t>
            </a:r>
            <a:r>
              <a:rPr lang="en-US" dirty="0" err="1">
                <a:latin typeface="Trebuchet MS"/>
                <a:cs typeface="Trebuchet MS"/>
              </a:rPr>
              <a:t>Scorechain</a:t>
            </a:r>
            <a:endParaRPr lang="en-US" dirty="0">
              <a:latin typeface="Trebuchet MS"/>
              <a:cs typeface="Trebuchet MS"/>
            </a:endParaRPr>
          </a:p>
        </p:txBody>
      </p:sp>
    </p:spTree>
    <p:extLst>
      <p:ext uri="{BB962C8B-B14F-4D97-AF65-F5344CB8AC3E}">
        <p14:creationId xmlns:p14="http://schemas.microsoft.com/office/powerpoint/2010/main" val="32895641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Consensus components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324750" y="951311"/>
            <a:ext cx="8804535" cy="4361640"/>
          </a:xfrm>
          <a:prstGeom prst="rect">
            <a:avLst/>
          </a:prstGeom>
          <a:noFill/>
          <a:ln>
            <a:noFill/>
          </a:ln>
        </p:spPr>
        <p:txBody>
          <a:bodyPr spcFirstLastPara="1" wrap="square" lIns="91425" tIns="91425" rIns="91425" bIns="91425" anchor="t" anchorCtr="0">
            <a:noAutofit/>
          </a:bodyPr>
          <a:lstStyle/>
          <a:p>
            <a:pPr marL="457200" lvl="1" indent="-368300">
              <a:spcBef>
                <a:spcPts val="300"/>
              </a:spcBef>
              <a:spcAft>
                <a:spcPts val="300"/>
              </a:spcAft>
              <a:buClr>
                <a:srgbClr val="595959"/>
              </a:buClr>
              <a:buSzPts val="2200"/>
              <a:buFont typeface="Arial"/>
              <a:buChar char="●"/>
            </a:pPr>
            <a:r>
              <a:rPr lang="en-GB" sz="2200" b="1" kern="1200" dirty="0" err="1">
                <a:solidFill>
                  <a:schemeClr val="tx1"/>
                </a:solidFill>
                <a:latin typeface="Trebuchet MS" charset="0"/>
              </a:rPr>
              <a:t>Blockchain</a:t>
            </a:r>
            <a:r>
              <a:rPr lang="en-GB" sz="2200" b="1" kern="1200" dirty="0">
                <a:solidFill>
                  <a:schemeClr val="tx1"/>
                </a:solidFill>
                <a:latin typeface="Trebuchet MS" charset="0"/>
              </a:rPr>
              <a:t> </a:t>
            </a:r>
            <a:r>
              <a:rPr lang="fr-FR" sz="2200" b="1" kern="1200" dirty="0">
                <a:solidFill>
                  <a:schemeClr val="tx1"/>
                </a:solidFill>
                <a:latin typeface="Trebuchet MS" charset="0"/>
              </a:rPr>
              <a:t>structure</a:t>
            </a: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Data structure: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7955" y="1935745"/>
            <a:ext cx="9067980" cy="4148985"/>
          </a:xfrm>
          <a:prstGeom prst="rect">
            <a:avLst/>
          </a:prstGeom>
        </p:spPr>
      </p:pic>
      <p:sp>
        <p:nvSpPr>
          <p:cNvPr id="7" name="Rectangle 6"/>
          <p:cNvSpPr/>
          <p:nvPr/>
        </p:nvSpPr>
        <p:spPr>
          <a:xfrm>
            <a:off x="593819" y="6369446"/>
            <a:ext cx="2270373" cy="307777"/>
          </a:xfrm>
          <a:prstGeom prst="rect">
            <a:avLst/>
          </a:prstGeom>
        </p:spPr>
        <p:txBody>
          <a:bodyPr wrap="none">
            <a:spAutoFit/>
          </a:bodyPr>
          <a:lstStyle/>
          <a:p>
            <a:r>
              <a:rPr lang="en-US" dirty="0">
                <a:latin typeface="Trebuchet MS"/>
                <a:cs typeface="Trebuchet MS"/>
              </a:rPr>
              <a:t>Image source: </a:t>
            </a:r>
            <a:r>
              <a:rPr lang="en-US" dirty="0" err="1">
                <a:latin typeface="Trebuchet MS"/>
                <a:cs typeface="Trebuchet MS"/>
              </a:rPr>
              <a:t>Scorechain</a:t>
            </a:r>
            <a:endParaRPr lang="en-US" dirty="0">
              <a:latin typeface="Trebuchet MS"/>
              <a:cs typeface="Trebuchet MS"/>
            </a:endParaRPr>
          </a:p>
        </p:txBody>
      </p:sp>
    </p:spTree>
    <p:extLst>
      <p:ext uri="{BB962C8B-B14F-4D97-AF65-F5344CB8AC3E}">
        <p14:creationId xmlns:p14="http://schemas.microsoft.com/office/powerpoint/2010/main" val="2339487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324750" y="1055391"/>
            <a:ext cx="8804535" cy="4361640"/>
          </a:xfrm>
          <a:prstGeom prst="rect">
            <a:avLst/>
          </a:prstGeom>
          <a:noFill/>
          <a:ln>
            <a:noFill/>
          </a:ln>
        </p:spPr>
        <p:txBody>
          <a:bodyPr spcFirstLastPara="1" wrap="square" lIns="91425" tIns="91425" rIns="91425" bIns="91425" anchor="t" anchorCtr="0">
            <a:noAutofit/>
          </a:bodyPr>
          <a:lstStyle/>
          <a:p>
            <a:pPr marL="457200" lvl="0" indent="-368300">
              <a:spcBef>
                <a:spcPts val="300"/>
              </a:spcBef>
              <a:spcAft>
                <a:spcPts val="300"/>
              </a:spcAft>
              <a:buClr>
                <a:srgbClr val="595959"/>
              </a:buClr>
              <a:buSzPts val="2200"/>
              <a:buChar char="●"/>
            </a:pPr>
            <a:r>
              <a:rPr lang="en-US" sz="2400" b="1" dirty="0">
                <a:solidFill>
                  <a:schemeClr val="tx1"/>
                </a:solidFill>
                <a:latin typeface="Trebuchet MS" charset="0"/>
                <a:ea typeface="Trebuchet MS" charset="0"/>
                <a:cs typeface="Trebuchet MS" charset="0"/>
              </a:rPr>
              <a:t>Blockchain – What is it?</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ea typeface="Trebuchet MS" charset="0"/>
                <a:cs typeface="Trebuchet MS" charset="0"/>
              </a:rPr>
              <a:t>Aka DLT (Distributed Ledger Technology) - rudimentary shared accounting system</a:t>
            </a:r>
          </a:p>
          <a:p>
            <a:pPr marL="457200" lvl="1" defTabSz="457200">
              <a:spcBef>
                <a:spcPts val="300"/>
              </a:spcBef>
              <a:spcAft>
                <a:spcPts val="300"/>
              </a:spcAft>
              <a:buClr>
                <a:schemeClr val="accent1"/>
              </a:buClr>
              <a:buSzPct val="80000"/>
            </a:pPr>
            <a:endParaRPr lang="en-US" sz="2000" dirty="0">
              <a:latin typeface="Trebuchet MS" charset="0"/>
              <a:ea typeface="Trebuchet MS" charset="0"/>
              <a:cs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Technologically, it is :</a:t>
            </a:r>
          </a:p>
        </p:txBody>
      </p:sp>
      <p:sp>
        <p:nvSpPr>
          <p:cNvPr id="5" name="Google Shape;106;p11">
            <a:extLst>
              <a:ext uri="{FF2B5EF4-FFF2-40B4-BE49-F238E27FC236}">
                <a16:creationId xmlns:a16="http://schemas.microsoft.com/office/drawing/2014/main" id="{8D86D1DF-DD10-E34F-91F7-56C5EF21F819}"/>
              </a:ext>
            </a:extLst>
          </p:cNvPr>
          <p:cNvSpPr txBox="1"/>
          <p:nvPr/>
        </p:nvSpPr>
        <p:spPr>
          <a:xfrm>
            <a:off x="980093" y="3147088"/>
            <a:ext cx="6536569" cy="2228540"/>
          </a:xfrm>
          <a:prstGeom prst="rect">
            <a:avLst/>
          </a:prstGeom>
          <a:noFill/>
          <a:ln>
            <a:noFill/>
          </a:ln>
        </p:spPr>
        <p:txBody>
          <a:bodyPr spcFirstLastPara="1" wrap="square" lIns="91425" tIns="91425" rIns="91425" bIns="91425" anchor="t" anchorCtr="0">
            <a:noAutofit/>
          </a:bodyPr>
          <a:lstStyle/>
          <a:p>
            <a:pPr marL="374650" lvl="0" indent="-285750">
              <a:spcBef>
                <a:spcPts val="300"/>
              </a:spcBef>
              <a:spcAft>
                <a:spcPts val="300"/>
              </a:spcAft>
              <a:buClr>
                <a:srgbClr val="595959"/>
              </a:buClr>
              <a:buSzPts val="2200"/>
              <a:buFont typeface="Arial" panose="020B0604020202020204" pitchFamily="34" charset="0"/>
              <a:buChar char="•"/>
            </a:pPr>
            <a:r>
              <a:rPr lang="en-US" sz="2000" dirty="0"/>
              <a:t>Distributed database – public ledger (you can insert, select data, but </a:t>
            </a:r>
            <a:r>
              <a:rPr lang="en-US" sz="2000" b="1" dirty="0"/>
              <a:t>can’t</a:t>
            </a:r>
            <a:r>
              <a:rPr lang="en-US" sz="2000" dirty="0"/>
              <a:t> update or delete data.</a:t>
            </a:r>
          </a:p>
          <a:p>
            <a:pPr marL="374650" lvl="0" indent="-285750">
              <a:spcBef>
                <a:spcPts val="300"/>
              </a:spcBef>
              <a:spcAft>
                <a:spcPts val="300"/>
              </a:spcAft>
              <a:buClr>
                <a:srgbClr val="595959"/>
              </a:buClr>
              <a:buSzPts val="2200"/>
              <a:buFont typeface="Arial" panose="020B0604020202020204" pitchFamily="34" charset="0"/>
              <a:buChar char="•"/>
            </a:pPr>
            <a:r>
              <a:rPr lang="en-US" sz="2000" dirty="0"/>
              <a:t>Distributed computer – execute digital contracts</a:t>
            </a:r>
          </a:p>
          <a:p>
            <a:pPr marL="374650" lvl="0" indent="-285750">
              <a:spcBef>
                <a:spcPts val="300"/>
              </a:spcBef>
              <a:spcAft>
                <a:spcPts val="300"/>
              </a:spcAft>
              <a:buClr>
                <a:srgbClr val="595959"/>
              </a:buClr>
              <a:buSzPts val="2200"/>
              <a:buFont typeface="Arial" panose="020B0604020202020204" pitchFamily="34" charset="0"/>
              <a:buChar char="•"/>
            </a:pPr>
            <a:r>
              <a:rPr lang="en-US" sz="2000" dirty="0"/>
              <a:t>Based on </a:t>
            </a:r>
            <a:r>
              <a:rPr lang="en-US" sz="2000" b="1" dirty="0"/>
              <a:t>p2p</a:t>
            </a:r>
            <a:r>
              <a:rPr lang="en-US" sz="2000" dirty="0"/>
              <a:t> (peer-to-peer) technology, cryptology and API</a:t>
            </a:r>
          </a:p>
        </p:txBody>
      </p:sp>
      <p:pic>
        <p:nvPicPr>
          <p:cNvPr id="2" name="Picture 1" descr="blockchain_shared_ledg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9463" y="2090021"/>
            <a:ext cx="5352537" cy="4468704"/>
          </a:xfrm>
          <a:prstGeom prst="rect">
            <a:avLst/>
          </a:prstGeom>
        </p:spPr>
      </p:pic>
      <p:sp>
        <p:nvSpPr>
          <p:cNvPr id="3" name="Rectangle 2"/>
          <p:cNvSpPr/>
          <p:nvPr/>
        </p:nvSpPr>
        <p:spPr>
          <a:xfrm>
            <a:off x="528844" y="6228494"/>
            <a:ext cx="9372712" cy="646331"/>
          </a:xfrm>
          <a:prstGeom prst="rect">
            <a:avLst/>
          </a:prstGeom>
        </p:spPr>
        <p:txBody>
          <a:bodyPr wrap="square">
            <a:spAutoFit/>
          </a:bodyPr>
          <a:lstStyle/>
          <a:p>
            <a:pPr lvl="0"/>
            <a:r>
              <a:rPr lang="fr-FR" dirty="0">
                <a:latin typeface="Trebuchet MS"/>
                <a:cs typeface="Trebuchet MS"/>
              </a:rPr>
              <a:t>Image source: https://www.ibm.com/blockchain/assets/images/landing/blockchain_shared_ledger.png</a:t>
            </a:r>
          </a:p>
        </p:txBody>
      </p:sp>
    </p:spTree>
    <p:extLst>
      <p:ext uri="{BB962C8B-B14F-4D97-AF65-F5344CB8AC3E}">
        <p14:creationId xmlns:p14="http://schemas.microsoft.com/office/powerpoint/2010/main" val="21471883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Consensus components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324750" y="1009520"/>
            <a:ext cx="8804535" cy="4361640"/>
          </a:xfrm>
          <a:prstGeom prst="rect">
            <a:avLst/>
          </a:prstGeom>
          <a:noFill/>
          <a:ln>
            <a:noFill/>
          </a:ln>
        </p:spPr>
        <p:txBody>
          <a:bodyPr spcFirstLastPara="1" wrap="square" lIns="91425" tIns="91425" rIns="91425" bIns="91425" anchor="t" anchorCtr="0">
            <a:noAutofit/>
          </a:bodyPr>
          <a:lstStyle/>
          <a:p>
            <a:pPr marL="457200" lvl="1" indent="-368300">
              <a:spcBef>
                <a:spcPts val="300"/>
              </a:spcBef>
              <a:spcAft>
                <a:spcPts val="300"/>
              </a:spcAft>
              <a:buClr>
                <a:srgbClr val="595959"/>
              </a:buClr>
              <a:buSzPts val="2200"/>
              <a:buFont typeface="Arial"/>
              <a:buChar char="●"/>
            </a:pPr>
            <a:r>
              <a:rPr lang="en-GB" sz="2200" b="1" kern="1200" dirty="0" err="1">
                <a:solidFill>
                  <a:schemeClr val="tx1"/>
                </a:solidFill>
                <a:latin typeface="Trebuchet MS" charset="0"/>
              </a:rPr>
              <a:t>Blockchain</a:t>
            </a:r>
            <a:r>
              <a:rPr lang="en-GB" sz="2200" b="1" kern="1200" dirty="0">
                <a:solidFill>
                  <a:schemeClr val="tx1"/>
                </a:solidFill>
                <a:latin typeface="Trebuchet MS" charset="0"/>
              </a:rPr>
              <a:t> </a:t>
            </a:r>
            <a:r>
              <a:rPr lang="fr-FR" sz="2200" b="1" kern="1200" dirty="0">
                <a:solidFill>
                  <a:schemeClr val="tx1"/>
                </a:solidFill>
                <a:latin typeface="Trebuchet MS" charset="0"/>
              </a:rPr>
              <a:t>structure</a:t>
            </a: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Blocks of data:</a:t>
            </a:r>
          </a:p>
        </p:txBody>
      </p:sp>
      <p:pic>
        <p:nvPicPr>
          <p:cNvPr id="6" name="Screen Shot 2016-11-28 at 09.47.37.jpg"/>
          <p:cNvPicPr>
            <a:picLocks noChangeAspect="1"/>
          </p:cNvPicPr>
          <p:nvPr/>
        </p:nvPicPr>
        <p:blipFill>
          <a:blip r:embed="rId3"/>
          <a:stretch>
            <a:fillRect/>
          </a:stretch>
        </p:blipFill>
        <p:spPr>
          <a:xfrm>
            <a:off x="3238503" y="1596241"/>
            <a:ext cx="6486272" cy="4471903"/>
          </a:xfrm>
          <a:prstGeom prst="rect">
            <a:avLst/>
          </a:prstGeom>
          <a:ln w="12700">
            <a:miter lim="400000"/>
          </a:ln>
        </p:spPr>
      </p:pic>
      <p:sp>
        <p:nvSpPr>
          <p:cNvPr id="7" name="Rectangle 6"/>
          <p:cNvSpPr/>
          <p:nvPr/>
        </p:nvSpPr>
        <p:spPr>
          <a:xfrm>
            <a:off x="324750" y="6404836"/>
            <a:ext cx="2270373" cy="307777"/>
          </a:xfrm>
          <a:prstGeom prst="rect">
            <a:avLst/>
          </a:prstGeom>
        </p:spPr>
        <p:txBody>
          <a:bodyPr wrap="none">
            <a:spAutoFit/>
          </a:bodyPr>
          <a:lstStyle/>
          <a:p>
            <a:r>
              <a:rPr lang="en-US" dirty="0">
                <a:latin typeface="Trebuchet MS"/>
                <a:cs typeface="Trebuchet MS"/>
              </a:rPr>
              <a:t>Image source: </a:t>
            </a:r>
            <a:r>
              <a:rPr lang="en-US" dirty="0" err="1">
                <a:latin typeface="Trebuchet MS"/>
                <a:cs typeface="Trebuchet MS"/>
              </a:rPr>
              <a:t>Scorechain</a:t>
            </a:r>
            <a:endParaRPr lang="en-US" dirty="0">
              <a:latin typeface="Trebuchet MS"/>
              <a:cs typeface="Trebuchet MS"/>
            </a:endParaRPr>
          </a:p>
        </p:txBody>
      </p:sp>
    </p:spTree>
    <p:extLst>
      <p:ext uri="{BB962C8B-B14F-4D97-AF65-F5344CB8AC3E}">
        <p14:creationId xmlns:p14="http://schemas.microsoft.com/office/powerpoint/2010/main" val="1017495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Consensus components</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18" name="Google Shape;106;p11">
            <a:extLst>
              <a:ext uri="{FF2B5EF4-FFF2-40B4-BE49-F238E27FC236}">
                <a16:creationId xmlns:a16="http://schemas.microsoft.com/office/drawing/2014/main" id="{23AEB88C-1EDE-754D-854F-D68E050F44B7}"/>
              </a:ext>
            </a:extLst>
          </p:cNvPr>
          <p:cNvSpPr txBox="1"/>
          <p:nvPr/>
        </p:nvSpPr>
        <p:spPr>
          <a:xfrm>
            <a:off x="422564" y="1018995"/>
            <a:ext cx="11192493" cy="4361640"/>
          </a:xfrm>
          <a:prstGeom prst="rect">
            <a:avLst/>
          </a:prstGeom>
          <a:noFill/>
          <a:ln>
            <a:noFill/>
          </a:ln>
        </p:spPr>
        <p:txBody>
          <a:bodyPr spcFirstLastPara="1" wrap="square" lIns="91425" tIns="91425" rIns="91425" bIns="91425" anchor="t" anchorCtr="0">
            <a:noAutofit/>
          </a:bodyPr>
          <a:lstStyle/>
          <a:p>
            <a:pPr marL="457200" lvl="1" indent="-368300">
              <a:spcBef>
                <a:spcPts val="300"/>
              </a:spcBef>
              <a:spcAft>
                <a:spcPts val="300"/>
              </a:spcAft>
              <a:buClr>
                <a:srgbClr val="595959"/>
              </a:buClr>
              <a:buSzPts val="2200"/>
              <a:buFont typeface="Arial"/>
              <a:buChar char="●"/>
            </a:pPr>
            <a:r>
              <a:rPr lang="en-GB" sz="2200" b="1" kern="1200" dirty="0">
                <a:solidFill>
                  <a:schemeClr val="tx1"/>
                </a:solidFill>
                <a:latin typeface="Trebuchet MS" charset="0"/>
              </a:rPr>
              <a:t>Types of </a:t>
            </a:r>
            <a:r>
              <a:rPr lang="en-GB" sz="2200" b="1" kern="1200" dirty="0" err="1">
                <a:solidFill>
                  <a:schemeClr val="tx1"/>
                </a:solidFill>
                <a:latin typeface="Trebuchet MS" charset="0"/>
              </a:rPr>
              <a:t>blockchain</a:t>
            </a:r>
            <a:r>
              <a:rPr lang="en-GB" sz="2200" b="1" kern="1200" dirty="0">
                <a:solidFill>
                  <a:schemeClr val="tx1"/>
                </a:solidFill>
                <a:latin typeface="Trebuchet MS" charset="0"/>
              </a:rPr>
              <a:t> </a:t>
            </a: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There mainly three types of </a:t>
            </a:r>
            <a:r>
              <a:rPr lang="en-US" sz="2000" dirty="0" err="1">
                <a:latin typeface="Trebuchet MS" charset="0"/>
              </a:rPr>
              <a:t>Blockchains</a:t>
            </a:r>
            <a:r>
              <a:rPr lang="en-US" sz="2000" dirty="0">
                <a:latin typeface="Trebuchet MS" charset="0"/>
              </a:rPr>
              <a:t> that have emerged after Bitcoin introduced Blockchain to the world.</a:t>
            </a:r>
          </a:p>
          <a:p>
            <a:pPr marL="800100" lvl="1" indent="-342900" defTabSz="457200">
              <a:spcBef>
                <a:spcPts val="300"/>
              </a:spcBef>
              <a:spcAft>
                <a:spcPts val="300"/>
              </a:spcAft>
              <a:buClr>
                <a:schemeClr val="accent1"/>
              </a:buClr>
              <a:buSzPct val="80000"/>
              <a:buFont typeface="Wingdings" charset="2"/>
              <a:buChar char="ü"/>
            </a:pPr>
            <a:r>
              <a:rPr lang="en-US" sz="2000" dirty="0">
                <a:latin typeface="Trebuchet MS" charset="0"/>
              </a:rPr>
              <a:t>Public Blockchain: </a:t>
            </a:r>
          </a:p>
          <a:p>
            <a:pPr marL="457200" lvl="1" defTabSz="457200">
              <a:spcBef>
                <a:spcPts val="300"/>
              </a:spcBef>
              <a:spcAft>
                <a:spcPts val="300"/>
              </a:spcAft>
              <a:buClr>
                <a:schemeClr val="accent1"/>
              </a:buClr>
              <a:buSzPct val="80000"/>
            </a:pPr>
            <a:r>
              <a:rPr lang="en-US" sz="1800" dirty="0">
                <a:latin typeface="Trebuchet MS" charset="0"/>
              </a:rPr>
              <a:t>no one in charge, anyone can participate in reading/writing/auditing the </a:t>
            </a:r>
            <a:r>
              <a:rPr lang="en-US" sz="1800" dirty="0" err="1">
                <a:latin typeface="Trebuchet MS" charset="0"/>
              </a:rPr>
              <a:t>blockchain</a:t>
            </a:r>
            <a:r>
              <a:rPr lang="en-US" sz="1800" dirty="0">
                <a:latin typeface="Trebuchet MS" charset="0"/>
              </a:rPr>
              <a:t> (i.e. Bitcoin, </a:t>
            </a:r>
            <a:r>
              <a:rPr lang="en-US" sz="1800" dirty="0" err="1">
                <a:latin typeface="Trebuchet MS" charset="0"/>
              </a:rPr>
              <a:t>Litecoin</a:t>
            </a:r>
            <a:r>
              <a:rPr lang="en-US" sz="1800" dirty="0">
                <a:latin typeface="Trebuchet MS" charset="0"/>
              </a:rPr>
              <a:t>, etc.)</a:t>
            </a:r>
          </a:p>
          <a:p>
            <a:pPr marL="800100" lvl="1" indent="-342900" defTabSz="457200">
              <a:spcBef>
                <a:spcPts val="300"/>
              </a:spcBef>
              <a:spcAft>
                <a:spcPts val="300"/>
              </a:spcAft>
              <a:buClr>
                <a:schemeClr val="accent1"/>
              </a:buClr>
              <a:buSzPct val="80000"/>
              <a:buFont typeface="Wingdings" charset="2"/>
              <a:buChar char="ü"/>
            </a:pPr>
            <a:r>
              <a:rPr lang="en-US" sz="2000" dirty="0">
                <a:latin typeface="Trebuchet MS" charset="0"/>
              </a:rPr>
              <a:t>Private Blockchain: </a:t>
            </a:r>
          </a:p>
          <a:p>
            <a:pPr marL="457200" lvl="1" defTabSz="457200">
              <a:spcBef>
                <a:spcPts val="300"/>
              </a:spcBef>
              <a:spcAft>
                <a:spcPts val="300"/>
              </a:spcAft>
              <a:buClr>
                <a:schemeClr val="accent1"/>
              </a:buClr>
              <a:buSzPct val="80000"/>
            </a:pPr>
            <a:r>
              <a:rPr lang="en-US" sz="1800" dirty="0">
                <a:latin typeface="Trebuchet MS" charset="0"/>
              </a:rPr>
              <a:t>a private property of an individual or an organization, there is one in charge of important things such as read/write or whom to selectively give access to read or vice versa (i.e. </a:t>
            </a:r>
            <a:r>
              <a:rPr lang="en-US" sz="1800" dirty="0" err="1">
                <a:latin typeface="Trebuchet MS" charset="0"/>
              </a:rPr>
              <a:t>Bankchain</a:t>
            </a:r>
            <a:r>
              <a:rPr lang="en-US" sz="1800" dirty="0">
                <a:latin typeface="Trebuchet MS" charset="0"/>
              </a:rPr>
              <a:t>)</a:t>
            </a:r>
          </a:p>
          <a:p>
            <a:pPr marL="800100" lvl="1" indent="-342900" defTabSz="457200">
              <a:spcBef>
                <a:spcPts val="300"/>
              </a:spcBef>
              <a:spcAft>
                <a:spcPts val="300"/>
              </a:spcAft>
              <a:buClr>
                <a:schemeClr val="accent1"/>
              </a:buClr>
              <a:buSzPct val="80000"/>
              <a:buFont typeface="Wingdings" charset="2"/>
              <a:buChar char="ü"/>
            </a:pPr>
            <a:r>
              <a:rPr lang="en-US" sz="2000" dirty="0">
                <a:latin typeface="Trebuchet MS" charset="0"/>
              </a:rPr>
              <a:t>Consortium or Federated Blockchain: </a:t>
            </a:r>
          </a:p>
          <a:p>
            <a:pPr marL="457200" lvl="1" defTabSz="457200">
              <a:spcBef>
                <a:spcPts val="300"/>
              </a:spcBef>
              <a:spcAft>
                <a:spcPts val="300"/>
              </a:spcAft>
              <a:buClr>
                <a:schemeClr val="accent1"/>
              </a:buClr>
              <a:buSzPct val="80000"/>
            </a:pPr>
            <a:r>
              <a:rPr lang="en-US" sz="1800" dirty="0">
                <a:latin typeface="Trebuchet MS" charset="0"/>
              </a:rPr>
              <a:t>More than one in charge. A group of companies or representative individuals come together and make decisions for the best benefit of the whole network (i.e. r3, EWF)</a:t>
            </a:r>
          </a:p>
        </p:txBody>
      </p:sp>
      <p:sp>
        <p:nvSpPr>
          <p:cNvPr id="2" name="Rectangle 1"/>
          <p:cNvSpPr/>
          <p:nvPr/>
        </p:nvSpPr>
        <p:spPr>
          <a:xfrm>
            <a:off x="672351" y="6287802"/>
            <a:ext cx="6370705" cy="369332"/>
          </a:xfrm>
          <a:prstGeom prst="rect">
            <a:avLst/>
          </a:prstGeom>
        </p:spPr>
        <p:txBody>
          <a:bodyPr wrap="square">
            <a:spAutoFit/>
          </a:bodyPr>
          <a:lstStyle/>
          <a:p>
            <a:pPr lvl="0">
              <a:buSzPts val="1400"/>
              <a:defRPr/>
            </a:pPr>
            <a:r>
              <a:rPr lang="en-GB" u="sng" dirty="0" err="1">
                <a:latin typeface="Trebuchet MS"/>
                <a:cs typeface="Trebuchet MS"/>
              </a:rPr>
              <a:t>Soucre</a:t>
            </a:r>
            <a:r>
              <a:rPr lang="en-GB" dirty="0">
                <a:latin typeface="Trebuchet MS"/>
                <a:cs typeface="Trebuchet MS"/>
              </a:rPr>
              <a:t>: https://</a:t>
            </a:r>
            <a:r>
              <a:rPr lang="en-GB" dirty="0" err="1">
                <a:latin typeface="Trebuchet MS"/>
                <a:cs typeface="Trebuchet MS"/>
              </a:rPr>
              <a:t>coinsutra.com</a:t>
            </a:r>
            <a:r>
              <a:rPr lang="en-GB" dirty="0">
                <a:latin typeface="Trebuchet MS"/>
                <a:cs typeface="Trebuchet MS"/>
              </a:rPr>
              <a:t>/different-types-</a:t>
            </a:r>
            <a:r>
              <a:rPr lang="en-GB" dirty="0" err="1">
                <a:latin typeface="Trebuchet MS"/>
                <a:cs typeface="Trebuchet MS"/>
              </a:rPr>
              <a:t>blockchains</a:t>
            </a:r>
            <a:endParaRPr lang="en-GB" dirty="0">
              <a:latin typeface="Trebuchet MS"/>
              <a:cs typeface="Trebuchet MS"/>
            </a:endParaRPr>
          </a:p>
        </p:txBody>
      </p:sp>
    </p:spTree>
    <p:extLst>
      <p:ext uri="{BB962C8B-B14F-4D97-AF65-F5344CB8AC3E}">
        <p14:creationId xmlns:p14="http://schemas.microsoft.com/office/powerpoint/2010/main" val="19196628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Smart Contract Theory and architecture </a:t>
            </a:r>
          </a:p>
        </p:txBody>
      </p:sp>
      <p:sp>
        <p:nvSpPr>
          <p:cNvPr id="106" name="Google Shape;106;p11"/>
          <p:cNvSpPr txBox="1"/>
          <p:nvPr/>
        </p:nvSpPr>
        <p:spPr>
          <a:xfrm>
            <a:off x="324750" y="1152475"/>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Smart Contract Theory</a:t>
            </a:r>
          </a:p>
          <a:p>
            <a:pPr marL="88900">
              <a:spcBef>
                <a:spcPts val="300"/>
              </a:spcBef>
              <a:spcAft>
                <a:spcPts val="300"/>
              </a:spcAft>
              <a:buClr>
                <a:srgbClr val="595959"/>
              </a:buClr>
              <a:buSzPts val="2200"/>
            </a:pPr>
            <a:endParaRPr lang="en-GB" sz="2400" b="1" dirty="0">
              <a:solidFill>
                <a:schemeClr val="tx1"/>
              </a:solidFill>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GB" sz="2000" dirty="0">
                <a:latin typeface="Trebuchet MS" charset="0"/>
              </a:rPr>
              <a:t>A c</a:t>
            </a:r>
            <a:r>
              <a:rPr lang="en-US" sz="2000" dirty="0" err="1">
                <a:latin typeface="Trebuchet MS" charset="0"/>
              </a:rPr>
              <a:t>omputer</a:t>
            </a:r>
            <a:r>
              <a:rPr lang="en-US" sz="2000" dirty="0">
                <a:latin typeface="Trebuchet MS" charset="0"/>
              </a:rPr>
              <a:t> protocol designed digitally facilitate, verify, or enforce the negotiation or performance of a contract.</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It allows the performance of credible transactions without the third parties. </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The transactions are traceable and irreversible.   </a:t>
            </a:r>
          </a:p>
        </p:txBody>
      </p:sp>
      <p:sp>
        <p:nvSpPr>
          <p:cNvPr id="2" name="Rectangle 1"/>
          <p:cNvSpPr/>
          <p:nvPr/>
        </p:nvSpPr>
        <p:spPr>
          <a:xfrm>
            <a:off x="324750" y="6097720"/>
            <a:ext cx="4621966" cy="307777"/>
          </a:xfrm>
          <a:prstGeom prst="rect">
            <a:avLst/>
          </a:prstGeom>
        </p:spPr>
        <p:txBody>
          <a:bodyPr wrap="none">
            <a:spAutoFit/>
          </a:bodyPr>
          <a:lstStyle/>
          <a:p>
            <a:pPr lvl="0"/>
            <a:r>
              <a:rPr lang="fr-FR" dirty="0">
                <a:latin typeface="Trebuchet MS"/>
                <a:cs typeface="Trebuchet MS"/>
              </a:rPr>
              <a:t>Source: </a:t>
            </a:r>
            <a:r>
              <a:rPr lang="fr-FR" dirty="0" err="1">
                <a:latin typeface="Trebuchet MS"/>
                <a:cs typeface="Trebuchet MS"/>
              </a:rPr>
              <a:t>https</a:t>
            </a:r>
            <a:r>
              <a:rPr lang="fr-FR" dirty="0">
                <a:latin typeface="Trebuchet MS"/>
                <a:cs typeface="Trebuchet MS"/>
              </a:rPr>
              <a:t>://</a:t>
            </a:r>
            <a:r>
              <a:rPr lang="fr-FR" dirty="0" err="1">
                <a:latin typeface="Trebuchet MS"/>
                <a:cs typeface="Trebuchet MS"/>
              </a:rPr>
              <a:t>en.wikipedia.org</a:t>
            </a:r>
            <a:r>
              <a:rPr lang="fr-FR" dirty="0">
                <a:latin typeface="Trebuchet MS"/>
                <a:cs typeface="Trebuchet MS"/>
              </a:rPr>
              <a:t>/wiki/</a:t>
            </a:r>
            <a:r>
              <a:rPr lang="fr-FR" dirty="0" err="1">
                <a:latin typeface="Trebuchet MS"/>
                <a:cs typeface="Trebuchet MS"/>
              </a:rPr>
              <a:t>Smart_contract</a:t>
            </a:r>
            <a:endParaRPr lang="fr-FR" dirty="0">
              <a:latin typeface="Trebuchet MS"/>
              <a:cs typeface="Trebuchet MS"/>
            </a:endParaRPr>
          </a:p>
        </p:txBody>
      </p:sp>
    </p:spTree>
    <p:extLst>
      <p:ext uri="{BB962C8B-B14F-4D97-AF65-F5344CB8AC3E}">
        <p14:creationId xmlns:p14="http://schemas.microsoft.com/office/powerpoint/2010/main" val="27163281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6" name="Google Shape;106;p11"/>
          <p:cNvSpPr txBox="1"/>
          <p:nvPr/>
        </p:nvSpPr>
        <p:spPr>
          <a:xfrm>
            <a:off x="324750" y="1225566"/>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Smart Contract architecture</a:t>
            </a:r>
          </a:p>
          <a:p>
            <a:pPr marL="457200" lvl="1" defTabSz="457200">
              <a:spcBef>
                <a:spcPts val="300"/>
              </a:spcBef>
              <a:spcAft>
                <a:spcPts val="300"/>
              </a:spcAft>
              <a:buClr>
                <a:schemeClr val="accent1"/>
              </a:buClr>
              <a:buSzPct val="80000"/>
            </a:pPr>
            <a:endParaRPr lang="en-US" sz="2000" dirty="0">
              <a:latin typeface="Trebuchet MS" charset="0"/>
            </a:endParaRPr>
          </a:p>
        </p:txBody>
      </p:sp>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Smart Contract Theory and architecture </a:t>
            </a:r>
          </a:p>
        </p:txBody>
      </p:sp>
      <p:sp>
        <p:nvSpPr>
          <p:cNvPr id="3" name="Rectangle 2"/>
          <p:cNvSpPr/>
          <p:nvPr/>
        </p:nvSpPr>
        <p:spPr>
          <a:xfrm>
            <a:off x="468967" y="6404836"/>
            <a:ext cx="2270373" cy="307777"/>
          </a:xfrm>
          <a:prstGeom prst="rect">
            <a:avLst/>
          </a:prstGeom>
        </p:spPr>
        <p:txBody>
          <a:bodyPr wrap="none">
            <a:spAutoFit/>
          </a:bodyPr>
          <a:lstStyle/>
          <a:p>
            <a:pPr lvl="0"/>
            <a:r>
              <a:rPr lang="fr-FR" dirty="0">
                <a:latin typeface="Trebuchet MS"/>
                <a:cs typeface="Trebuchet MS"/>
              </a:rPr>
              <a:t>Image source: </a:t>
            </a:r>
            <a:r>
              <a:rPr lang="fr-FR" dirty="0" err="1">
                <a:latin typeface="Trebuchet MS"/>
                <a:cs typeface="Trebuchet MS"/>
              </a:rPr>
              <a:t>Scorechain</a:t>
            </a:r>
            <a:endParaRPr lang="fr-FR" dirty="0">
              <a:latin typeface="Trebuchet MS"/>
              <a:cs typeface="Trebuchet MS"/>
            </a:endParaRPr>
          </a:p>
        </p:txBody>
      </p:sp>
      <p:pic>
        <p:nvPicPr>
          <p:cNvPr id="5" name="Picture 4">
            <a:extLst>
              <a:ext uri="{FF2B5EF4-FFF2-40B4-BE49-F238E27FC236}">
                <a16:creationId xmlns:a16="http://schemas.microsoft.com/office/drawing/2014/main" id="{87DDC9AD-8F93-B39D-C217-CFACD677619A}"/>
              </a:ext>
            </a:extLst>
          </p:cNvPr>
          <p:cNvPicPr>
            <a:picLocks noChangeAspect="1"/>
          </p:cNvPicPr>
          <p:nvPr/>
        </p:nvPicPr>
        <p:blipFill>
          <a:blip r:embed="rId3"/>
          <a:stretch>
            <a:fillRect/>
          </a:stretch>
        </p:blipFill>
        <p:spPr>
          <a:xfrm>
            <a:off x="745672" y="1745522"/>
            <a:ext cx="10287000" cy="4383272"/>
          </a:xfrm>
          <a:prstGeom prst="rect">
            <a:avLst/>
          </a:prstGeom>
        </p:spPr>
      </p:pic>
    </p:spTree>
    <p:extLst>
      <p:ext uri="{BB962C8B-B14F-4D97-AF65-F5344CB8AC3E}">
        <p14:creationId xmlns:p14="http://schemas.microsoft.com/office/powerpoint/2010/main" val="34365004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1748717"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Architectures and decentralized autonomous systems </a:t>
            </a:r>
          </a:p>
        </p:txBody>
      </p:sp>
      <p:sp>
        <p:nvSpPr>
          <p:cNvPr id="106" name="Google Shape;106;p11"/>
          <p:cNvSpPr txBox="1"/>
          <p:nvPr/>
        </p:nvSpPr>
        <p:spPr>
          <a:xfrm>
            <a:off x="324749" y="1021842"/>
            <a:ext cx="11420937" cy="4490043"/>
          </a:xfrm>
          <a:prstGeom prst="rect">
            <a:avLst/>
          </a:prstGeom>
          <a:noFill/>
          <a:ln>
            <a:noFill/>
          </a:ln>
        </p:spPr>
        <p:txBody>
          <a:bodyPr spcFirstLastPara="1" wrap="square" lIns="91425" tIns="91425" rIns="91425" bIns="91425" anchor="t" anchorCtr="0">
            <a:noAutofit/>
          </a:bodyPr>
          <a:lstStyle/>
          <a:p>
            <a:pPr marL="457200" lvl="0" indent="-368300">
              <a:spcBef>
                <a:spcPts val="300"/>
              </a:spcBef>
              <a:spcAft>
                <a:spcPts val="300"/>
              </a:spcAft>
              <a:buClr>
                <a:srgbClr val="595959"/>
              </a:buClr>
              <a:buSzPts val="2200"/>
              <a:buChar char="●"/>
            </a:pPr>
            <a:r>
              <a:rPr lang="en-US" sz="2400" b="1" dirty="0">
                <a:solidFill>
                  <a:schemeClr val="tx1"/>
                </a:solidFill>
                <a:latin typeface="Trebuchet MS" charset="0"/>
                <a:ea typeface="Trebuchet MS" charset="0"/>
                <a:cs typeface="Trebuchet MS" charset="0"/>
              </a:rPr>
              <a:t>DAO (</a:t>
            </a:r>
            <a:r>
              <a:rPr lang="en-US" sz="2400" dirty="0">
                <a:latin typeface="Trebuchet MS" charset="0"/>
                <a:ea typeface="Trebuchet MS" charset="0"/>
                <a:cs typeface="Trebuchet MS" charset="0"/>
              </a:rPr>
              <a:t>Decentralized Autonomous Organization</a:t>
            </a:r>
            <a:r>
              <a:rPr lang="en-US" sz="2400" b="1" dirty="0">
                <a:solidFill>
                  <a:schemeClr val="tx1"/>
                </a:solidFill>
                <a:latin typeface="Trebuchet MS" charset="0"/>
                <a:ea typeface="Trebuchet MS" charset="0"/>
                <a:cs typeface="Trebuchet MS" charset="0"/>
              </a:rPr>
              <a:t>)</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ea typeface="Trebuchet MS" charset="0"/>
                <a:cs typeface="Trebuchet MS" charset="0"/>
              </a:rPr>
              <a:t>An organization represented by rules encoded as a computer program, which is transparent, controlled by shareholders and not influenced by a central government. </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ea typeface="Trebuchet MS" charset="0"/>
                <a:cs typeface="Trebuchet MS" charset="0"/>
              </a:rPr>
              <a:t>It's notionally like the example for getting funds for a small conference, except that it includes much more. Members buy shares in the DAO and can vote on things according to the number of shares they have. The dreamers have the idea they'll replace Democracy and run entire countries this way.</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ea typeface="Trebuchet MS" charset="0"/>
                <a:cs typeface="Trebuchet MS" charset="0"/>
              </a:rPr>
              <a:t>The DAO was the largest </a:t>
            </a:r>
            <a:r>
              <a:rPr lang="en-US" sz="2000" dirty="0" err="1">
                <a:latin typeface="Trebuchet MS" charset="0"/>
                <a:ea typeface="Trebuchet MS" charset="0"/>
                <a:cs typeface="Trebuchet MS" charset="0"/>
              </a:rPr>
              <a:t>crowdfunding</a:t>
            </a:r>
            <a:r>
              <a:rPr lang="en-US" sz="2000" dirty="0">
                <a:latin typeface="Trebuchet MS" charset="0"/>
                <a:ea typeface="Trebuchet MS" charset="0"/>
                <a:cs typeface="Trebuchet MS" charset="0"/>
              </a:rPr>
              <a:t> in history, having raised over $150m from more than 11,000 enthusiastic members. (ICO)</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ea typeface="Trebuchet MS" charset="0"/>
                <a:cs typeface="Trebuchet MS" charset="0"/>
              </a:rPr>
              <a:t>A DAO’s financial transaction record and program rules are maintained on a </a:t>
            </a:r>
            <a:r>
              <a:rPr lang="en-US" sz="2000" dirty="0" err="1">
                <a:latin typeface="Trebuchet MS" charset="0"/>
                <a:ea typeface="Trebuchet MS" charset="0"/>
                <a:cs typeface="Trebuchet MS" charset="0"/>
              </a:rPr>
              <a:t>blockchain</a:t>
            </a:r>
            <a:r>
              <a:rPr lang="en-US" sz="2000" dirty="0">
                <a:latin typeface="Trebuchet MS" charset="0"/>
                <a:ea typeface="Trebuchet MS" charset="0"/>
                <a:cs typeface="Trebuchet MS" charset="0"/>
              </a:rPr>
              <a:t>. </a:t>
            </a:r>
          </a:p>
        </p:txBody>
      </p:sp>
      <p:sp>
        <p:nvSpPr>
          <p:cNvPr id="2" name="Rectangle 1"/>
          <p:cNvSpPr/>
          <p:nvPr/>
        </p:nvSpPr>
        <p:spPr>
          <a:xfrm>
            <a:off x="324749" y="5810517"/>
            <a:ext cx="11125200" cy="923330"/>
          </a:xfrm>
          <a:prstGeom prst="rect">
            <a:avLst/>
          </a:prstGeom>
        </p:spPr>
        <p:txBody>
          <a:bodyPr wrap="square">
            <a:spAutoFit/>
          </a:bodyPr>
          <a:lstStyle/>
          <a:p>
            <a:pPr lvl="0"/>
            <a:r>
              <a:rPr lang="fr-FR" dirty="0">
                <a:latin typeface="Trebuchet MS"/>
                <a:cs typeface="Trebuchet MS"/>
              </a:rPr>
              <a:t>Source: </a:t>
            </a:r>
          </a:p>
          <a:p>
            <a:pPr lvl="0"/>
            <a:r>
              <a:rPr lang="fr-FR" dirty="0" err="1">
                <a:latin typeface="Trebuchet MS"/>
                <a:cs typeface="Trebuchet MS"/>
              </a:rPr>
              <a:t>https</a:t>
            </a:r>
            <a:r>
              <a:rPr lang="fr-FR" dirty="0">
                <a:latin typeface="Trebuchet MS"/>
                <a:cs typeface="Trebuchet MS"/>
              </a:rPr>
              <a:t>://</a:t>
            </a:r>
            <a:r>
              <a:rPr lang="fr-FR" dirty="0" err="1">
                <a:latin typeface="Trebuchet MS"/>
                <a:cs typeface="Trebuchet MS"/>
              </a:rPr>
              <a:t>blog.erratasec.com</a:t>
            </a:r>
            <a:r>
              <a:rPr lang="fr-FR" dirty="0">
                <a:latin typeface="Trebuchet MS"/>
                <a:cs typeface="Trebuchet MS"/>
              </a:rPr>
              <a:t>/2016/06/etheriumdao-hack-similfied.html#.XHbF3VNKhPN</a:t>
            </a:r>
          </a:p>
          <a:p>
            <a:pPr lvl="0"/>
            <a:r>
              <a:rPr lang="fr-FR" dirty="0" err="1">
                <a:latin typeface="Trebuchet MS"/>
                <a:cs typeface="Trebuchet MS"/>
              </a:rPr>
              <a:t>https</a:t>
            </a:r>
            <a:r>
              <a:rPr lang="fr-FR" dirty="0">
                <a:latin typeface="Trebuchet MS"/>
                <a:cs typeface="Trebuchet MS"/>
              </a:rPr>
              <a:t>://</a:t>
            </a:r>
            <a:r>
              <a:rPr lang="fr-FR" dirty="0" err="1">
                <a:latin typeface="Trebuchet MS"/>
                <a:cs typeface="Trebuchet MS"/>
              </a:rPr>
              <a:t>medium.com</a:t>
            </a:r>
            <a:r>
              <a:rPr lang="fr-FR" dirty="0">
                <a:latin typeface="Trebuchet MS"/>
                <a:cs typeface="Trebuchet MS"/>
              </a:rPr>
              <a:t>/@</a:t>
            </a:r>
            <a:r>
              <a:rPr lang="fr-FR" dirty="0" err="1">
                <a:latin typeface="Trebuchet MS"/>
                <a:cs typeface="Trebuchet MS"/>
              </a:rPr>
              <a:t>nasirhm</a:t>
            </a:r>
            <a:r>
              <a:rPr lang="fr-FR" dirty="0">
                <a:latin typeface="Trebuchet MS"/>
                <a:cs typeface="Trebuchet MS"/>
              </a:rPr>
              <a:t>/understanding-the-dao-attack-9328a230243</a:t>
            </a:r>
          </a:p>
        </p:txBody>
      </p:sp>
    </p:spTree>
    <p:extLst>
      <p:ext uri="{BB962C8B-B14F-4D97-AF65-F5344CB8AC3E}">
        <p14:creationId xmlns:p14="http://schemas.microsoft.com/office/powerpoint/2010/main" val="5798230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0766583"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Smart contract application</a:t>
            </a:r>
          </a:p>
        </p:txBody>
      </p:sp>
      <p:sp>
        <p:nvSpPr>
          <p:cNvPr id="106" name="Google Shape;106;p11"/>
          <p:cNvSpPr txBox="1"/>
          <p:nvPr/>
        </p:nvSpPr>
        <p:spPr>
          <a:xfrm>
            <a:off x="299021" y="942178"/>
            <a:ext cx="8804535" cy="4361640"/>
          </a:xfrm>
          <a:prstGeom prst="rect">
            <a:avLst/>
          </a:prstGeom>
          <a:noFill/>
          <a:ln>
            <a:noFill/>
          </a:ln>
        </p:spPr>
        <p:txBody>
          <a:bodyPr spcFirstLastPara="1" wrap="square" lIns="91425" tIns="91425" rIns="91425" bIns="91425" anchor="t" anchorCtr="0">
            <a:noAutofit/>
          </a:bodyPr>
          <a:lstStyle/>
          <a:p>
            <a:pPr marL="457200" lvl="0" indent="-368300" algn="l" rtl="0">
              <a:spcBef>
                <a:spcPts val="300"/>
              </a:spcBef>
              <a:spcAft>
                <a:spcPts val="300"/>
              </a:spcAft>
              <a:buClr>
                <a:srgbClr val="595959"/>
              </a:buClr>
              <a:buSzPts val="2200"/>
              <a:buChar char="●"/>
            </a:pPr>
            <a:r>
              <a:rPr lang="en-US" sz="2400" b="1" dirty="0">
                <a:solidFill>
                  <a:schemeClr val="tx1"/>
                </a:solidFill>
                <a:latin typeface="Trebuchet MS" charset="0"/>
                <a:ea typeface="Trebuchet MS" charset="0"/>
                <a:cs typeface="Trebuchet MS" charset="0"/>
              </a:rPr>
              <a:t>Example 1: Lottery</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ea typeface="Trebuchet MS" charset="0"/>
                <a:cs typeface="Trebuchet MS" charset="0"/>
              </a:rPr>
              <a:t>Lottery without smart contract</a:t>
            </a:r>
          </a:p>
        </p:txBody>
      </p:sp>
      <p:sp>
        <p:nvSpPr>
          <p:cNvPr id="2" name="Rectangle 1"/>
          <p:cNvSpPr/>
          <p:nvPr/>
        </p:nvSpPr>
        <p:spPr>
          <a:xfrm>
            <a:off x="428924" y="6101671"/>
            <a:ext cx="10766582" cy="646331"/>
          </a:xfrm>
          <a:prstGeom prst="rect">
            <a:avLst/>
          </a:prstGeom>
        </p:spPr>
        <p:txBody>
          <a:bodyPr wrap="square">
            <a:spAutoFit/>
          </a:bodyPr>
          <a:lstStyle/>
          <a:p>
            <a:pPr lvl="0">
              <a:buSzPts val="1400"/>
              <a:defRPr/>
            </a:pPr>
            <a:r>
              <a:rPr lang="en-US" dirty="0">
                <a:latin typeface="Trebuchet MS"/>
                <a:ea typeface="Calibri"/>
                <a:cs typeface="Trebuchet MS"/>
              </a:rPr>
              <a:t>Source: https://</a:t>
            </a:r>
            <a:r>
              <a:rPr lang="en-US" dirty="0" err="1">
                <a:latin typeface="Trebuchet MS"/>
                <a:ea typeface="Calibri"/>
                <a:cs typeface="Trebuchet MS"/>
              </a:rPr>
              <a:t>www.slideshare.net</a:t>
            </a:r>
            <a:r>
              <a:rPr lang="en-US" dirty="0">
                <a:latin typeface="Trebuchet MS"/>
                <a:ea typeface="Calibri"/>
                <a:cs typeface="Trebuchet MS"/>
              </a:rPr>
              <a:t>/</a:t>
            </a:r>
            <a:r>
              <a:rPr lang="en-US" dirty="0" err="1">
                <a:latin typeface="Trebuchet MS"/>
                <a:ea typeface="Calibri"/>
                <a:cs typeface="Trebuchet MS"/>
              </a:rPr>
              <a:t>ThomasCharlesVanderstraeten</a:t>
            </a:r>
            <a:r>
              <a:rPr lang="en-US" dirty="0">
                <a:latin typeface="Trebuchet MS"/>
                <a:ea typeface="Calibri"/>
                <a:cs typeface="Trebuchet MS"/>
              </a:rPr>
              <a:t>/ethereum-smart-contract-101-with-cryptizensio</a:t>
            </a:r>
            <a:endParaRPr lang="en-US" dirty="0">
              <a:latin typeface="Trebuchet MS"/>
              <a:ea typeface="Trebuchet MS" charset="0"/>
              <a:cs typeface="Trebuchet MS"/>
            </a:endParaRPr>
          </a:p>
        </p:txBody>
      </p:sp>
      <p:pic>
        <p:nvPicPr>
          <p:cNvPr id="6" name="Picture 5">
            <a:extLst>
              <a:ext uri="{FF2B5EF4-FFF2-40B4-BE49-F238E27FC236}">
                <a16:creationId xmlns:a16="http://schemas.microsoft.com/office/drawing/2014/main" id="{6B1F134E-D8E9-8F38-7222-79CC248BABEA}"/>
              </a:ext>
            </a:extLst>
          </p:cNvPr>
          <p:cNvPicPr>
            <a:picLocks noChangeAspect="1"/>
          </p:cNvPicPr>
          <p:nvPr/>
        </p:nvPicPr>
        <p:blipFill>
          <a:blip r:embed="rId3"/>
          <a:stretch>
            <a:fillRect/>
          </a:stretch>
        </p:blipFill>
        <p:spPr>
          <a:xfrm>
            <a:off x="2231571" y="1795379"/>
            <a:ext cx="8382000" cy="4263202"/>
          </a:xfrm>
          <a:prstGeom prst="rect">
            <a:avLst/>
          </a:prstGeom>
        </p:spPr>
      </p:pic>
    </p:spTree>
    <p:extLst>
      <p:ext uri="{BB962C8B-B14F-4D97-AF65-F5344CB8AC3E}">
        <p14:creationId xmlns:p14="http://schemas.microsoft.com/office/powerpoint/2010/main" val="865354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0766583"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Smart contract application</a:t>
            </a:r>
          </a:p>
        </p:txBody>
      </p:sp>
      <p:sp>
        <p:nvSpPr>
          <p:cNvPr id="106" name="Google Shape;106;p11"/>
          <p:cNvSpPr txBox="1"/>
          <p:nvPr/>
        </p:nvSpPr>
        <p:spPr>
          <a:xfrm>
            <a:off x="324749" y="1021672"/>
            <a:ext cx="8804535" cy="4361640"/>
          </a:xfrm>
          <a:prstGeom prst="rect">
            <a:avLst/>
          </a:prstGeom>
          <a:noFill/>
          <a:ln>
            <a:noFill/>
          </a:ln>
        </p:spPr>
        <p:txBody>
          <a:bodyPr spcFirstLastPara="1" wrap="square" lIns="91425" tIns="91425" rIns="91425" bIns="91425" anchor="t" anchorCtr="0">
            <a:noAutofit/>
          </a:bodyPr>
          <a:lstStyle/>
          <a:p>
            <a:pPr marL="457200" lvl="0" indent="-368300" algn="l" rtl="0">
              <a:spcBef>
                <a:spcPts val="300"/>
              </a:spcBef>
              <a:spcAft>
                <a:spcPts val="300"/>
              </a:spcAft>
              <a:buClr>
                <a:srgbClr val="595959"/>
              </a:buClr>
              <a:buSzPts val="2200"/>
              <a:buChar char="●"/>
            </a:pPr>
            <a:r>
              <a:rPr lang="en-US" sz="2400" b="1" dirty="0">
                <a:solidFill>
                  <a:schemeClr val="tx1"/>
                </a:solidFill>
                <a:latin typeface="Trebuchet MS" charset="0"/>
                <a:ea typeface="Trebuchet MS" charset="0"/>
                <a:cs typeface="Trebuchet MS" charset="0"/>
              </a:rPr>
              <a:t>Example 1: Lottery</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ea typeface="Trebuchet MS" charset="0"/>
                <a:cs typeface="Trebuchet MS" charset="0"/>
              </a:rPr>
              <a:t>Lottery with smart contract</a:t>
            </a:r>
          </a:p>
        </p:txBody>
      </p:sp>
      <p:sp>
        <p:nvSpPr>
          <p:cNvPr id="2" name="Rectangle 1"/>
          <p:cNvSpPr/>
          <p:nvPr/>
        </p:nvSpPr>
        <p:spPr>
          <a:xfrm>
            <a:off x="324749" y="6217480"/>
            <a:ext cx="11214108" cy="646331"/>
          </a:xfrm>
          <a:prstGeom prst="rect">
            <a:avLst/>
          </a:prstGeom>
        </p:spPr>
        <p:txBody>
          <a:bodyPr wrap="square">
            <a:spAutoFit/>
          </a:bodyPr>
          <a:lstStyle/>
          <a:p>
            <a:pPr lvl="0">
              <a:buSzPts val="1400"/>
              <a:defRPr/>
            </a:pPr>
            <a:r>
              <a:rPr lang="en-US" dirty="0">
                <a:latin typeface="Trebuchet MS"/>
                <a:ea typeface="Calibri"/>
                <a:cs typeface="Trebuchet MS"/>
              </a:rPr>
              <a:t>Source: https://</a:t>
            </a:r>
            <a:r>
              <a:rPr lang="en-US" dirty="0" err="1">
                <a:latin typeface="Trebuchet MS"/>
                <a:ea typeface="Calibri"/>
                <a:cs typeface="Trebuchet MS"/>
              </a:rPr>
              <a:t>www.slideshare.net</a:t>
            </a:r>
            <a:r>
              <a:rPr lang="en-US" dirty="0">
                <a:latin typeface="Trebuchet MS"/>
                <a:ea typeface="Calibri"/>
                <a:cs typeface="Trebuchet MS"/>
              </a:rPr>
              <a:t>/</a:t>
            </a:r>
            <a:r>
              <a:rPr lang="en-US" dirty="0" err="1">
                <a:latin typeface="Trebuchet MS"/>
                <a:ea typeface="Calibri"/>
                <a:cs typeface="Trebuchet MS"/>
              </a:rPr>
              <a:t>ThomasCharlesVanderstraeten</a:t>
            </a:r>
            <a:r>
              <a:rPr lang="en-US" dirty="0">
                <a:latin typeface="Trebuchet MS"/>
                <a:ea typeface="Calibri"/>
                <a:cs typeface="Trebuchet MS"/>
              </a:rPr>
              <a:t>/ethereum-smart-contract-101-with-cryptizensio</a:t>
            </a:r>
            <a:endParaRPr lang="en-US" dirty="0">
              <a:latin typeface="Trebuchet MS"/>
              <a:ea typeface="Trebuchet MS" charset="0"/>
              <a:cs typeface="Trebuchet MS"/>
            </a:endParaRPr>
          </a:p>
        </p:txBody>
      </p:sp>
      <p:pic>
        <p:nvPicPr>
          <p:cNvPr id="5" name="Picture 4">
            <a:extLst>
              <a:ext uri="{FF2B5EF4-FFF2-40B4-BE49-F238E27FC236}">
                <a16:creationId xmlns:a16="http://schemas.microsoft.com/office/drawing/2014/main" id="{6B808972-5AD8-A5A3-92E4-BA8FDB0CB68A}"/>
              </a:ext>
            </a:extLst>
          </p:cNvPr>
          <p:cNvPicPr>
            <a:picLocks noChangeAspect="1"/>
          </p:cNvPicPr>
          <p:nvPr/>
        </p:nvPicPr>
        <p:blipFill>
          <a:blip r:embed="rId3"/>
          <a:stretch>
            <a:fillRect/>
          </a:stretch>
        </p:blipFill>
        <p:spPr>
          <a:xfrm>
            <a:off x="3046639" y="1874871"/>
            <a:ext cx="5924550" cy="4230837"/>
          </a:xfrm>
          <a:prstGeom prst="rect">
            <a:avLst/>
          </a:prstGeom>
        </p:spPr>
      </p:pic>
    </p:spTree>
    <p:extLst>
      <p:ext uri="{BB962C8B-B14F-4D97-AF65-F5344CB8AC3E}">
        <p14:creationId xmlns:p14="http://schemas.microsoft.com/office/powerpoint/2010/main" val="42218803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0766583"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Smart contract application</a:t>
            </a:r>
          </a:p>
        </p:txBody>
      </p:sp>
      <p:sp>
        <p:nvSpPr>
          <p:cNvPr id="106" name="Google Shape;106;p11"/>
          <p:cNvSpPr txBox="1"/>
          <p:nvPr/>
        </p:nvSpPr>
        <p:spPr>
          <a:xfrm>
            <a:off x="324749" y="1008837"/>
            <a:ext cx="11442708" cy="4361640"/>
          </a:xfrm>
          <a:prstGeom prst="rect">
            <a:avLst/>
          </a:prstGeom>
          <a:noFill/>
          <a:ln>
            <a:noFill/>
          </a:ln>
        </p:spPr>
        <p:txBody>
          <a:bodyPr spcFirstLastPara="1" wrap="square" lIns="91425" tIns="91425" rIns="91425" bIns="91425" anchor="t" anchorCtr="0">
            <a:noAutofit/>
          </a:bodyPr>
          <a:lstStyle/>
          <a:p>
            <a:pPr marL="457200" lvl="0" indent="-368300" algn="l" rtl="0">
              <a:spcBef>
                <a:spcPts val="300"/>
              </a:spcBef>
              <a:spcAft>
                <a:spcPts val="300"/>
              </a:spcAft>
              <a:buClr>
                <a:srgbClr val="595959"/>
              </a:buClr>
              <a:buSzPts val="2200"/>
              <a:buChar char="●"/>
            </a:pPr>
            <a:r>
              <a:rPr lang="en-US" sz="2400" b="1" dirty="0">
                <a:solidFill>
                  <a:schemeClr val="tx1"/>
                </a:solidFill>
                <a:latin typeface="Trebuchet MS" charset="0"/>
                <a:ea typeface="Trebuchet MS" charset="0"/>
                <a:cs typeface="Trebuchet MS" charset="0"/>
              </a:rPr>
              <a:t>Example 2-1: </a:t>
            </a:r>
            <a:r>
              <a:rPr lang="en-US" altLang="zh-CN" sz="2400" b="1" dirty="0">
                <a:solidFill>
                  <a:schemeClr val="tx1"/>
                </a:solidFill>
                <a:latin typeface="Trebuchet MS" charset="0"/>
                <a:ea typeface="Trebuchet MS" charset="0"/>
                <a:cs typeface="Trebuchet MS" charset="0"/>
              </a:rPr>
              <a:t>Group</a:t>
            </a:r>
            <a:r>
              <a:rPr lang="zh-CN" altLang="en-US" sz="2400" b="1" dirty="0">
                <a:solidFill>
                  <a:schemeClr val="tx1"/>
                </a:solidFill>
                <a:latin typeface="Trebuchet MS" charset="0"/>
                <a:ea typeface="Trebuchet MS" charset="0"/>
                <a:cs typeface="Trebuchet MS" charset="0"/>
              </a:rPr>
              <a:t> </a:t>
            </a:r>
            <a:r>
              <a:rPr lang="en-US" sz="2400" b="1" dirty="0">
                <a:solidFill>
                  <a:schemeClr val="tx1"/>
                </a:solidFill>
                <a:latin typeface="Trebuchet MS" charset="0"/>
                <a:ea typeface="Trebuchet MS" charset="0"/>
                <a:cs typeface="Trebuchet MS" charset="0"/>
              </a:rPr>
              <a:t>wallets</a:t>
            </a:r>
          </a:p>
          <a:p>
            <a:pPr marL="800100" lvl="1" indent="-342900" defTabSz="457200">
              <a:spcBef>
                <a:spcPts val="300"/>
              </a:spcBef>
              <a:spcAft>
                <a:spcPts val="300"/>
              </a:spcAft>
              <a:buClr>
                <a:srgbClr val="17406D"/>
              </a:buClr>
              <a:buSzPct val="80000"/>
              <a:buFont typeface="Courier New" charset="0"/>
              <a:buChar char="o"/>
            </a:pPr>
            <a:r>
              <a:rPr lang="en-US" sz="2000" dirty="0">
                <a:latin typeface="Trebuchet MS" charset="0"/>
              </a:rPr>
              <a:t>Enforcing at least 2 out of 3 people of a group to agree to create a valid transaction</a:t>
            </a:r>
          </a:p>
        </p:txBody>
      </p:sp>
      <p:sp>
        <p:nvSpPr>
          <p:cNvPr id="2" name="Rectangle 1"/>
          <p:cNvSpPr/>
          <p:nvPr/>
        </p:nvSpPr>
        <p:spPr>
          <a:xfrm>
            <a:off x="324749" y="6339052"/>
            <a:ext cx="9875165" cy="369332"/>
          </a:xfrm>
          <a:prstGeom prst="rect">
            <a:avLst/>
          </a:prstGeom>
        </p:spPr>
        <p:txBody>
          <a:bodyPr wrap="square">
            <a:spAutoFit/>
          </a:bodyPr>
          <a:lstStyle/>
          <a:p>
            <a:pPr lvl="0"/>
            <a:r>
              <a:rPr lang="fr-FR" dirty="0">
                <a:latin typeface="Trebuchet MS"/>
                <a:cs typeface="Trebuchet MS"/>
              </a:rPr>
              <a:t>Source: </a:t>
            </a:r>
            <a:r>
              <a:rPr lang="fr-FR" dirty="0" err="1">
                <a:latin typeface="Trebuchet MS"/>
                <a:cs typeface="Trebuchet MS"/>
              </a:rPr>
              <a:t>https</a:t>
            </a:r>
            <a:r>
              <a:rPr lang="fr-FR" dirty="0">
                <a:latin typeface="Trebuchet MS"/>
                <a:cs typeface="Trebuchet MS"/>
              </a:rPr>
              <a:t>://</a:t>
            </a:r>
            <a:r>
              <a:rPr lang="fr-FR" dirty="0" err="1">
                <a:latin typeface="Trebuchet MS"/>
                <a:cs typeface="Trebuchet MS"/>
              </a:rPr>
              <a:t>www.slideshare.net</a:t>
            </a:r>
            <a:r>
              <a:rPr lang="fr-FR" dirty="0">
                <a:latin typeface="Trebuchet MS"/>
                <a:cs typeface="Trebuchet MS"/>
              </a:rPr>
              <a:t>/</a:t>
            </a:r>
            <a:r>
              <a:rPr lang="fr-FR" dirty="0" err="1">
                <a:latin typeface="Trebuchet MS"/>
                <a:cs typeface="Trebuchet MS"/>
              </a:rPr>
              <a:t>FedericoTenga</a:t>
            </a:r>
            <a:r>
              <a:rPr lang="fr-FR" dirty="0">
                <a:latin typeface="Trebuchet MS"/>
                <a:cs typeface="Trebuchet MS"/>
              </a:rPr>
              <a:t>/state-smart-</a:t>
            </a:r>
            <a:r>
              <a:rPr lang="fr-FR" dirty="0" err="1">
                <a:latin typeface="Trebuchet MS"/>
                <a:cs typeface="Trebuchet MS"/>
              </a:rPr>
              <a:t>contract</a:t>
            </a:r>
            <a:r>
              <a:rPr lang="fr-FR" dirty="0">
                <a:latin typeface="Trebuchet MS"/>
                <a:cs typeface="Trebuchet MS"/>
              </a:rPr>
              <a:t>-</a:t>
            </a:r>
            <a:r>
              <a:rPr lang="fr-FR" dirty="0" err="1">
                <a:latin typeface="Trebuchet MS"/>
                <a:cs typeface="Trebuchet MS"/>
              </a:rPr>
              <a:t>ttechnologies</a:t>
            </a:r>
            <a:endParaRPr lang="fr-FR" dirty="0">
              <a:latin typeface="Trebuchet MS"/>
              <a:cs typeface="Trebuchet MS"/>
            </a:endParaRPr>
          </a:p>
        </p:txBody>
      </p:sp>
      <p:pic>
        <p:nvPicPr>
          <p:cNvPr id="5" name="Picture 4">
            <a:extLst>
              <a:ext uri="{FF2B5EF4-FFF2-40B4-BE49-F238E27FC236}">
                <a16:creationId xmlns:a16="http://schemas.microsoft.com/office/drawing/2014/main" id="{1893FF04-60BC-A1D2-DD01-460E42F34171}"/>
              </a:ext>
            </a:extLst>
          </p:cNvPr>
          <p:cNvPicPr>
            <a:picLocks noChangeAspect="1"/>
          </p:cNvPicPr>
          <p:nvPr/>
        </p:nvPicPr>
        <p:blipFill>
          <a:blip r:embed="rId3"/>
          <a:stretch>
            <a:fillRect/>
          </a:stretch>
        </p:blipFill>
        <p:spPr>
          <a:xfrm>
            <a:off x="1812471" y="1956026"/>
            <a:ext cx="7239000" cy="4248831"/>
          </a:xfrm>
          <a:prstGeom prst="rect">
            <a:avLst/>
          </a:prstGeom>
        </p:spPr>
      </p:pic>
    </p:spTree>
    <p:extLst>
      <p:ext uri="{BB962C8B-B14F-4D97-AF65-F5344CB8AC3E}">
        <p14:creationId xmlns:p14="http://schemas.microsoft.com/office/powerpoint/2010/main" val="30370258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0766583"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Smart contract application</a:t>
            </a:r>
          </a:p>
        </p:txBody>
      </p:sp>
      <p:sp>
        <p:nvSpPr>
          <p:cNvPr id="106" name="Google Shape;106;p11"/>
          <p:cNvSpPr txBox="1"/>
          <p:nvPr/>
        </p:nvSpPr>
        <p:spPr>
          <a:xfrm>
            <a:off x="381756" y="930085"/>
            <a:ext cx="10972040" cy="4361640"/>
          </a:xfrm>
          <a:prstGeom prst="rect">
            <a:avLst/>
          </a:prstGeom>
          <a:noFill/>
          <a:ln>
            <a:noFill/>
          </a:ln>
        </p:spPr>
        <p:txBody>
          <a:bodyPr spcFirstLastPara="1" wrap="square" lIns="91425" tIns="91425" rIns="91425" bIns="91425" anchor="t" anchorCtr="0">
            <a:noAutofit/>
          </a:bodyPr>
          <a:lstStyle/>
          <a:p>
            <a:pPr marL="457200" lvl="0" indent="-368300" algn="l" rtl="0">
              <a:spcBef>
                <a:spcPts val="300"/>
              </a:spcBef>
              <a:spcAft>
                <a:spcPts val="300"/>
              </a:spcAft>
              <a:buClr>
                <a:srgbClr val="595959"/>
              </a:buClr>
              <a:buSzPts val="2200"/>
              <a:buChar char="●"/>
            </a:pPr>
            <a:r>
              <a:rPr lang="en-US" sz="2400" b="1" dirty="0">
                <a:solidFill>
                  <a:schemeClr val="tx1"/>
                </a:solidFill>
                <a:latin typeface="Trebuchet MS" charset="0"/>
                <a:ea typeface="Trebuchet MS" charset="0"/>
                <a:cs typeface="Trebuchet MS" charset="0"/>
              </a:rPr>
              <a:t>Example 2-2: Heritage</a:t>
            </a:r>
            <a:r>
              <a:rPr lang="zh-CN" altLang="en-US" sz="2400" b="1" dirty="0">
                <a:solidFill>
                  <a:schemeClr val="tx1"/>
                </a:solidFill>
                <a:latin typeface="Trebuchet MS" charset="0"/>
                <a:ea typeface="Trebuchet MS" charset="0"/>
                <a:cs typeface="Trebuchet MS" charset="0"/>
              </a:rPr>
              <a:t> </a:t>
            </a:r>
            <a:r>
              <a:rPr lang="en-US" sz="2400" b="1" dirty="0">
                <a:solidFill>
                  <a:schemeClr val="tx1"/>
                </a:solidFill>
                <a:latin typeface="Trebuchet MS" charset="0"/>
                <a:ea typeface="Trebuchet MS" charset="0"/>
                <a:cs typeface="Trebuchet MS" charset="0"/>
              </a:rPr>
              <a:t>wallets</a:t>
            </a:r>
          </a:p>
          <a:p>
            <a:pPr marL="800100" lvl="1" indent="-342900" defTabSz="457200">
              <a:spcBef>
                <a:spcPts val="300"/>
              </a:spcBef>
              <a:spcAft>
                <a:spcPts val="300"/>
              </a:spcAft>
              <a:buClr>
                <a:srgbClr val="17406D"/>
              </a:buClr>
              <a:buSzPct val="80000"/>
              <a:buFont typeface="Courier New" charset="0"/>
              <a:buChar char="o"/>
            </a:pPr>
            <a:r>
              <a:rPr lang="en-US" sz="2000" dirty="0">
                <a:latin typeface="Trebuchet MS" charset="0"/>
              </a:rPr>
              <a:t>Enforcing that a transaction must be signed either by Camille OR by Beth after 5 years</a:t>
            </a:r>
          </a:p>
        </p:txBody>
      </p:sp>
      <p:sp>
        <p:nvSpPr>
          <p:cNvPr id="29" name="Rectangle 28"/>
          <p:cNvSpPr/>
          <p:nvPr/>
        </p:nvSpPr>
        <p:spPr>
          <a:xfrm>
            <a:off x="533523" y="6331458"/>
            <a:ext cx="9568420" cy="369332"/>
          </a:xfrm>
          <a:prstGeom prst="rect">
            <a:avLst/>
          </a:prstGeom>
        </p:spPr>
        <p:txBody>
          <a:bodyPr wrap="square">
            <a:spAutoFit/>
          </a:bodyPr>
          <a:lstStyle/>
          <a:p>
            <a:pPr lvl="0"/>
            <a:r>
              <a:rPr lang="fr-FR" dirty="0">
                <a:latin typeface="Trebuchet MS"/>
                <a:cs typeface="Trebuchet MS"/>
              </a:rPr>
              <a:t>Source: </a:t>
            </a:r>
            <a:r>
              <a:rPr lang="fr-FR" dirty="0" err="1">
                <a:latin typeface="Trebuchet MS"/>
                <a:cs typeface="Trebuchet MS"/>
              </a:rPr>
              <a:t>https</a:t>
            </a:r>
            <a:r>
              <a:rPr lang="fr-FR" dirty="0">
                <a:latin typeface="Trebuchet MS"/>
                <a:cs typeface="Trebuchet MS"/>
              </a:rPr>
              <a:t>://</a:t>
            </a:r>
            <a:r>
              <a:rPr lang="fr-FR" dirty="0" err="1">
                <a:latin typeface="Trebuchet MS"/>
                <a:cs typeface="Trebuchet MS"/>
              </a:rPr>
              <a:t>www.slideshare.net</a:t>
            </a:r>
            <a:r>
              <a:rPr lang="fr-FR" dirty="0">
                <a:latin typeface="Trebuchet MS"/>
                <a:cs typeface="Trebuchet MS"/>
              </a:rPr>
              <a:t>/</a:t>
            </a:r>
            <a:r>
              <a:rPr lang="fr-FR" dirty="0" err="1">
                <a:latin typeface="Trebuchet MS"/>
                <a:cs typeface="Trebuchet MS"/>
              </a:rPr>
              <a:t>FedericoTenga</a:t>
            </a:r>
            <a:r>
              <a:rPr lang="fr-FR" dirty="0">
                <a:latin typeface="Trebuchet MS"/>
                <a:cs typeface="Trebuchet MS"/>
              </a:rPr>
              <a:t>/state-smart-</a:t>
            </a:r>
            <a:r>
              <a:rPr lang="fr-FR" dirty="0" err="1">
                <a:latin typeface="Trebuchet MS"/>
                <a:cs typeface="Trebuchet MS"/>
              </a:rPr>
              <a:t>contract</a:t>
            </a:r>
            <a:r>
              <a:rPr lang="fr-FR" dirty="0">
                <a:latin typeface="Trebuchet MS"/>
                <a:cs typeface="Trebuchet MS"/>
              </a:rPr>
              <a:t>-</a:t>
            </a:r>
            <a:r>
              <a:rPr lang="fr-FR" dirty="0" err="1">
                <a:latin typeface="Trebuchet MS"/>
                <a:cs typeface="Trebuchet MS"/>
              </a:rPr>
              <a:t>ttechnologies</a:t>
            </a:r>
            <a:endParaRPr lang="fr-FR" dirty="0">
              <a:latin typeface="Trebuchet MS"/>
              <a:cs typeface="Trebuchet MS"/>
            </a:endParaRPr>
          </a:p>
        </p:txBody>
      </p:sp>
      <p:pic>
        <p:nvPicPr>
          <p:cNvPr id="6" name="Picture 5">
            <a:extLst>
              <a:ext uri="{FF2B5EF4-FFF2-40B4-BE49-F238E27FC236}">
                <a16:creationId xmlns:a16="http://schemas.microsoft.com/office/drawing/2014/main" id="{6AF4A745-2BE2-6426-A150-85227C17925F}"/>
              </a:ext>
            </a:extLst>
          </p:cNvPr>
          <p:cNvPicPr>
            <a:picLocks noChangeAspect="1"/>
          </p:cNvPicPr>
          <p:nvPr/>
        </p:nvPicPr>
        <p:blipFill>
          <a:blip r:embed="rId3"/>
          <a:stretch>
            <a:fillRect/>
          </a:stretch>
        </p:blipFill>
        <p:spPr>
          <a:xfrm>
            <a:off x="2351314" y="1970313"/>
            <a:ext cx="7315200" cy="4147457"/>
          </a:xfrm>
          <a:prstGeom prst="rect">
            <a:avLst/>
          </a:prstGeom>
        </p:spPr>
      </p:pic>
    </p:spTree>
    <p:extLst>
      <p:ext uri="{BB962C8B-B14F-4D97-AF65-F5344CB8AC3E}">
        <p14:creationId xmlns:p14="http://schemas.microsoft.com/office/powerpoint/2010/main" val="8135840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0766583"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Smart contract application</a:t>
            </a:r>
          </a:p>
        </p:txBody>
      </p:sp>
      <p:sp>
        <p:nvSpPr>
          <p:cNvPr id="106" name="Google Shape;106;p11"/>
          <p:cNvSpPr txBox="1"/>
          <p:nvPr/>
        </p:nvSpPr>
        <p:spPr>
          <a:xfrm>
            <a:off x="252056" y="887632"/>
            <a:ext cx="11330344" cy="4361640"/>
          </a:xfrm>
          <a:prstGeom prst="rect">
            <a:avLst/>
          </a:prstGeom>
          <a:noFill/>
          <a:ln>
            <a:noFill/>
          </a:ln>
        </p:spPr>
        <p:txBody>
          <a:bodyPr spcFirstLastPara="1" wrap="square" lIns="91425" tIns="91425" rIns="91425" bIns="91425" anchor="t" anchorCtr="0">
            <a:noAutofit/>
          </a:bodyPr>
          <a:lstStyle/>
          <a:p>
            <a:pPr marL="457200" lvl="0" indent="-368300" algn="l" rtl="0">
              <a:spcBef>
                <a:spcPts val="300"/>
              </a:spcBef>
              <a:spcAft>
                <a:spcPts val="300"/>
              </a:spcAft>
              <a:buClr>
                <a:srgbClr val="595959"/>
              </a:buClr>
              <a:buSzPts val="2200"/>
              <a:buChar char="●"/>
            </a:pPr>
            <a:r>
              <a:rPr lang="en-US" sz="2400" b="1" dirty="0">
                <a:solidFill>
                  <a:schemeClr val="tx1"/>
                </a:solidFill>
                <a:latin typeface="Trebuchet MS" charset="0"/>
                <a:ea typeface="Trebuchet MS" charset="0"/>
                <a:cs typeface="Trebuchet MS" charset="0"/>
              </a:rPr>
              <a:t>Example 2-3: </a:t>
            </a:r>
            <a:r>
              <a:rPr lang="fr-FR" sz="2400" b="1" dirty="0">
                <a:solidFill>
                  <a:schemeClr val="tx1"/>
                </a:solidFill>
                <a:latin typeface="Trebuchet MS" charset="0"/>
                <a:ea typeface="Trebuchet MS" charset="0"/>
                <a:cs typeface="Trebuchet MS" charset="0"/>
              </a:rPr>
              <a:t>Secure </a:t>
            </a:r>
            <a:r>
              <a:rPr lang="fr-FR" sz="2400" b="1" dirty="0" err="1">
                <a:solidFill>
                  <a:schemeClr val="tx1"/>
                </a:solidFill>
                <a:latin typeface="Trebuchet MS" charset="0"/>
                <a:ea typeface="Trebuchet MS" charset="0"/>
                <a:cs typeface="Trebuchet MS" charset="0"/>
              </a:rPr>
              <a:t>storage</a:t>
            </a:r>
            <a:endParaRPr lang="en-US" sz="2400" b="1" dirty="0">
              <a:solidFill>
                <a:schemeClr val="tx1"/>
              </a:solidFill>
              <a:latin typeface="Trebuchet MS" charset="0"/>
              <a:ea typeface="Trebuchet MS" charset="0"/>
              <a:cs typeface="Trebuchet MS" charset="0"/>
            </a:endParaRPr>
          </a:p>
          <a:p>
            <a:pPr marL="800100" lvl="1" indent="-342900" defTabSz="457200">
              <a:spcBef>
                <a:spcPts val="300"/>
              </a:spcBef>
              <a:spcAft>
                <a:spcPts val="300"/>
              </a:spcAft>
              <a:buClr>
                <a:srgbClr val="17406D"/>
              </a:buClr>
              <a:buSzPct val="80000"/>
              <a:buFont typeface="Courier New" charset="0"/>
              <a:buChar char="o"/>
            </a:pPr>
            <a:r>
              <a:rPr lang="en-US" sz="2000" dirty="0">
                <a:latin typeface="Trebuchet MS" charset="0"/>
              </a:rPr>
              <a:t>Enforcing that a transaction must be signed by either 3 devices in different locations OR a recovery key deposited in the bank after 8 months</a:t>
            </a:r>
          </a:p>
        </p:txBody>
      </p:sp>
      <p:sp>
        <p:nvSpPr>
          <p:cNvPr id="39" name="Rectangle 38"/>
          <p:cNvSpPr/>
          <p:nvPr/>
        </p:nvSpPr>
        <p:spPr>
          <a:xfrm>
            <a:off x="402887" y="6319084"/>
            <a:ext cx="9851456" cy="369332"/>
          </a:xfrm>
          <a:prstGeom prst="rect">
            <a:avLst/>
          </a:prstGeom>
        </p:spPr>
        <p:txBody>
          <a:bodyPr wrap="square">
            <a:spAutoFit/>
          </a:bodyPr>
          <a:lstStyle/>
          <a:p>
            <a:pPr lvl="0"/>
            <a:r>
              <a:rPr lang="fr-FR" dirty="0">
                <a:latin typeface="Trebuchet MS"/>
                <a:cs typeface="Trebuchet MS"/>
              </a:rPr>
              <a:t>Source: </a:t>
            </a:r>
            <a:r>
              <a:rPr lang="fr-FR" dirty="0" err="1">
                <a:latin typeface="Trebuchet MS"/>
                <a:cs typeface="Trebuchet MS"/>
              </a:rPr>
              <a:t>https</a:t>
            </a:r>
            <a:r>
              <a:rPr lang="fr-FR" dirty="0">
                <a:latin typeface="Trebuchet MS"/>
                <a:cs typeface="Trebuchet MS"/>
              </a:rPr>
              <a:t>://</a:t>
            </a:r>
            <a:r>
              <a:rPr lang="fr-FR" dirty="0" err="1">
                <a:latin typeface="Trebuchet MS"/>
                <a:cs typeface="Trebuchet MS"/>
              </a:rPr>
              <a:t>www.slideshare.net</a:t>
            </a:r>
            <a:r>
              <a:rPr lang="fr-FR" dirty="0">
                <a:latin typeface="Trebuchet MS"/>
                <a:cs typeface="Trebuchet MS"/>
              </a:rPr>
              <a:t>/</a:t>
            </a:r>
            <a:r>
              <a:rPr lang="fr-FR" dirty="0" err="1">
                <a:latin typeface="Trebuchet MS"/>
                <a:cs typeface="Trebuchet MS"/>
              </a:rPr>
              <a:t>FedericoTenga</a:t>
            </a:r>
            <a:r>
              <a:rPr lang="fr-FR" dirty="0">
                <a:latin typeface="Trebuchet MS"/>
                <a:cs typeface="Trebuchet MS"/>
              </a:rPr>
              <a:t>/state-smart-</a:t>
            </a:r>
            <a:r>
              <a:rPr lang="fr-FR" dirty="0" err="1">
                <a:latin typeface="Trebuchet MS"/>
                <a:cs typeface="Trebuchet MS"/>
              </a:rPr>
              <a:t>contract</a:t>
            </a:r>
            <a:r>
              <a:rPr lang="fr-FR" dirty="0">
                <a:latin typeface="Trebuchet MS"/>
                <a:cs typeface="Trebuchet MS"/>
              </a:rPr>
              <a:t>-</a:t>
            </a:r>
            <a:r>
              <a:rPr lang="fr-FR" dirty="0" err="1">
                <a:latin typeface="Trebuchet MS"/>
                <a:cs typeface="Trebuchet MS"/>
              </a:rPr>
              <a:t>ttechnologies</a:t>
            </a:r>
            <a:endParaRPr lang="fr-FR" dirty="0">
              <a:latin typeface="Trebuchet MS"/>
              <a:cs typeface="Trebuchet MS"/>
            </a:endParaRPr>
          </a:p>
        </p:txBody>
      </p:sp>
      <p:pic>
        <p:nvPicPr>
          <p:cNvPr id="4" name="Picture 3">
            <a:extLst>
              <a:ext uri="{FF2B5EF4-FFF2-40B4-BE49-F238E27FC236}">
                <a16:creationId xmlns:a16="http://schemas.microsoft.com/office/drawing/2014/main" id="{83AB5DD6-BF7F-C8A0-7E5E-C641351D1DA2}"/>
              </a:ext>
            </a:extLst>
          </p:cNvPr>
          <p:cNvPicPr>
            <a:picLocks noChangeAspect="1"/>
          </p:cNvPicPr>
          <p:nvPr/>
        </p:nvPicPr>
        <p:blipFill>
          <a:blip r:embed="rId3"/>
          <a:stretch>
            <a:fillRect/>
          </a:stretch>
        </p:blipFill>
        <p:spPr>
          <a:xfrm>
            <a:off x="1521802" y="2222287"/>
            <a:ext cx="8372475" cy="4103914"/>
          </a:xfrm>
          <a:prstGeom prst="rect">
            <a:avLst/>
          </a:prstGeom>
        </p:spPr>
      </p:pic>
    </p:spTree>
    <p:extLst>
      <p:ext uri="{BB962C8B-B14F-4D97-AF65-F5344CB8AC3E}">
        <p14:creationId xmlns:p14="http://schemas.microsoft.com/office/powerpoint/2010/main" val="813584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558680" y="914383"/>
            <a:ext cx="11121691" cy="4361640"/>
          </a:xfrm>
          <a:prstGeom prst="rect">
            <a:avLst/>
          </a:prstGeom>
          <a:noFill/>
          <a:ln>
            <a:noFill/>
          </a:ln>
        </p:spPr>
        <p:txBody>
          <a:bodyPr spcFirstLastPara="1" wrap="square" lIns="91425" tIns="91425" rIns="91425" bIns="91425" anchor="t" anchorCtr="0">
            <a:noAutofit/>
          </a:bodyPr>
          <a:lstStyle/>
          <a:p>
            <a:pPr marL="457200" lvl="0" indent="-368300">
              <a:spcBef>
                <a:spcPts val="300"/>
              </a:spcBef>
              <a:spcAft>
                <a:spcPts val="300"/>
              </a:spcAft>
              <a:buClr>
                <a:srgbClr val="595959"/>
              </a:buClr>
              <a:buSzPts val="2200"/>
              <a:buChar char="●"/>
            </a:pPr>
            <a:r>
              <a:rPr lang="en-US" sz="2400" b="1" dirty="0">
                <a:solidFill>
                  <a:schemeClr val="tx1"/>
                </a:solidFill>
                <a:latin typeface="Trebuchet MS" charset="0"/>
              </a:rPr>
              <a:t>Blockchain –</a:t>
            </a:r>
            <a:r>
              <a:rPr lang="en-US" sz="2400" b="1" dirty="0">
                <a:solidFill>
                  <a:schemeClr val="tx1"/>
                </a:solidFill>
                <a:latin typeface="Trebuchet MS" charset="0"/>
                <a:ea typeface="Trebuchet MS" charset="0"/>
                <a:cs typeface="Trebuchet MS" charset="0"/>
              </a:rPr>
              <a:t> What is it? </a:t>
            </a:r>
          </a:p>
          <a:p>
            <a:pPr marL="88900" lvl="0">
              <a:spcBef>
                <a:spcPts val="300"/>
              </a:spcBef>
              <a:spcAft>
                <a:spcPts val="300"/>
              </a:spcAft>
              <a:buClr>
                <a:srgbClr val="595959"/>
              </a:buClr>
              <a:buSzPts val="2200"/>
            </a:pPr>
            <a:r>
              <a:rPr lang="en-US" sz="2400" dirty="0"/>
              <a:t>     </a:t>
            </a:r>
            <a:r>
              <a:rPr lang="en-US" sz="2000" dirty="0">
                <a:latin typeface="Trebuchet MS" charset="0"/>
              </a:rPr>
              <a:t>In fact, the </a:t>
            </a:r>
            <a:r>
              <a:rPr lang="en-US" sz="2000" dirty="0" err="1">
                <a:latin typeface="Trebuchet MS" charset="0"/>
              </a:rPr>
              <a:t>blockchain</a:t>
            </a:r>
            <a:r>
              <a:rPr lang="en-US" sz="2000" dirty="0">
                <a:latin typeface="Trebuchet MS" charset="0"/>
              </a:rPr>
              <a:t> is more than a technology, it </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Usually contains financial transactions</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Is replicated across a number of systems in almost real-time</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Uses cryptography and digital signatures to prove identity, authenticity and enforce read/write access rights</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Can be written by everyone in a public </a:t>
            </a:r>
            <a:r>
              <a:rPr lang="en-US" sz="2000" dirty="0" err="1">
                <a:latin typeface="Trebuchet MS" charset="0"/>
              </a:rPr>
              <a:t>blockchain</a:t>
            </a:r>
            <a:r>
              <a:rPr lang="en-US" sz="2000" dirty="0">
                <a:latin typeface="Trebuchet MS" charset="0"/>
              </a:rPr>
              <a:t> (but only certain participants in a </a:t>
            </a:r>
            <a:r>
              <a:rPr lang="fr-FR" sz="2000" dirty="0" err="1"/>
              <a:t>private</a:t>
            </a:r>
            <a:r>
              <a:rPr lang="fr-FR" sz="2000" dirty="0"/>
              <a:t> </a:t>
            </a:r>
            <a:r>
              <a:rPr lang="fr-FR" sz="2000" dirty="0" err="1"/>
              <a:t>blockchain</a:t>
            </a:r>
            <a:r>
              <a:rPr lang="fr-FR" sz="2000" dirty="0"/>
              <a:t>)</a:t>
            </a:r>
            <a:endParaRPr lang="en-US" sz="2000" dirty="0">
              <a:latin typeface="Trebuchet MS" charset="0"/>
            </a:endParaRP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Can be read by participants, often a wider audience</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Has mechanisms to make it hard to change historical records, or at least make it easy to detect when someone is trying to do so</a:t>
            </a:r>
          </a:p>
        </p:txBody>
      </p:sp>
      <p:sp>
        <p:nvSpPr>
          <p:cNvPr id="2" name="Rectangle 1"/>
          <p:cNvSpPr/>
          <p:nvPr/>
        </p:nvSpPr>
        <p:spPr>
          <a:xfrm>
            <a:off x="936411" y="6271230"/>
            <a:ext cx="9976555" cy="307777"/>
          </a:xfrm>
          <a:prstGeom prst="rect">
            <a:avLst/>
          </a:prstGeom>
        </p:spPr>
        <p:txBody>
          <a:bodyPr wrap="square">
            <a:spAutoFit/>
          </a:bodyPr>
          <a:lstStyle/>
          <a:p>
            <a:pPr lvl="0"/>
            <a:r>
              <a:rPr lang="fr-FR" dirty="0">
                <a:latin typeface="Trebuchet MS"/>
                <a:cs typeface="Trebuchet MS"/>
              </a:rPr>
              <a:t>Source: </a:t>
            </a:r>
            <a:r>
              <a:rPr lang="fr-FR" dirty="0" err="1">
                <a:latin typeface="Trebuchet MS"/>
                <a:cs typeface="Trebuchet MS"/>
              </a:rPr>
              <a:t>https</a:t>
            </a:r>
            <a:r>
              <a:rPr lang="fr-FR" dirty="0">
                <a:latin typeface="Trebuchet MS"/>
                <a:cs typeface="Trebuchet MS"/>
              </a:rPr>
              <a:t>://</a:t>
            </a:r>
            <a:r>
              <a:rPr lang="fr-FR" dirty="0" err="1">
                <a:latin typeface="Trebuchet MS"/>
                <a:cs typeface="Trebuchet MS"/>
              </a:rPr>
              <a:t>miethereum.com</a:t>
            </a:r>
            <a:r>
              <a:rPr lang="fr-FR" dirty="0">
                <a:latin typeface="Trebuchet MS"/>
                <a:cs typeface="Trebuchet MS"/>
              </a:rPr>
              <a:t>/</a:t>
            </a:r>
            <a:r>
              <a:rPr lang="fr-FR" dirty="0" err="1">
                <a:latin typeface="Trebuchet MS"/>
                <a:cs typeface="Trebuchet MS"/>
              </a:rPr>
              <a:t>wp</a:t>
            </a:r>
            <a:r>
              <a:rPr lang="fr-FR" dirty="0">
                <a:latin typeface="Trebuchet MS"/>
                <a:cs typeface="Trebuchet MS"/>
              </a:rPr>
              <a:t>-content/</a:t>
            </a:r>
            <a:r>
              <a:rPr lang="fr-FR" dirty="0" err="1">
                <a:latin typeface="Trebuchet MS"/>
                <a:cs typeface="Trebuchet MS"/>
              </a:rPr>
              <a:t>uploads</a:t>
            </a:r>
            <a:r>
              <a:rPr lang="fr-FR" dirty="0">
                <a:latin typeface="Trebuchet MS"/>
                <a:cs typeface="Trebuchet MS"/>
              </a:rPr>
              <a:t>/2017/11/A.-A-</a:t>
            </a:r>
            <a:r>
              <a:rPr lang="fr-FR" dirty="0" err="1">
                <a:latin typeface="Trebuchet MS"/>
                <a:cs typeface="Trebuchet MS"/>
              </a:rPr>
              <a:t>Gentle</a:t>
            </a:r>
            <a:r>
              <a:rPr lang="fr-FR" dirty="0">
                <a:latin typeface="Trebuchet MS"/>
                <a:cs typeface="Trebuchet MS"/>
              </a:rPr>
              <a:t>-Introduction-To-</a:t>
            </a:r>
            <a:r>
              <a:rPr lang="fr-FR" dirty="0" err="1">
                <a:latin typeface="Trebuchet MS"/>
                <a:cs typeface="Trebuchet MS"/>
              </a:rPr>
              <a:t>Blockchain</a:t>
            </a:r>
            <a:r>
              <a:rPr lang="fr-FR" dirty="0">
                <a:latin typeface="Trebuchet MS"/>
                <a:cs typeface="Trebuchet MS"/>
              </a:rPr>
              <a:t>-</a:t>
            </a:r>
            <a:r>
              <a:rPr lang="fr-FR" dirty="0" err="1">
                <a:latin typeface="Trebuchet MS"/>
                <a:cs typeface="Trebuchet MS"/>
              </a:rPr>
              <a:t>Technology.pdf</a:t>
            </a:r>
            <a:endParaRPr lang="fr-FR" dirty="0">
              <a:latin typeface="Trebuchet MS"/>
              <a:cs typeface="Trebuchet MS"/>
            </a:endParaRPr>
          </a:p>
        </p:txBody>
      </p:sp>
      <p:pic>
        <p:nvPicPr>
          <p:cNvPr id="5" name="Picture 4">
            <a:extLst>
              <a:ext uri="{FF2B5EF4-FFF2-40B4-BE49-F238E27FC236}">
                <a16:creationId xmlns:a16="http://schemas.microsoft.com/office/drawing/2014/main" id="{1DF6BCE6-8709-9756-6E52-7C1D2F5BDC03}"/>
              </a:ext>
            </a:extLst>
          </p:cNvPr>
          <p:cNvPicPr>
            <a:picLocks noChangeAspect="1"/>
          </p:cNvPicPr>
          <p:nvPr/>
        </p:nvPicPr>
        <p:blipFill>
          <a:blip r:embed="rId3"/>
          <a:stretch>
            <a:fillRect/>
          </a:stretch>
        </p:blipFill>
        <p:spPr>
          <a:xfrm>
            <a:off x="1545090" y="5047423"/>
            <a:ext cx="5705475" cy="1282702"/>
          </a:xfrm>
          <a:prstGeom prst="rect">
            <a:avLst/>
          </a:prstGeom>
        </p:spPr>
      </p:pic>
    </p:spTree>
    <p:extLst>
      <p:ext uri="{BB962C8B-B14F-4D97-AF65-F5344CB8AC3E}">
        <p14:creationId xmlns:p14="http://schemas.microsoft.com/office/powerpoint/2010/main" val="32931440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1290308"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Existing </a:t>
            </a:r>
            <a:r>
              <a:rPr lang="en-US" sz="3600" b="1" dirty="0" err="1">
                <a:latin typeface="Trebuchet MS" charset="0"/>
                <a:ea typeface="Trebuchet MS" charset="0"/>
                <a:cs typeface="Trebuchet MS" charset="0"/>
              </a:rPr>
              <a:t>blockchain</a:t>
            </a:r>
            <a:r>
              <a:rPr lang="en-US" sz="3600" b="1" dirty="0">
                <a:latin typeface="Trebuchet MS" charset="0"/>
                <a:ea typeface="Trebuchet MS" charset="0"/>
                <a:cs typeface="Trebuchet MS" charset="0"/>
              </a:rPr>
              <a:t> applications, related structures and architectures</a:t>
            </a:r>
          </a:p>
        </p:txBody>
      </p:sp>
      <p:sp>
        <p:nvSpPr>
          <p:cNvPr id="106" name="Google Shape;106;p11"/>
          <p:cNvSpPr txBox="1"/>
          <p:nvPr/>
        </p:nvSpPr>
        <p:spPr>
          <a:xfrm>
            <a:off x="498764" y="1609671"/>
            <a:ext cx="11116293" cy="4361640"/>
          </a:xfrm>
          <a:prstGeom prst="rect">
            <a:avLst/>
          </a:prstGeom>
          <a:noFill/>
          <a:ln>
            <a:noFill/>
          </a:ln>
        </p:spPr>
        <p:txBody>
          <a:bodyPr spcFirstLastPara="1" wrap="square" lIns="91425" tIns="91425" rIns="91425" bIns="91425" anchor="t" anchorCtr="0">
            <a:noAutofit/>
          </a:bodyPr>
          <a:lstStyle/>
          <a:p>
            <a:pPr marL="457200" lvl="0" indent="-368300" algn="l" rtl="0">
              <a:spcBef>
                <a:spcPts val="300"/>
              </a:spcBef>
              <a:spcAft>
                <a:spcPts val="300"/>
              </a:spcAft>
              <a:buClr>
                <a:srgbClr val="595959"/>
              </a:buClr>
              <a:buSzPts val="2200"/>
              <a:buChar char="●"/>
            </a:pPr>
            <a:r>
              <a:rPr lang="en-US" sz="2400" b="1" dirty="0">
                <a:solidFill>
                  <a:schemeClr val="tx1"/>
                </a:solidFill>
                <a:latin typeface="Trebuchet MS" charset="0"/>
                <a:ea typeface="Trebuchet MS" charset="0"/>
                <a:cs typeface="Trebuchet MS" charset="0"/>
              </a:rPr>
              <a:t>ERC-20</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ea typeface="Trebuchet MS" charset="0"/>
                <a:cs typeface="Trebuchet MS" charset="0"/>
              </a:rPr>
              <a:t>Proposed on November 19, 2015 by Fabian </a:t>
            </a:r>
            <a:r>
              <a:rPr lang="en-US" sz="2000" dirty="0" err="1">
                <a:latin typeface="Trebuchet MS" charset="0"/>
                <a:ea typeface="Trebuchet MS" charset="0"/>
                <a:cs typeface="Trebuchet MS" charset="0"/>
              </a:rPr>
              <a:t>Vogelsteller</a:t>
            </a:r>
            <a:r>
              <a:rPr lang="en-US" sz="2000" dirty="0">
                <a:latin typeface="Trebuchet MS" charset="0"/>
                <a:ea typeface="Trebuchet MS" charset="0"/>
                <a:cs typeface="Trebuchet MS" charset="0"/>
              </a:rPr>
              <a:t>. </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ea typeface="Trebuchet MS" charset="0"/>
                <a:cs typeface="Trebuchet MS" charset="0"/>
              </a:rPr>
              <a:t>A technical standard used for smart contracts on the </a:t>
            </a:r>
            <a:r>
              <a:rPr lang="en-US" sz="2000" dirty="0" err="1">
                <a:latin typeface="Trebuchet MS" charset="0"/>
                <a:ea typeface="Trebuchet MS" charset="0"/>
                <a:cs typeface="Trebuchet MS" charset="0"/>
              </a:rPr>
              <a:t>Ethereum</a:t>
            </a:r>
            <a:r>
              <a:rPr lang="en-US" sz="2000" dirty="0">
                <a:latin typeface="Trebuchet MS" charset="0"/>
                <a:ea typeface="Trebuchet MS" charset="0"/>
                <a:cs typeface="Trebuchet MS" charset="0"/>
              </a:rPr>
              <a:t> </a:t>
            </a:r>
            <a:r>
              <a:rPr lang="en-US" sz="2000" dirty="0" err="1">
                <a:latin typeface="Trebuchet MS" charset="0"/>
                <a:ea typeface="Trebuchet MS" charset="0"/>
                <a:cs typeface="Trebuchet MS" charset="0"/>
              </a:rPr>
              <a:t>blockchain</a:t>
            </a:r>
            <a:r>
              <a:rPr lang="en-US" sz="2000" dirty="0">
                <a:latin typeface="Trebuchet MS" charset="0"/>
                <a:ea typeface="Trebuchet MS" charset="0"/>
                <a:cs typeface="Trebuchet MS" charset="0"/>
              </a:rPr>
              <a:t> for implementing tokens. (ERC: </a:t>
            </a:r>
            <a:r>
              <a:rPr lang="en-US" sz="2000" dirty="0" err="1">
                <a:latin typeface="Trebuchet MS" charset="0"/>
                <a:ea typeface="Trebuchet MS" charset="0"/>
                <a:cs typeface="Trebuchet MS" charset="0"/>
              </a:rPr>
              <a:t>Ethereum</a:t>
            </a:r>
            <a:r>
              <a:rPr lang="en-US" sz="2000" dirty="0">
                <a:latin typeface="Trebuchet MS" charset="0"/>
                <a:ea typeface="Trebuchet MS" charset="0"/>
                <a:cs typeface="Trebuchet MS" charset="0"/>
              </a:rPr>
              <a:t> Request for Comment, 20: the number that was assigned to this request.)</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ea typeface="Trebuchet MS" charset="0"/>
                <a:cs typeface="Trebuchet MS" charset="0"/>
              </a:rPr>
              <a:t>It defines a common list of rules that an </a:t>
            </a:r>
            <a:r>
              <a:rPr lang="en-US" sz="2000" dirty="0" err="1">
                <a:latin typeface="Trebuchet MS" charset="0"/>
                <a:ea typeface="Trebuchet MS" charset="0"/>
                <a:cs typeface="Trebuchet MS" charset="0"/>
              </a:rPr>
              <a:t>Ethereum</a:t>
            </a:r>
            <a:r>
              <a:rPr lang="en-US" sz="2000" dirty="0">
                <a:latin typeface="Trebuchet MS" charset="0"/>
                <a:ea typeface="Trebuchet MS" charset="0"/>
                <a:cs typeface="Trebuchet MS" charset="0"/>
              </a:rPr>
              <a:t> token has to implement, allowing developers to program how new tokens will function within the </a:t>
            </a:r>
            <a:r>
              <a:rPr lang="en-US" sz="2000" dirty="0" err="1">
                <a:latin typeface="Trebuchet MS" charset="0"/>
                <a:ea typeface="Trebuchet MS" charset="0"/>
                <a:cs typeface="Trebuchet MS" charset="0"/>
              </a:rPr>
              <a:t>Ethereum</a:t>
            </a:r>
            <a:r>
              <a:rPr lang="en-US" sz="2000" dirty="0">
                <a:latin typeface="Trebuchet MS" charset="0"/>
                <a:ea typeface="Trebuchet MS" charset="0"/>
                <a:cs typeface="Trebuchet MS" charset="0"/>
              </a:rPr>
              <a:t> ecosystem. These rules include how the tokens are transferred between addresses and how data within each token is accessed. </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ea typeface="Trebuchet MS" charset="0"/>
                <a:cs typeface="Trebuchet MS" charset="0"/>
              </a:rPr>
              <a:t>+ 142,200 ERC-20 token contracts (as of November 19, 2018): EOS, </a:t>
            </a:r>
            <a:r>
              <a:rPr lang="en-US" sz="2000" dirty="0" err="1">
                <a:latin typeface="Trebuchet MS" charset="0"/>
                <a:ea typeface="Trebuchet MS" charset="0"/>
                <a:cs typeface="Trebuchet MS" charset="0"/>
              </a:rPr>
              <a:t>Bancor</a:t>
            </a:r>
            <a:r>
              <a:rPr lang="en-US" sz="2000" dirty="0">
                <a:latin typeface="Trebuchet MS" charset="0"/>
                <a:ea typeface="Trebuchet MS" charset="0"/>
                <a:cs typeface="Trebuchet MS" charset="0"/>
              </a:rPr>
              <a:t>, </a:t>
            </a:r>
            <a:r>
              <a:rPr lang="en-US" sz="2000" dirty="0" err="1">
                <a:latin typeface="Trebuchet MS" charset="0"/>
                <a:ea typeface="Trebuchet MS" charset="0"/>
                <a:cs typeface="Trebuchet MS" charset="0"/>
              </a:rPr>
              <a:t>Qash</a:t>
            </a:r>
            <a:r>
              <a:rPr lang="en-US" sz="2000" dirty="0">
                <a:latin typeface="Trebuchet MS" charset="0"/>
                <a:ea typeface="Trebuchet MS" charset="0"/>
                <a:cs typeface="Trebuchet MS" charset="0"/>
              </a:rPr>
              <a:t>, </a:t>
            </a:r>
            <a:r>
              <a:rPr lang="en-US" sz="2000" dirty="0" err="1">
                <a:latin typeface="Trebuchet MS" charset="0"/>
                <a:ea typeface="Trebuchet MS" charset="0"/>
                <a:cs typeface="Trebuchet MS" charset="0"/>
              </a:rPr>
              <a:t>etc</a:t>
            </a:r>
            <a:r>
              <a:rPr lang="mr-IN" sz="2000" dirty="0">
                <a:latin typeface="Trebuchet MS" charset="0"/>
                <a:ea typeface="Trebuchet MS" charset="0"/>
                <a:cs typeface="Trebuchet MS" charset="0"/>
              </a:rPr>
              <a:t>…</a:t>
            </a:r>
            <a:r>
              <a:rPr lang="fr-FR" sz="2000" dirty="0">
                <a:latin typeface="Trebuchet MS" charset="0"/>
                <a:ea typeface="Trebuchet MS" charset="0"/>
                <a:cs typeface="Trebuchet MS" charset="0"/>
              </a:rPr>
              <a:t> </a:t>
            </a:r>
            <a:endParaRPr lang="en-US" sz="2000" dirty="0">
              <a:latin typeface="Trebuchet MS" charset="0"/>
              <a:ea typeface="Trebuchet MS" charset="0"/>
              <a:cs typeface="Trebuchet MS" charset="0"/>
            </a:endParaRPr>
          </a:p>
        </p:txBody>
      </p:sp>
      <p:sp>
        <p:nvSpPr>
          <p:cNvPr id="2" name="Rectangle 1"/>
          <p:cNvSpPr/>
          <p:nvPr/>
        </p:nvSpPr>
        <p:spPr>
          <a:xfrm>
            <a:off x="324749" y="6396334"/>
            <a:ext cx="3940727" cy="307777"/>
          </a:xfrm>
          <a:prstGeom prst="rect">
            <a:avLst/>
          </a:prstGeom>
        </p:spPr>
        <p:txBody>
          <a:bodyPr wrap="none">
            <a:spAutoFit/>
          </a:bodyPr>
          <a:lstStyle/>
          <a:p>
            <a:pPr lvl="0"/>
            <a:r>
              <a:rPr lang="fr-FR" dirty="0">
                <a:latin typeface="Trebuchet MS"/>
                <a:cs typeface="Trebuchet MS"/>
              </a:rPr>
              <a:t>Source: </a:t>
            </a:r>
            <a:r>
              <a:rPr lang="fr-FR" dirty="0" err="1">
                <a:latin typeface="Trebuchet MS"/>
                <a:cs typeface="Trebuchet MS"/>
              </a:rPr>
              <a:t>https</a:t>
            </a:r>
            <a:r>
              <a:rPr lang="fr-FR" dirty="0">
                <a:latin typeface="Trebuchet MS"/>
                <a:cs typeface="Trebuchet MS"/>
              </a:rPr>
              <a:t>://</a:t>
            </a:r>
            <a:r>
              <a:rPr lang="fr-FR" dirty="0" err="1">
                <a:latin typeface="Trebuchet MS"/>
                <a:cs typeface="Trebuchet MS"/>
              </a:rPr>
              <a:t>en.wikipedia.org</a:t>
            </a:r>
            <a:r>
              <a:rPr lang="fr-FR" dirty="0">
                <a:latin typeface="Trebuchet MS"/>
                <a:cs typeface="Trebuchet MS"/>
              </a:rPr>
              <a:t>/wiki/ERC-20</a:t>
            </a:r>
          </a:p>
        </p:txBody>
      </p:sp>
    </p:spTree>
    <p:extLst>
      <p:ext uri="{BB962C8B-B14F-4D97-AF65-F5344CB8AC3E}">
        <p14:creationId xmlns:p14="http://schemas.microsoft.com/office/powerpoint/2010/main" val="3017108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49" y="299275"/>
            <a:ext cx="1161688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Existing </a:t>
            </a:r>
            <a:r>
              <a:rPr lang="en-US" sz="3600" b="1" dirty="0" err="1">
                <a:latin typeface="Trebuchet MS" charset="0"/>
                <a:ea typeface="Trebuchet MS" charset="0"/>
                <a:cs typeface="Trebuchet MS" charset="0"/>
              </a:rPr>
              <a:t>blockchain</a:t>
            </a:r>
            <a:r>
              <a:rPr lang="en-US" sz="3600" b="1" dirty="0">
                <a:latin typeface="Trebuchet MS" charset="0"/>
                <a:ea typeface="Trebuchet MS" charset="0"/>
                <a:cs typeface="Trebuchet MS" charset="0"/>
              </a:rPr>
              <a:t> applications, related structures and architectures</a:t>
            </a:r>
          </a:p>
        </p:txBody>
      </p:sp>
      <p:sp>
        <p:nvSpPr>
          <p:cNvPr id="4" name="Google Shape;106;p11"/>
          <p:cNvSpPr txBox="1"/>
          <p:nvPr/>
        </p:nvSpPr>
        <p:spPr>
          <a:xfrm>
            <a:off x="498764" y="1609671"/>
            <a:ext cx="11236036" cy="4361640"/>
          </a:xfrm>
          <a:prstGeom prst="rect">
            <a:avLst/>
          </a:prstGeom>
          <a:noFill/>
          <a:ln>
            <a:noFill/>
          </a:ln>
        </p:spPr>
        <p:txBody>
          <a:bodyPr spcFirstLastPara="1" wrap="square" lIns="91425" tIns="91425" rIns="91425" bIns="91425" anchor="t" anchorCtr="0">
            <a:noAutofit/>
          </a:bodyPr>
          <a:lstStyle/>
          <a:p>
            <a:pPr marL="457200" lvl="0" indent="-368300" algn="l" rtl="0">
              <a:spcBef>
                <a:spcPts val="300"/>
              </a:spcBef>
              <a:spcAft>
                <a:spcPts val="300"/>
              </a:spcAft>
              <a:buClr>
                <a:srgbClr val="595959"/>
              </a:buClr>
              <a:buSzPts val="2200"/>
              <a:buChar char="●"/>
            </a:pPr>
            <a:r>
              <a:rPr lang="en-US" sz="2400" b="1" dirty="0">
                <a:solidFill>
                  <a:schemeClr val="tx1"/>
                </a:solidFill>
                <a:latin typeface="Trebuchet MS" charset="0"/>
                <a:ea typeface="Trebuchet MS" charset="0"/>
                <a:cs typeface="Trebuchet MS" charset="0"/>
              </a:rPr>
              <a:t>ERC-721: a class of unique tokens</a:t>
            </a:r>
          </a:p>
          <a:p>
            <a:pPr marL="800100" lvl="1" indent="-342900" defTabSz="457200">
              <a:spcBef>
                <a:spcPts val="300"/>
              </a:spcBef>
              <a:spcAft>
                <a:spcPts val="300"/>
              </a:spcAft>
              <a:buClr>
                <a:schemeClr val="accent1"/>
              </a:buClr>
              <a:buSzPct val="80000"/>
              <a:buFont typeface="Courier New" charset="0"/>
              <a:buChar char="o"/>
            </a:pPr>
            <a:r>
              <a:rPr lang="en-US" sz="1800" dirty="0">
                <a:latin typeface="Trebuchet MS" charset="0"/>
                <a:ea typeface="Trebuchet MS" charset="0"/>
                <a:cs typeface="Trebuchet MS" charset="0"/>
              </a:rPr>
              <a:t>A free, open standard that describes how to build non-fungible or unique tokens on the </a:t>
            </a:r>
            <a:r>
              <a:rPr lang="en-US" sz="1800" dirty="0" err="1">
                <a:latin typeface="Trebuchet MS" charset="0"/>
                <a:ea typeface="Trebuchet MS" charset="0"/>
                <a:cs typeface="Trebuchet MS" charset="0"/>
              </a:rPr>
              <a:t>Ethereum</a:t>
            </a:r>
            <a:r>
              <a:rPr lang="en-US" sz="1800" dirty="0">
                <a:latin typeface="Trebuchet MS" charset="0"/>
                <a:ea typeface="Trebuchet MS" charset="0"/>
                <a:cs typeface="Trebuchet MS" charset="0"/>
              </a:rPr>
              <a:t> </a:t>
            </a:r>
            <a:r>
              <a:rPr lang="en-US" sz="1800" dirty="0" err="1">
                <a:latin typeface="Trebuchet MS" charset="0"/>
                <a:ea typeface="Trebuchet MS" charset="0"/>
                <a:cs typeface="Trebuchet MS" charset="0"/>
              </a:rPr>
              <a:t>blockchain</a:t>
            </a:r>
            <a:r>
              <a:rPr lang="en-US" sz="1800" dirty="0">
                <a:latin typeface="Trebuchet MS" charset="0"/>
                <a:ea typeface="Trebuchet MS" charset="0"/>
                <a:cs typeface="Trebuchet MS" charset="0"/>
              </a:rPr>
              <a:t>. While most tokens are fungible (every token is the same as every other token, i.e.ERC-20), ERC-721 tokens are all unique.</a:t>
            </a:r>
          </a:p>
          <a:p>
            <a:pPr marL="800100" lvl="1" indent="-342900" defTabSz="457200">
              <a:spcBef>
                <a:spcPts val="300"/>
              </a:spcBef>
              <a:spcAft>
                <a:spcPts val="300"/>
              </a:spcAft>
              <a:buClr>
                <a:schemeClr val="accent1"/>
              </a:buClr>
              <a:buSzPct val="80000"/>
              <a:buFont typeface="Courier New" charset="0"/>
              <a:buChar char="o"/>
            </a:pPr>
            <a:r>
              <a:rPr lang="en-US" sz="1800" dirty="0">
                <a:latin typeface="Trebuchet MS" charset="0"/>
                <a:ea typeface="Trebuchet MS" charset="0"/>
                <a:cs typeface="Trebuchet MS" charset="0"/>
              </a:rPr>
              <a:t>It defines a minimum interface a smart contract must implement to allow unique tokens to be managed, owned and traded.</a:t>
            </a:r>
            <a:r>
              <a:rPr lang="en-US" sz="2000" dirty="0">
                <a:latin typeface="Trebuchet MS" charset="0"/>
                <a:ea typeface="Trebuchet MS" charset="0"/>
                <a:cs typeface="Trebuchet MS" charset="0"/>
              </a:rPr>
              <a:t>  </a:t>
            </a:r>
          </a:p>
          <a:p>
            <a:pPr marL="457200" lvl="0" indent="-368300">
              <a:spcBef>
                <a:spcPts val="300"/>
              </a:spcBef>
              <a:spcAft>
                <a:spcPts val="300"/>
              </a:spcAft>
              <a:buClr>
                <a:srgbClr val="595959"/>
              </a:buClr>
              <a:buSzPts val="2200"/>
              <a:buChar char="●"/>
            </a:pPr>
            <a:r>
              <a:rPr lang="en-US" sz="2400" b="1" dirty="0">
                <a:solidFill>
                  <a:schemeClr val="tx1"/>
                </a:solidFill>
                <a:latin typeface="Trebuchet MS" charset="0"/>
                <a:ea typeface="Trebuchet MS" charset="0"/>
                <a:cs typeface="Trebuchet MS" charset="0"/>
              </a:rPr>
              <a:t>ERC-725: </a:t>
            </a:r>
            <a:r>
              <a:rPr lang="en-US" sz="2400" b="1" dirty="0" err="1">
                <a:solidFill>
                  <a:schemeClr val="tx1"/>
                </a:solidFill>
                <a:latin typeface="Trebuchet MS" charset="0"/>
                <a:ea typeface="Trebuchet MS" charset="0"/>
                <a:cs typeface="Trebuchet MS" charset="0"/>
              </a:rPr>
              <a:t>Ethereum</a:t>
            </a:r>
            <a:r>
              <a:rPr lang="en-US" sz="2400" b="1" dirty="0">
                <a:solidFill>
                  <a:schemeClr val="tx1"/>
                </a:solidFill>
                <a:latin typeface="Trebuchet MS" charset="0"/>
                <a:ea typeface="Trebuchet MS" charset="0"/>
                <a:cs typeface="Trebuchet MS" charset="0"/>
              </a:rPr>
              <a:t> Identity Standard</a:t>
            </a:r>
          </a:p>
          <a:p>
            <a:pPr marL="800100" lvl="1" indent="-342900" defTabSz="457200">
              <a:spcBef>
                <a:spcPts val="300"/>
              </a:spcBef>
              <a:spcAft>
                <a:spcPts val="300"/>
              </a:spcAft>
              <a:buClr>
                <a:schemeClr val="accent1"/>
              </a:buClr>
              <a:buSzPct val="80000"/>
              <a:buFont typeface="Courier New" charset="0"/>
              <a:buChar char="o"/>
            </a:pPr>
            <a:r>
              <a:rPr lang="en-US" sz="1800" dirty="0">
                <a:latin typeface="Trebuchet MS" charset="0"/>
                <a:ea typeface="Trebuchet MS" charset="0"/>
                <a:cs typeface="Trebuchet MS" charset="0"/>
              </a:rPr>
              <a:t>A proposed standard for </a:t>
            </a:r>
            <a:r>
              <a:rPr lang="en-US" sz="1800" dirty="0" err="1">
                <a:latin typeface="Trebuchet MS" charset="0"/>
                <a:ea typeface="Trebuchet MS" charset="0"/>
                <a:cs typeface="Trebuchet MS" charset="0"/>
              </a:rPr>
              <a:t>blockchain</a:t>
            </a:r>
            <a:r>
              <a:rPr lang="en-US" sz="1800" dirty="0">
                <a:latin typeface="Trebuchet MS" charset="0"/>
                <a:ea typeface="Trebuchet MS" charset="0"/>
                <a:cs typeface="Trebuchet MS" charset="0"/>
              </a:rPr>
              <a:t>-based identity which lives on the </a:t>
            </a:r>
            <a:r>
              <a:rPr lang="en-US" sz="1800" dirty="0" err="1">
                <a:latin typeface="Trebuchet MS" charset="0"/>
                <a:ea typeface="Trebuchet MS" charset="0"/>
                <a:cs typeface="Trebuchet MS" charset="0"/>
              </a:rPr>
              <a:t>Ethereum</a:t>
            </a:r>
            <a:r>
              <a:rPr lang="en-US" sz="1800" dirty="0">
                <a:latin typeface="Trebuchet MS" charset="0"/>
                <a:ea typeface="Trebuchet MS" charset="0"/>
                <a:cs typeface="Trebuchet MS" charset="0"/>
              </a:rPr>
              <a:t> </a:t>
            </a:r>
            <a:r>
              <a:rPr lang="en-US" sz="1800" dirty="0" err="1">
                <a:latin typeface="Trebuchet MS" charset="0"/>
                <a:ea typeface="Trebuchet MS" charset="0"/>
                <a:cs typeface="Trebuchet MS" charset="0"/>
              </a:rPr>
              <a:t>blockchain</a:t>
            </a:r>
            <a:r>
              <a:rPr lang="en-US" sz="1800" dirty="0">
                <a:latin typeface="Trebuchet MS" charset="0"/>
                <a:ea typeface="Trebuchet MS" charset="0"/>
                <a:cs typeface="Trebuchet MS" charset="0"/>
              </a:rPr>
              <a:t>. </a:t>
            </a:r>
          </a:p>
          <a:p>
            <a:pPr marL="800100" lvl="1" indent="-342900" defTabSz="457200">
              <a:spcBef>
                <a:spcPts val="300"/>
              </a:spcBef>
              <a:spcAft>
                <a:spcPts val="300"/>
              </a:spcAft>
              <a:buClr>
                <a:schemeClr val="accent1"/>
              </a:buClr>
              <a:buSzPct val="80000"/>
              <a:buFont typeface="Courier New" charset="0"/>
              <a:buChar char="o"/>
            </a:pPr>
            <a:r>
              <a:rPr lang="en-US" sz="1800" dirty="0">
                <a:latin typeface="Trebuchet MS" charset="0"/>
                <a:ea typeface="Trebuchet MS" charset="0"/>
                <a:cs typeface="Trebuchet MS" charset="0"/>
              </a:rPr>
              <a:t>It describes proxy smart contracts that can be controlled by multiple keys and other smart contracts, it can describe humans, groups, objects and machines.</a:t>
            </a:r>
          </a:p>
          <a:p>
            <a:pPr marL="800100" lvl="1" indent="-342900" defTabSz="457200">
              <a:spcBef>
                <a:spcPts val="300"/>
              </a:spcBef>
              <a:spcAft>
                <a:spcPts val="300"/>
              </a:spcAft>
              <a:buClr>
                <a:schemeClr val="accent1"/>
              </a:buClr>
              <a:buSzPct val="80000"/>
              <a:buFont typeface="Courier New" charset="0"/>
              <a:buChar char="o"/>
            </a:pPr>
            <a:r>
              <a:rPr lang="en-US" sz="1800" dirty="0">
                <a:latin typeface="Trebuchet MS" charset="0"/>
                <a:ea typeface="Trebuchet MS" charset="0"/>
                <a:cs typeface="Trebuchet MS" charset="0"/>
              </a:rPr>
              <a:t>Users should be able to own and manage their identity instead of ceding ownership of identity to centralized organizations.</a:t>
            </a:r>
            <a:r>
              <a:rPr lang="en-US" sz="2000" dirty="0">
                <a:latin typeface="Trebuchet MS" charset="0"/>
                <a:ea typeface="Trebuchet MS" charset="0"/>
                <a:cs typeface="Trebuchet MS" charset="0"/>
              </a:rPr>
              <a:t>  </a:t>
            </a:r>
          </a:p>
        </p:txBody>
      </p:sp>
      <p:sp>
        <p:nvSpPr>
          <p:cNvPr id="2" name="Rectangle 1"/>
          <p:cNvSpPr/>
          <p:nvPr/>
        </p:nvSpPr>
        <p:spPr>
          <a:xfrm>
            <a:off x="498764" y="5914963"/>
            <a:ext cx="11663354" cy="923330"/>
          </a:xfrm>
          <a:prstGeom prst="rect">
            <a:avLst/>
          </a:prstGeom>
        </p:spPr>
        <p:txBody>
          <a:bodyPr wrap="square">
            <a:spAutoFit/>
          </a:bodyPr>
          <a:lstStyle/>
          <a:p>
            <a:pPr lvl="0"/>
            <a:r>
              <a:rPr lang="fr-FR" dirty="0">
                <a:latin typeface="Trebuchet MS"/>
                <a:cs typeface="Trebuchet MS"/>
              </a:rPr>
              <a:t>Source: </a:t>
            </a:r>
          </a:p>
          <a:p>
            <a:pPr lvl="0"/>
            <a:r>
              <a:rPr lang="fr-FR" dirty="0">
                <a:latin typeface="Trebuchet MS"/>
                <a:cs typeface="Trebuchet MS"/>
              </a:rPr>
              <a:t>http://erc721.org/</a:t>
            </a:r>
          </a:p>
          <a:p>
            <a:pPr lvl="0"/>
            <a:r>
              <a:rPr lang="fr-FR" dirty="0" err="1">
                <a:latin typeface="Trebuchet MS"/>
                <a:cs typeface="Trebuchet MS"/>
              </a:rPr>
              <a:t>https</a:t>
            </a:r>
            <a:r>
              <a:rPr lang="fr-FR" dirty="0">
                <a:latin typeface="Trebuchet MS"/>
                <a:cs typeface="Trebuchet MS"/>
              </a:rPr>
              <a:t>://erc725alliance.org/</a:t>
            </a:r>
          </a:p>
        </p:txBody>
      </p:sp>
    </p:spTree>
    <p:extLst>
      <p:ext uri="{BB962C8B-B14F-4D97-AF65-F5344CB8AC3E}">
        <p14:creationId xmlns:p14="http://schemas.microsoft.com/office/powerpoint/2010/main" val="4097392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498764" y="1060279"/>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US" sz="2400" b="1" dirty="0">
                <a:solidFill>
                  <a:schemeClr val="tx1"/>
                </a:solidFill>
                <a:latin typeface="Trebuchet MS" charset="0"/>
              </a:rPr>
              <a:t>Distributed ledger</a:t>
            </a:r>
            <a:r>
              <a:rPr lang="en-US" sz="2400" b="1" dirty="0">
                <a:solidFill>
                  <a:schemeClr val="tx1"/>
                </a:solidFill>
                <a:latin typeface="Trebuchet MS" charset="0"/>
                <a:ea typeface="Trebuchet MS" charset="0"/>
                <a:cs typeface="Trebuchet MS" charset="0"/>
              </a:rPr>
              <a:t> – What is it?</a:t>
            </a:r>
          </a:p>
        </p:txBody>
      </p:sp>
      <p:pic>
        <p:nvPicPr>
          <p:cNvPr id="6" name="Screen Shot 2016-10-20 at 19.13.48.jpg" descr="Screen Shot 2016-10-20 at 19.13.48.jpg">
            <a:extLst>
              <a:ext uri="{FF2B5EF4-FFF2-40B4-BE49-F238E27FC236}">
                <a16:creationId xmlns:a16="http://schemas.microsoft.com/office/drawing/2014/main" id="{73B2BCC9-C4B6-D145-91F3-F552715FD690}"/>
              </a:ext>
            </a:extLst>
          </p:cNvPr>
          <p:cNvPicPr>
            <a:picLocks noChangeAspect="1"/>
          </p:cNvPicPr>
          <p:nvPr/>
        </p:nvPicPr>
        <p:blipFill rotWithShape="1">
          <a:blip r:embed="rId3"/>
          <a:srcRect r="47052"/>
          <a:stretch/>
        </p:blipFill>
        <p:spPr>
          <a:xfrm>
            <a:off x="914732" y="1673786"/>
            <a:ext cx="3986299" cy="4135533"/>
          </a:xfrm>
          <a:prstGeom prst="rect">
            <a:avLst/>
          </a:prstGeom>
          <a:ln w="12700">
            <a:miter lim="400000"/>
          </a:ln>
        </p:spPr>
      </p:pic>
      <p:pic>
        <p:nvPicPr>
          <p:cNvPr id="7" name="Screen Shot 2016-10-20 at 19.13.48.jpg" descr="Screen Shot 2016-10-20 at 19.13.48.jpg">
            <a:extLst>
              <a:ext uri="{FF2B5EF4-FFF2-40B4-BE49-F238E27FC236}">
                <a16:creationId xmlns:a16="http://schemas.microsoft.com/office/drawing/2014/main" id="{3D4C5CF3-B3CE-8D43-A7D3-2267A4E865BC}"/>
              </a:ext>
            </a:extLst>
          </p:cNvPr>
          <p:cNvPicPr>
            <a:picLocks noChangeAspect="1"/>
          </p:cNvPicPr>
          <p:nvPr/>
        </p:nvPicPr>
        <p:blipFill rotWithShape="1">
          <a:blip r:embed="rId3"/>
          <a:srcRect l="52937"/>
          <a:stretch/>
        </p:blipFill>
        <p:spPr>
          <a:xfrm>
            <a:off x="6483170" y="1039967"/>
            <a:ext cx="4023655" cy="4778066"/>
          </a:xfrm>
          <a:prstGeom prst="rect">
            <a:avLst/>
          </a:prstGeom>
          <a:ln w="12700">
            <a:miter lim="400000"/>
          </a:ln>
        </p:spPr>
      </p:pic>
      <p:sp>
        <p:nvSpPr>
          <p:cNvPr id="2" name="Rectangle 1"/>
          <p:cNvSpPr/>
          <p:nvPr/>
        </p:nvSpPr>
        <p:spPr>
          <a:xfrm>
            <a:off x="130629" y="5838182"/>
            <a:ext cx="12061371" cy="646331"/>
          </a:xfrm>
          <a:prstGeom prst="rect">
            <a:avLst/>
          </a:prstGeom>
        </p:spPr>
        <p:txBody>
          <a:bodyPr wrap="square">
            <a:spAutoFit/>
          </a:bodyPr>
          <a:lstStyle/>
          <a:p>
            <a:pPr lvl="0">
              <a:buSzPts val="1400"/>
              <a:defRPr/>
            </a:pPr>
            <a:r>
              <a:rPr lang="fr-FR" dirty="0">
                <a:latin typeface="Trebuchet MS"/>
                <a:cs typeface="Trebuchet MS"/>
              </a:rPr>
              <a:t> Source: https://tradeix.com/distributed-ledger-technology/</a:t>
            </a:r>
            <a:r>
              <a:rPr lang="en-GB" dirty="0">
                <a:latin typeface="Trebuchet MS"/>
                <a:cs typeface="Trebuchet MS"/>
              </a:rPr>
              <a:t> </a:t>
            </a:r>
          </a:p>
          <a:p>
            <a:pPr lvl="0">
              <a:buSzPts val="1400"/>
              <a:defRPr/>
            </a:pPr>
            <a:r>
              <a:rPr lang="en-GB" dirty="0">
                <a:latin typeface="Trebuchet MS"/>
                <a:cs typeface="Trebuchet MS"/>
              </a:rPr>
              <a:t> Image source: https://</a:t>
            </a:r>
            <a:r>
              <a:rPr lang="en-GB" dirty="0" err="1">
                <a:latin typeface="Trebuchet MS"/>
                <a:cs typeface="Trebuchet MS"/>
              </a:rPr>
              <a:t>knowledgecrypto.com</a:t>
            </a:r>
            <a:r>
              <a:rPr lang="en-GB" dirty="0">
                <a:latin typeface="Trebuchet MS"/>
                <a:cs typeface="Trebuchet MS"/>
              </a:rPr>
              <a:t>/the-difference-between-blockchains-distributed-ledger-technology/ </a:t>
            </a:r>
            <a:endParaRPr lang="en-US" dirty="0">
              <a:latin typeface="Trebuchet MS"/>
              <a:cs typeface="Trebuchet MS"/>
            </a:endParaRPr>
          </a:p>
        </p:txBody>
      </p:sp>
    </p:spTree>
    <p:extLst>
      <p:ext uri="{BB962C8B-B14F-4D97-AF65-F5344CB8AC3E}">
        <p14:creationId xmlns:p14="http://schemas.microsoft.com/office/powerpoint/2010/main" val="4274247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498764" y="1141964"/>
            <a:ext cx="8804535"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US" sz="2400" b="1" dirty="0">
                <a:solidFill>
                  <a:schemeClr val="tx1"/>
                </a:solidFill>
                <a:latin typeface="Trebuchet MS" charset="0"/>
                <a:ea typeface="Trebuchet MS" charset="0"/>
                <a:cs typeface="Trebuchet MS" charset="0"/>
              </a:rPr>
              <a:t>Distributed ledger – How it works?</a:t>
            </a:r>
          </a:p>
        </p:txBody>
      </p:sp>
      <p:graphicFrame>
        <p:nvGraphicFramePr>
          <p:cNvPr id="8" name="Diagramme 7">
            <a:extLst>
              <a:ext uri="{FF2B5EF4-FFF2-40B4-BE49-F238E27FC236}">
                <a16:creationId xmlns:a16="http://schemas.microsoft.com/office/drawing/2014/main" id="{B8A6E1C7-E5FC-2A4D-BAC1-B4A8D1F56DC3}"/>
              </a:ext>
            </a:extLst>
          </p:cNvPr>
          <p:cNvGraphicFramePr/>
          <p:nvPr>
            <p:extLst>
              <p:ext uri="{D42A27DB-BD31-4B8C-83A1-F6EECF244321}">
                <p14:modId xmlns:p14="http://schemas.microsoft.com/office/powerpoint/2010/main" val="1821134526"/>
              </p:ext>
            </p:extLst>
          </p:nvPr>
        </p:nvGraphicFramePr>
        <p:xfrm>
          <a:off x="515821" y="1508669"/>
          <a:ext cx="9398757" cy="240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me 8">
            <a:extLst>
              <a:ext uri="{FF2B5EF4-FFF2-40B4-BE49-F238E27FC236}">
                <a16:creationId xmlns:a16="http://schemas.microsoft.com/office/drawing/2014/main" id="{072DF5A6-DC00-8345-92F1-A18EFE02896A}"/>
              </a:ext>
            </a:extLst>
          </p:cNvPr>
          <p:cNvGraphicFramePr/>
          <p:nvPr>
            <p:extLst>
              <p:ext uri="{D42A27DB-BD31-4B8C-83A1-F6EECF244321}">
                <p14:modId xmlns:p14="http://schemas.microsoft.com/office/powerpoint/2010/main" val="1689001851"/>
              </p:ext>
            </p:extLst>
          </p:nvPr>
        </p:nvGraphicFramePr>
        <p:xfrm>
          <a:off x="1078356" y="3738836"/>
          <a:ext cx="9398758" cy="194192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Rectangle 1"/>
          <p:cNvSpPr/>
          <p:nvPr/>
        </p:nvSpPr>
        <p:spPr>
          <a:xfrm>
            <a:off x="324750" y="5680758"/>
            <a:ext cx="11071412" cy="307777"/>
          </a:xfrm>
          <a:prstGeom prst="rect">
            <a:avLst/>
          </a:prstGeom>
        </p:spPr>
        <p:txBody>
          <a:bodyPr wrap="square">
            <a:spAutoFit/>
          </a:bodyPr>
          <a:lstStyle/>
          <a:p>
            <a:r>
              <a:rPr lang="en-GB" dirty="0">
                <a:latin typeface="Trebuchet MS"/>
                <a:cs typeface="Trebuchet MS"/>
              </a:rPr>
              <a:t>Source: https://</a:t>
            </a:r>
            <a:r>
              <a:rPr lang="en-GB" dirty="0" err="1">
                <a:latin typeface="Trebuchet MS"/>
                <a:cs typeface="Trebuchet MS"/>
              </a:rPr>
              <a:t>ccl.yale.edu</a:t>
            </a:r>
            <a:r>
              <a:rPr lang="en-GB" dirty="0">
                <a:latin typeface="Trebuchet MS"/>
                <a:cs typeface="Trebuchet MS"/>
              </a:rPr>
              <a:t>/sites/default/files/files/A%20Brief%20Introduction%20to%20Blockchain%20(Final%20without%20Notes).</a:t>
            </a:r>
            <a:r>
              <a:rPr lang="en-GB" dirty="0" err="1">
                <a:latin typeface="Trebuchet MS"/>
                <a:cs typeface="Trebuchet MS"/>
              </a:rPr>
              <a:t>pdf</a:t>
            </a:r>
            <a:endParaRPr lang="en-US" dirty="0">
              <a:latin typeface="Trebuchet MS"/>
              <a:cs typeface="Trebuchet MS"/>
            </a:endParaRPr>
          </a:p>
        </p:txBody>
      </p:sp>
    </p:spTree>
    <p:extLst>
      <p:ext uri="{BB962C8B-B14F-4D97-AF65-F5344CB8AC3E}">
        <p14:creationId xmlns:p14="http://schemas.microsoft.com/office/powerpoint/2010/main" val="1785385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3" name="Picture 2" descr="BLOCK .001.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5536" y="2406047"/>
            <a:ext cx="6546531" cy="3975810"/>
          </a:xfrm>
          <a:prstGeom prst="rect">
            <a:avLst/>
          </a:prstGeom>
        </p:spPr>
      </p:pic>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307532" y="951311"/>
            <a:ext cx="11559718"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Transaction &amp; blocks</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A transaction is a value transfer; a block is a collection of transactions on the </a:t>
            </a:r>
            <a:r>
              <a:rPr lang="en-US" sz="2000" dirty="0" err="1">
                <a:latin typeface="Trebuchet MS" charset="0"/>
              </a:rPr>
              <a:t>bitcoin</a:t>
            </a:r>
            <a:r>
              <a:rPr lang="en-US" sz="2000" dirty="0">
                <a:latin typeface="Trebuchet MS" charset="0"/>
              </a:rPr>
              <a:t> network, gathered into a block that are hashed and added to the </a:t>
            </a:r>
            <a:r>
              <a:rPr lang="en-US" sz="2000" dirty="0" err="1">
                <a:latin typeface="Trebuchet MS" charset="0"/>
              </a:rPr>
              <a:t>blockchain</a:t>
            </a:r>
            <a:r>
              <a:rPr lang="en-US" sz="2000" dirty="0">
                <a:latin typeface="Trebuchet MS" charset="0"/>
              </a:rPr>
              <a:t>. </a:t>
            </a: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sp>
        <p:nvSpPr>
          <p:cNvPr id="2" name="Rectangle 1"/>
          <p:cNvSpPr/>
          <p:nvPr/>
        </p:nvSpPr>
        <p:spPr>
          <a:xfrm>
            <a:off x="448895" y="6381857"/>
            <a:ext cx="11485853" cy="369332"/>
          </a:xfrm>
          <a:prstGeom prst="rect">
            <a:avLst/>
          </a:prstGeom>
        </p:spPr>
        <p:txBody>
          <a:bodyPr wrap="square">
            <a:spAutoFit/>
          </a:bodyPr>
          <a:lstStyle/>
          <a:p>
            <a:pPr>
              <a:buSzPts val="1400"/>
              <a:defRPr/>
            </a:pPr>
            <a:r>
              <a:rPr lang="fr-FR" dirty="0">
                <a:latin typeface="Trebuchet MS"/>
                <a:cs typeface="Trebuchet MS"/>
              </a:rPr>
              <a:t>Image source: </a:t>
            </a:r>
            <a:r>
              <a:rPr lang="fr-FR" dirty="0" err="1">
                <a:latin typeface="Trebuchet MS"/>
                <a:cs typeface="Trebuchet MS"/>
              </a:rPr>
              <a:t>https</a:t>
            </a:r>
            <a:r>
              <a:rPr lang="fr-FR" dirty="0">
                <a:latin typeface="Trebuchet MS"/>
                <a:cs typeface="Trebuchet MS"/>
              </a:rPr>
              <a:t>://</a:t>
            </a:r>
            <a:r>
              <a:rPr lang="fr-FR" dirty="0" err="1">
                <a:latin typeface="Trebuchet MS"/>
                <a:cs typeface="Trebuchet MS"/>
              </a:rPr>
              <a:t>pplware.sapo.pt</a:t>
            </a:r>
            <a:r>
              <a:rPr lang="fr-FR" dirty="0">
                <a:latin typeface="Trebuchet MS"/>
                <a:cs typeface="Trebuchet MS"/>
              </a:rPr>
              <a:t>/</a:t>
            </a:r>
            <a:r>
              <a:rPr lang="fr-FR" dirty="0" err="1">
                <a:latin typeface="Trebuchet MS"/>
                <a:cs typeface="Trebuchet MS"/>
              </a:rPr>
              <a:t>informacao</a:t>
            </a:r>
            <a:r>
              <a:rPr lang="fr-FR" dirty="0">
                <a:latin typeface="Trebuchet MS"/>
                <a:cs typeface="Trebuchet MS"/>
              </a:rPr>
              <a:t>/</a:t>
            </a:r>
            <a:r>
              <a:rPr lang="fr-FR" dirty="0" err="1">
                <a:latin typeface="Trebuchet MS"/>
                <a:cs typeface="Trebuchet MS"/>
              </a:rPr>
              <a:t>monero</a:t>
            </a:r>
            <a:r>
              <a:rPr lang="fr-FR" dirty="0">
                <a:latin typeface="Trebuchet MS"/>
                <a:cs typeface="Trebuchet MS"/>
              </a:rPr>
              <a:t>-</a:t>
            </a:r>
            <a:r>
              <a:rPr lang="fr-FR" dirty="0" err="1">
                <a:latin typeface="Trebuchet MS"/>
                <a:cs typeface="Trebuchet MS"/>
              </a:rPr>
              <a:t>xmr</a:t>
            </a:r>
            <a:r>
              <a:rPr lang="fr-FR" dirty="0">
                <a:latin typeface="Trebuchet MS"/>
                <a:cs typeface="Trebuchet MS"/>
              </a:rPr>
              <a:t>-</a:t>
            </a:r>
            <a:r>
              <a:rPr lang="fr-FR" dirty="0" err="1">
                <a:latin typeface="Trebuchet MS"/>
                <a:cs typeface="Trebuchet MS"/>
              </a:rPr>
              <a:t>uma</a:t>
            </a:r>
            <a:r>
              <a:rPr lang="fr-FR" dirty="0">
                <a:latin typeface="Trebuchet MS"/>
                <a:cs typeface="Trebuchet MS"/>
              </a:rPr>
              <a:t>-</a:t>
            </a:r>
            <a:r>
              <a:rPr lang="fr-FR" dirty="0" err="1">
                <a:latin typeface="Trebuchet MS"/>
                <a:cs typeface="Trebuchet MS"/>
              </a:rPr>
              <a:t>moeda</a:t>
            </a:r>
            <a:r>
              <a:rPr lang="fr-FR" dirty="0">
                <a:latin typeface="Trebuchet MS"/>
                <a:cs typeface="Trebuchet MS"/>
              </a:rPr>
              <a:t>-</a:t>
            </a:r>
            <a:r>
              <a:rPr lang="fr-FR" dirty="0" err="1">
                <a:latin typeface="Trebuchet MS"/>
                <a:cs typeface="Trebuchet MS"/>
              </a:rPr>
              <a:t>segura</a:t>
            </a:r>
            <a:r>
              <a:rPr lang="fr-FR" dirty="0">
                <a:latin typeface="Trebuchet MS"/>
                <a:cs typeface="Trebuchet MS"/>
              </a:rPr>
              <a:t>-</a:t>
            </a:r>
            <a:r>
              <a:rPr lang="fr-FR" dirty="0" err="1">
                <a:latin typeface="Trebuchet MS"/>
                <a:cs typeface="Trebuchet MS"/>
              </a:rPr>
              <a:t>privada</a:t>
            </a:r>
            <a:r>
              <a:rPr lang="fr-FR" dirty="0">
                <a:latin typeface="Trebuchet MS"/>
                <a:cs typeface="Trebuchet MS"/>
              </a:rPr>
              <a:t>-e-</a:t>
            </a:r>
            <a:r>
              <a:rPr lang="fr-FR" dirty="0" err="1">
                <a:latin typeface="Trebuchet MS"/>
                <a:cs typeface="Trebuchet MS"/>
              </a:rPr>
              <a:t>sem</a:t>
            </a:r>
            <a:r>
              <a:rPr lang="fr-FR" dirty="0">
                <a:latin typeface="Trebuchet MS"/>
                <a:cs typeface="Trebuchet MS"/>
              </a:rPr>
              <a:t>-</a:t>
            </a:r>
            <a:r>
              <a:rPr lang="fr-FR" dirty="0" err="1">
                <a:latin typeface="Trebuchet MS"/>
                <a:cs typeface="Trebuchet MS"/>
              </a:rPr>
              <a:t>rasto</a:t>
            </a:r>
            <a:r>
              <a:rPr lang="fr-FR" dirty="0">
                <a:latin typeface="Trebuchet MS"/>
                <a:cs typeface="Trebuchet MS"/>
              </a:rPr>
              <a:t>/</a:t>
            </a:r>
          </a:p>
        </p:txBody>
      </p:sp>
    </p:spTree>
    <p:extLst>
      <p:ext uri="{BB962C8B-B14F-4D97-AF65-F5344CB8AC3E}">
        <p14:creationId xmlns:p14="http://schemas.microsoft.com/office/powerpoint/2010/main" val="1116407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p:nvPr/>
        </p:nvSpPr>
        <p:spPr>
          <a:xfrm>
            <a:off x="324750" y="299275"/>
            <a:ext cx="9780900" cy="853200"/>
          </a:xfrm>
          <a:prstGeom prst="rect">
            <a:avLst/>
          </a:prstGeom>
          <a:noFill/>
          <a:ln>
            <a:noFill/>
          </a:ln>
        </p:spPr>
        <p:txBody>
          <a:bodyPr spcFirstLastPara="1" wrap="square" lIns="91425" tIns="91425" rIns="91425" bIns="91425" anchor="t" anchorCtr="0">
            <a:noAutofit/>
          </a:bodyPr>
          <a:lstStyle/>
          <a:p>
            <a:pPr lvl="0"/>
            <a:r>
              <a:rPr lang="en-US" sz="3600" b="1" dirty="0">
                <a:latin typeface="Trebuchet MS" charset="0"/>
                <a:ea typeface="Trebuchet MS" charset="0"/>
                <a:cs typeface="Trebuchet MS" charset="0"/>
              </a:rPr>
              <a:t>Blockchain terminologies</a:t>
            </a:r>
          </a:p>
        </p:txBody>
      </p:sp>
      <p:sp>
        <p:nvSpPr>
          <p:cNvPr id="106" name="Google Shape;106;p11"/>
          <p:cNvSpPr txBox="1"/>
          <p:nvPr/>
        </p:nvSpPr>
        <p:spPr>
          <a:xfrm>
            <a:off x="324750" y="1100902"/>
            <a:ext cx="11410050" cy="4361640"/>
          </a:xfrm>
          <a:prstGeom prst="rect">
            <a:avLst/>
          </a:prstGeom>
          <a:noFill/>
          <a:ln>
            <a:noFill/>
          </a:ln>
        </p:spPr>
        <p:txBody>
          <a:bodyPr spcFirstLastPara="1" wrap="square" lIns="91425" tIns="91425" rIns="91425" bIns="91425" anchor="t" anchorCtr="0">
            <a:noAutofit/>
          </a:bodyPr>
          <a:lstStyle/>
          <a:p>
            <a:pPr marL="457200" indent="-368300">
              <a:spcBef>
                <a:spcPts val="300"/>
              </a:spcBef>
              <a:spcAft>
                <a:spcPts val="300"/>
              </a:spcAft>
              <a:buClr>
                <a:srgbClr val="595959"/>
              </a:buClr>
              <a:buSzPts val="2200"/>
              <a:buFont typeface="Arial"/>
              <a:buChar char="●"/>
            </a:pPr>
            <a:r>
              <a:rPr lang="en-GB" sz="2400" b="1" dirty="0">
                <a:solidFill>
                  <a:schemeClr val="tx1"/>
                </a:solidFill>
                <a:latin typeface="Trebuchet MS" charset="0"/>
              </a:rPr>
              <a:t>Mining</a:t>
            </a:r>
          </a:p>
          <a:p>
            <a:pPr marL="800100" lvl="1" indent="-342900" defTabSz="457200">
              <a:spcBef>
                <a:spcPts val="300"/>
              </a:spcBef>
              <a:spcAft>
                <a:spcPts val="300"/>
              </a:spcAft>
              <a:buClr>
                <a:schemeClr val="accent1"/>
              </a:buClr>
              <a:buSzPct val="80000"/>
              <a:buFont typeface="Courier New" charset="0"/>
              <a:buChar char="o"/>
            </a:pPr>
            <a:r>
              <a:rPr lang="en-US" sz="2000" dirty="0">
                <a:latin typeface="Trebuchet MS" charset="0"/>
              </a:rPr>
              <a:t>This process of solving cryptographic problems using computing hardware also triggers the release of </a:t>
            </a:r>
            <a:r>
              <a:rPr lang="en-US" sz="2000" dirty="0" err="1">
                <a:latin typeface="Trebuchet MS" charset="0"/>
              </a:rPr>
              <a:t>cryptocurrencies</a:t>
            </a:r>
            <a:endParaRPr lang="en-US" sz="2000" dirty="0">
              <a:latin typeface="Trebuchet MS" charset="0"/>
            </a:endParaRPr>
          </a:p>
        </p:txBody>
      </p:sp>
      <p:sp>
        <p:nvSpPr>
          <p:cNvPr id="10" name="Espace réservé du contenu 11">
            <a:extLst>
              <a:ext uri="{FF2B5EF4-FFF2-40B4-BE49-F238E27FC236}">
                <a16:creationId xmlns:a16="http://schemas.microsoft.com/office/drawing/2014/main" id="{3818EC8B-1718-8E47-B632-BDB434918D3D}"/>
              </a:ext>
            </a:extLst>
          </p:cNvPr>
          <p:cNvSpPr txBox="1">
            <a:spLocks/>
          </p:cNvSpPr>
          <p:nvPr/>
        </p:nvSpPr>
        <p:spPr>
          <a:xfrm>
            <a:off x="859612" y="4835632"/>
            <a:ext cx="4757782" cy="1071057"/>
          </a:xfrm>
          <a:prstGeom prst="rect">
            <a:avLst/>
          </a:prstGeom>
        </p:spPr>
        <p:txBody>
          <a:bodyPr vert="horz" lIns="91440" tIns="45720" rIns="91440" bIns="45720" rtlCol="0">
            <a:noAutofit/>
          </a:bodyPr>
          <a:lstStyle>
            <a:lvl1pPr marL="514350" indent="-514350" algn="l" defTabSz="457200" rtl="0" eaLnBrk="1" latinLnBrk="0" hangingPunct="1">
              <a:spcBef>
                <a:spcPts val="1000"/>
              </a:spcBef>
              <a:spcAft>
                <a:spcPts val="0"/>
              </a:spcAft>
              <a:buClr>
                <a:schemeClr val="accent1"/>
              </a:buClr>
              <a:buSzPct val="80000"/>
              <a:buFont typeface="+mj-lt"/>
              <a:buAutoNum type="alphaLcParenR"/>
              <a:defRPr sz="2000" kern="1200">
                <a:solidFill>
                  <a:srgbClr val="6387B8"/>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rgbClr val="6387B8"/>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ü"/>
              <a:defRPr sz="1600" kern="1200">
                <a:solidFill>
                  <a:srgbClr val="6387B8"/>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6387B8"/>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endParaRPr lang="en-GB" dirty="0"/>
          </a:p>
        </p:txBody>
      </p:sp>
      <p:pic>
        <p:nvPicPr>
          <p:cNvPr id="7" name="Image 6">
            <a:extLst>
              <a:ext uri="{FF2B5EF4-FFF2-40B4-BE49-F238E27FC236}">
                <a16:creationId xmlns:a16="http://schemas.microsoft.com/office/drawing/2014/main" id="{8E131A2C-C103-9144-9909-00082E020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750" y="2274512"/>
            <a:ext cx="11197643" cy="3550703"/>
          </a:xfrm>
          <a:prstGeom prst="rect">
            <a:avLst/>
          </a:prstGeom>
        </p:spPr>
      </p:pic>
      <p:sp>
        <p:nvSpPr>
          <p:cNvPr id="2" name="Rectangle 1"/>
          <p:cNvSpPr/>
          <p:nvPr/>
        </p:nvSpPr>
        <p:spPr>
          <a:xfrm>
            <a:off x="519952" y="6215247"/>
            <a:ext cx="11672047" cy="646331"/>
          </a:xfrm>
          <a:prstGeom prst="rect">
            <a:avLst/>
          </a:prstGeom>
        </p:spPr>
        <p:txBody>
          <a:bodyPr wrap="square">
            <a:spAutoFit/>
          </a:bodyPr>
          <a:lstStyle/>
          <a:p>
            <a:r>
              <a:rPr lang="en-US" dirty="0">
                <a:latin typeface="Trebuchet MS"/>
                <a:cs typeface="Trebuchet MS"/>
              </a:rPr>
              <a:t>Source: </a:t>
            </a:r>
          </a:p>
          <a:p>
            <a:r>
              <a:rPr lang="en-US" dirty="0">
                <a:latin typeface="Trebuchet MS"/>
                <a:cs typeface="Trebuchet MS"/>
              </a:rPr>
              <a:t>https://marmelab.com/blog/2016/05/12/blockchain-expliquee-aux-developpeurs-web-la-theorie.html</a:t>
            </a:r>
          </a:p>
        </p:txBody>
      </p:sp>
    </p:spTree>
    <p:extLst>
      <p:ext uri="{BB962C8B-B14F-4D97-AF65-F5344CB8AC3E}">
        <p14:creationId xmlns:p14="http://schemas.microsoft.com/office/powerpoint/2010/main" val="27888885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4943</TotalTime>
  <Words>3861</Words>
  <Application>Microsoft Office PowerPoint</Application>
  <PresentationFormat>Widescreen</PresentationFormat>
  <Paragraphs>422</Paragraphs>
  <Slides>51</Slides>
  <Notes>51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Arial</vt:lpstr>
      <vt:lpstr>Calibri</vt:lpstr>
      <vt:lpstr>Calibri Light</vt:lpstr>
      <vt:lpstr>Courier New</vt:lpstr>
      <vt:lpstr>Trebuchet 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Chandra Shaker Arrabotu</cp:lastModifiedBy>
  <cp:revision>350</cp:revision>
  <dcterms:modified xsi:type="dcterms:W3CDTF">2024-11-27T06:22:09Z</dcterms:modified>
</cp:coreProperties>
</file>