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5166" r:id="rId2"/>
  </p:sldMasterIdLst>
  <p:notesMasterIdLst>
    <p:notesMasterId r:id="rId34"/>
  </p:notesMasterIdLst>
  <p:sldIdLst>
    <p:sldId id="286" r:id="rId3"/>
    <p:sldId id="257" r:id="rId4"/>
    <p:sldId id="335" r:id="rId5"/>
    <p:sldId id="336" r:id="rId6"/>
    <p:sldId id="380" r:id="rId7"/>
    <p:sldId id="377" r:id="rId8"/>
    <p:sldId id="396" r:id="rId9"/>
    <p:sldId id="378" r:id="rId10"/>
    <p:sldId id="379" r:id="rId11"/>
    <p:sldId id="397" r:id="rId12"/>
    <p:sldId id="383" r:id="rId13"/>
    <p:sldId id="398" r:id="rId14"/>
    <p:sldId id="401" r:id="rId15"/>
    <p:sldId id="384" r:id="rId16"/>
    <p:sldId id="402" r:id="rId17"/>
    <p:sldId id="403" r:id="rId18"/>
    <p:sldId id="404" r:id="rId19"/>
    <p:sldId id="405" r:id="rId20"/>
    <p:sldId id="400" r:id="rId21"/>
    <p:sldId id="382" r:id="rId22"/>
    <p:sldId id="381" r:id="rId23"/>
    <p:sldId id="385" r:id="rId24"/>
    <p:sldId id="387" r:id="rId25"/>
    <p:sldId id="389" r:id="rId26"/>
    <p:sldId id="390" r:id="rId27"/>
    <p:sldId id="388" r:id="rId28"/>
    <p:sldId id="391" r:id="rId29"/>
    <p:sldId id="392" r:id="rId30"/>
    <p:sldId id="393" r:id="rId31"/>
    <p:sldId id="394" r:id="rId32"/>
    <p:sldId id="395" r:id="rId3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4" autoAdjust="0"/>
  </p:normalViewPr>
  <p:slideViewPr>
    <p:cSldViewPr>
      <p:cViewPr varScale="1">
        <p:scale>
          <a:sx n="63" d="100"/>
          <a:sy n="63" d="100"/>
        </p:scale>
        <p:origin x="65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FC09A7-99AA-60F8-6A9C-6CF0CD82E4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296D32-F10F-A2C9-9BB2-745147E76E5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72AF1B2-BCE3-453B-9ABC-5695C4181C6A}" type="datetimeFigureOut">
              <a:rPr lang="en-US"/>
              <a:pPr>
                <a:defRPr/>
              </a:pPr>
              <a:t>10/2/2024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E5982D2-0563-BBB7-3722-7CC399277B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2D2D5DC-64A2-2333-55F3-03570585C5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3F6957-02DA-1F4C-6B11-D4AE2CF0096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8E8F8B-0F95-67C6-26C1-2771F8D397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411397A-957E-4C46-B9EB-4F7F98936C6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000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275950-29CA-581F-E9CA-91C473DBB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86B6F-B1C7-43EC-A4D6-DD40C83B3F9B}" type="datetime3">
              <a:rPr lang="en-US"/>
              <a:pPr>
                <a:defRPr/>
              </a:pPr>
              <a:t>2 October 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6BB957-5184-3A7E-309E-B04939303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Embedded System Design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7EFCD-D0F9-003C-D54C-107FB6D2B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F864F-3EF1-4264-97AD-3AC268588AD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754510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61F8DF-C4FC-DD53-8818-D48A3DCDC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C22B0-301B-4EE4-9735-C6E035BE3EF0}" type="datetime3">
              <a:rPr lang="en-US"/>
              <a:pPr>
                <a:defRPr/>
              </a:pPr>
              <a:t>2 October 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140EF-81B1-814B-C49A-57252B3C7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VLSI Design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FD6F1-2EDF-7BFB-9A34-E2C05053C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77D1F-DF59-40E2-9B44-8741671AC8B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87216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303A8-89BC-BE50-8826-7330B27DE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43AB4-71C1-47E4-8C55-04E09574BAE0}" type="datetime3">
              <a:rPr lang="en-US"/>
              <a:pPr>
                <a:defRPr/>
              </a:pPr>
              <a:t>2 October 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9CDBE-8B35-F74E-3852-6D6BBF408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VLSI Design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2D4574-0D8E-0B26-FF87-FC35AB14D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AE3AE-C9FB-4B54-B11D-B8DF41B0D72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57772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5C864F-2188-8BE1-B2A4-0889DE77D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02-10-2024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E0DCE0-9B27-E13C-AF54-832A538B4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C78548-7B80-41D9-2F40-21690F8F0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EB739-FB88-4C94-8C46-91FE4BA5375D}" type="slidenum">
              <a:rPr lang="en-IN"/>
              <a:pPr>
                <a:defRPr/>
              </a:pPr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92523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265408-1E5D-9DAF-C780-2FAC450B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02-10-2024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DD49B-D7FB-25AA-E312-7DBE84EFE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200590-4BD5-0E56-4ED7-8ACC54C5C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B5C9C-48B5-4D82-9FB1-BB92B805D101}" type="slidenum">
              <a:rPr lang="en-IN"/>
              <a:pPr>
                <a:defRPr/>
              </a:pPr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85989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7EAAD3-4590-C50E-FDA5-915933797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02-10-2024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6952C5-0AC0-B504-1FD7-CFCF125F0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73856-5C24-6527-035E-A35CFDAF4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8AB20-AEDB-42FF-8B53-B11520C4BEC3}" type="slidenum">
              <a:rPr lang="en-IN"/>
              <a:pPr>
                <a:defRPr/>
              </a:pPr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94008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BB75DCF-9B01-432F-197C-D6ABC4A68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02-10-2024</a:t>
            </a:fld>
            <a:endParaRPr lang="en-IN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B334267-D156-6CED-8124-438355C19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0F93698-6674-3F54-1754-7AE1423DA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597C2-7314-4F22-874D-CD50E9C791CF}" type="slidenum">
              <a:rPr lang="en-IN"/>
              <a:pPr>
                <a:defRPr/>
              </a:pPr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012229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49A6AD0-C304-8E27-B9EB-F97814340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02-10-2024</a:t>
            </a:fld>
            <a:endParaRPr lang="en-IN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0DDC837-C712-7545-E193-6002569EA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7DA2999-E36C-DBFC-D7F5-D81B08003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58B8D-2F69-4226-9650-CA6B5A08C6C0}" type="slidenum">
              <a:rPr lang="en-IN"/>
              <a:pPr>
                <a:defRPr/>
              </a:pPr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13320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C892987-9398-A4C9-AB88-68F4334B4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02-10-2024</a:t>
            </a:fld>
            <a:endParaRPr lang="en-IN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14AD43C-3BE0-01F8-BF10-7FF7AF664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091D89-8411-6023-940B-6C26A813D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0CD01-0274-441E-8BB3-D6775579B8FA}" type="slidenum">
              <a:rPr lang="en-IN"/>
              <a:pPr>
                <a:defRPr/>
              </a:pPr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89553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56AE60C-3DFA-B1A1-31E7-A1D4AFA25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02-10-2024</a:t>
            </a:fld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D5A18F3-83CD-1A4C-089F-47CA10A1A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EA6CE04-5A5B-6986-5DB8-E29DD50EB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ADB4E-EBEB-49A3-9A5B-C07B449B67F1}" type="slidenum">
              <a:rPr lang="en-IN"/>
              <a:pPr>
                <a:defRPr/>
              </a:pPr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777798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6B8B202-52CA-57B0-7C51-EA6E2B1C7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02-10-2024</a:t>
            </a:fld>
            <a:endParaRPr lang="en-IN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FE8AFE5-83EB-72A4-0633-76AFB85D1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34615AF-A6AB-C3AB-4AD8-0A9842143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7FBC0-A5AA-4B3E-9389-02AF4A96895D}" type="slidenum">
              <a:rPr lang="en-IN"/>
              <a:pPr>
                <a:defRPr/>
              </a:pPr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37305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40C2F0-7683-C873-FF32-136F8ECF8AF8}"/>
              </a:ext>
            </a:extLst>
          </p:cNvPr>
          <p:cNvSpPr/>
          <p:nvPr userDrawn="1"/>
        </p:nvSpPr>
        <p:spPr>
          <a:xfrm>
            <a:off x="0" y="6461125"/>
            <a:ext cx="9144000" cy="381000"/>
          </a:xfrm>
          <a:prstGeom prst="rect">
            <a:avLst/>
          </a:prstGeom>
          <a:solidFill>
            <a:srgbClr val="1307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FFC00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BE4B252-9E6C-3A8A-0CFB-58A429E62EEB}"/>
              </a:ext>
            </a:extLst>
          </p:cNvPr>
          <p:cNvCxnSpPr/>
          <p:nvPr/>
        </p:nvCxnSpPr>
        <p:spPr>
          <a:xfrm>
            <a:off x="0" y="1219200"/>
            <a:ext cx="9144000" cy="1588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0"/>
            <a:ext cx="8229600" cy="1143000"/>
          </a:xfrm>
        </p:spPr>
        <p:txBody>
          <a:bodyPr/>
          <a:lstStyle>
            <a:lvl1pPr>
              <a:defRPr sz="3600" b="1">
                <a:solidFill>
                  <a:srgbClr val="0000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972D3CD3-5520-7D77-1772-F52A455049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>
            <a:lvl1pPr>
              <a:defRPr sz="1400" b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3FDF91A9-2DC1-4243-AFE0-1948549A32A8}" type="datetime3">
              <a:rPr lang="en-US"/>
              <a:pPr>
                <a:defRPr/>
              </a:pPr>
              <a:t>2 October 2024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BD9AF90-5FF2-A717-6B32-D7324E323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78588"/>
            <a:ext cx="2895600" cy="365125"/>
          </a:xfrm>
        </p:spPr>
        <p:txBody>
          <a:bodyPr/>
          <a:lstStyle>
            <a:lvl1pPr>
              <a:defRPr sz="1400" b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n-US" dirty="0"/>
              <a:t>Artificial Intelligence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71D776C-D564-2FD8-51EC-7BF2E5078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39000" y="6437313"/>
            <a:ext cx="1752600" cy="365125"/>
          </a:xfrm>
        </p:spPr>
        <p:txBody>
          <a:bodyPr/>
          <a:lstStyle>
            <a:lvl1pPr>
              <a:defRPr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CDFB22-E058-450D-A7F4-1B20AF42EE3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28991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6C29AA6-E737-777A-FC9C-7625F1514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02-10-2024</a:t>
            </a:fld>
            <a:endParaRPr lang="en-IN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6A1058-8F95-9B24-ED88-F71D18989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79644B-7EB3-10DA-A03D-1F5BB0B69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134A7-1654-4FE9-AC72-57C3F5826F26}" type="slidenum">
              <a:rPr lang="en-IN"/>
              <a:pPr>
                <a:defRPr/>
              </a:pPr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58299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192A1-C7B9-FD2B-DE0E-5FAA98C51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02-10-2024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D233B3-195D-45B6-1E62-CFA6D4A9E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438F00-DD34-1726-B675-2E5FA8E49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1FD2F-E530-4F6D-9F8A-AEF18446A208}" type="slidenum">
              <a:rPr lang="en-IN"/>
              <a:pPr>
                <a:defRPr/>
              </a:pPr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197224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6DFBC0-1EA1-60C1-8B92-0D1350BFB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02-10-2024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3E19B-FA6D-9AF6-423B-0590F47FC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5DA4C-5F6A-BCB5-FB89-2B9054AFF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8449C-249F-4CF5-913F-E47B3FB5A7E0}" type="slidenum">
              <a:rPr lang="en-IN"/>
              <a:pPr>
                <a:defRPr/>
              </a:pPr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03071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F37018-9775-8002-9668-B08ABC3A3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pPr>
              <a:defRPr/>
            </a:pPr>
            <a:fld id="{302E18E5-01C5-4A0A-BFB0-12613CF02595}" type="datetime3">
              <a:rPr lang="en-US"/>
              <a:pPr>
                <a:defRPr/>
              </a:pPr>
              <a:t>2 October 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6298E9-3458-54F2-813D-02642EA12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pPr>
              <a:defRPr/>
            </a:pPr>
            <a:r>
              <a:rPr lang="en-US" dirty="0"/>
              <a:t>Embedded System Design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D938F-882C-C672-003E-76060E8C0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E9DF4-30B2-4F30-A446-386F80CFB2F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60332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F8A2471-097A-3B8F-2671-D7F0D0B43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8DF37-061C-4478-ADF3-B3FE25305CF0}" type="datetime3">
              <a:rPr lang="en-US"/>
              <a:pPr>
                <a:defRPr/>
              </a:pPr>
              <a:t>2 October 2024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E6E76E4-E163-9E6C-DC3B-62137807F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Embedded System Design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7E6D963-F43C-CA78-3D4F-BF7520122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08AF3-1903-48DD-BD8C-B8B5394B38D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90929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B57BA7E-782E-6BBD-E844-1FFD1CA96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D496E-B671-466B-95F6-1C4ED2B4561C}" type="datetime3">
              <a:rPr lang="en-US"/>
              <a:pPr>
                <a:defRPr/>
              </a:pPr>
              <a:t>2 October 2024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BC9BD6E-6102-B1A3-C124-06229D48E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Embedded System Design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AD85C8C-89E1-0D17-3F1E-7326CA3BD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C5C78-F17E-4C1A-9FF4-9A8CEF0F046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04733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4BC222E-AA3C-3884-7404-51DB68DB8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4267E-5CEC-4804-A1DE-ED33DD45543C}" type="datetime3">
              <a:rPr lang="en-US"/>
              <a:pPr>
                <a:defRPr/>
              </a:pPr>
              <a:t>2 October 2024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A4447BC-3E53-FE85-7E06-E4351014A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Embedded System Design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F317786-1757-0A68-742E-E7CEDC927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6188D-9E19-44F4-A740-D084FA7612A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00362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E4A4C9E-A34E-ED0D-4C51-6BF5C97B5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0ADAC-20EF-4598-A86C-07CE6645ABC6}" type="datetime3">
              <a:rPr lang="en-US"/>
              <a:pPr>
                <a:defRPr/>
              </a:pPr>
              <a:t>2 October 2024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01E609-16FC-792E-34FD-DD73E7247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Embedded System Design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84BCAC6-59DC-E900-DF52-725AD5E5E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51617-79A7-419A-92A9-929BAF15C1A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17951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229E216-C897-CC29-CADA-F659A15D1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673DB-DFC6-492C-B650-C4D90008E91B}" type="datetime3">
              <a:rPr lang="en-US"/>
              <a:pPr>
                <a:defRPr/>
              </a:pPr>
              <a:t>2 October 2024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8174CD6-5401-C4D9-BDA6-3E9826837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VLSI Design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6041A79-8E72-BD8C-45ED-73266F448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CA968-E53E-4D6C-AF80-79D322E3147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02385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CDCB873-BDC7-8F34-FA4B-FAEC637B3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A6829-5866-436B-880C-8C441F017A3E}" type="datetime3">
              <a:rPr lang="en-US"/>
              <a:pPr>
                <a:defRPr/>
              </a:pPr>
              <a:t>2 October 2024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6AA70D-DBFD-2AC1-F163-70485E510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VLSI Design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1D85757-FD89-69A6-15B0-08D01C0E1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B2EF4-3550-4CE2-8F2E-FA115405926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95547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55C2BBC-8F21-968D-BAD1-0BF444145F1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753FC4D-B36C-5B8E-69D2-B020124C53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250647-D669-E771-D78B-522BE71E82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00"/>
                </a:solidFill>
                <a:latin typeface="+mn-lt"/>
              </a:defRPr>
            </a:lvl1pPr>
          </a:lstStyle>
          <a:p>
            <a:pPr>
              <a:defRPr/>
            </a:pPr>
            <a:fld id="{33EFD0BC-D50E-45DE-97EB-54F05CE0422F}" type="datetime3">
              <a:rPr lang="en-US"/>
              <a:pPr>
                <a:defRPr/>
              </a:pPr>
              <a:t>2 October 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BD365-14AF-7D2A-6FBD-513BBAF92E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0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/>
              <a:t>Embedded Systems Design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2DC91D-A59F-8462-47FA-2FBD3C5A80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4B130F1-A9AE-4366-9ACD-553CAC9A8EE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99" r:id="rId1"/>
    <p:sldLayoutId id="2147485300" r:id="rId2"/>
    <p:sldLayoutId id="2147485301" r:id="rId3"/>
    <p:sldLayoutId id="2147485302" r:id="rId4"/>
    <p:sldLayoutId id="2147485303" r:id="rId5"/>
    <p:sldLayoutId id="2147485304" r:id="rId6"/>
    <p:sldLayoutId id="2147485305" r:id="rId7"/>
    <p:sldLayoutId id="2147485306" r:id="rId8"/>
    <p:sldLayoutId id="2147485307" r:id="rId9"/>
    <p:sldLayoutId id="2147485308" r:id="rId10"/>
    <p:sldLayoutId id="2147485309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9ED886B-B5BF-5CCB-D432-A54116C335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IN" altLang="en-US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3ABA83BC-8CD0-F680-0B49-40F5FB6BBD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I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4CDC6-CAF6-21C9-295D-F769FC046A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02-10-2024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639B7-60CE-8B3D-D187-D8871357D1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311ACE-ECCD-4CE3-9E4E-C45F2496CE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E1E05AB-40F4-4073-86D6-EA89AF806CD1}" type="slidenum">
              <a:rPr lang="en-IN"/>
              <a:pPr>
                <a:defRPr/>
              </a:pPr>
              <a:t>‹#›</a:t>
            </a:fld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88" r:id="rId1"/>
    <p:sldLayoutId id="2147485289" r:id="rId2"/>
    <p:sldLayoutId id="2147485290" r:id="rId3"/>
    <p:sldLayoutId id="2147485291" r:id="rId4"/>
    <p:sldLayoutId id="2147485292" r:id="rId5"/>
    <p:sldLayoutId id="2147485293" r:id="rId6"/>
    <p:sldLayoutId id="2147485294" r:id="rId7"/>
    <p:sldLayoutId id="2147485295" r:id="rId8"/>
    <p:sldLayoutId id="2147485296" r:id="rId9"/>
    <p:sldLayoutId id="2147485297" r:id="rId10"/>
    <p:sldLayoutId id="2147485298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7">
            <a:extLst>
              <a:ext uri="{FF2B5EF4-FFF2-40B4-BE49-F238E27FC236}">
                <a16:creationId xmlns:a16="http://schemas.microsoft.com/office/drawing/2014/main" id="{6AB1F1C0-FA71-B90F-2CE9-5BEE4ABE9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288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C7212FD-351B-D20B-9AA3-701CAC67E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endParaRPr lang="en-US" altLang="en-US" sz="36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Principles of Artificial Intelligence and 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Machine Learning</a:t>
            </a:r>
            <a:endParaRPr lang="en-US" altLang="en-US" sz="3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 algn="ctr" eaLnBrk="1" hangingPunct="1">
              <a:buFont typeface="Arial" charset="0"/>
              <a:buNone/>
              <a:defRPr/>
            </a:pPr>
            <a:endParaRPr lang="en-US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 algn="ctr" eaLnBrk="1" hangingPunct="1">
              <a:buFont typeface="Arial" charset="0"/>
              <a:buNone/>
              <a:defRPr/>
            </a:pPr>
            <a:endParaRPr lang="en-US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 marL="0" indent="0" algn="ctr" eaLnBrk="1" hangingPunct="1">
              <a:lnSpc>
                <a:spcPct val="80000"/>
              </a:lnSpc>
              <a:defRPr/>
            </a:pPr>
            <a:r>
              <a:rPr lang="en-US" altLang="en-US" b="1" dirty="0">
                <a:solidFill>
                  <a:srgbClr val="0066FF"/>
                </a:solidFill>
                <a:latin typeface="+mj-lt"/>
                <a:cs typeface="Times New Roman" pitchFamily="18" charset="0"/>
              </a:rPr>
              <a:t>A. Chandra Shaker</a:t>
            </a:r>
          </a:p>
          <a:p>
            <a:pPr algn="ctr" eaLnBrk="1" hangingPunct="1">
              <a:buFont typeface="Arial" charset="0"/>
              <a:buNone/>
              <a:defRPr/>
            </a:pPr>
            <a:endParaRPr lang="en-US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5364" name="Date Placeholder 3">
            <a:extLst>
              <a:ext uri="{FF2B5EF4-FFF2-40B4-BE49-F238E27FC236}">
                <a16:creationId xmlns:a16="http://schemas.microsoft.com/office/drawing/2014/main" id="{8E52FD2F-6AF2-7D87-1B3A-A7B9876E0EF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123097F2-CA78-4E9C-B376-E9D522B3ABD2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5365" name="Footer Placeholder 4">
            <a:extLst>
              <a:ext uri="{FF2B5EF4-FFF2-40B4-BE49-F238E27FC236}">
                <a16:creationId xmlns:a16="http://schemas.microsoft.com/office/drawing/2014/main" id="{41BAA91D-0770-1B6E-DEF8-897C666BF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6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6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5366" name="Slide Number Placeholder 5">
            <a:extLst>
              <a:ext uri="{FF2B5EF4-FFF2-40B4-BE49-F238E27FC236}">
                <a16:creationId xmlns:a16="http://schemas.microsoft.com/office/drawing/2014/main" id="{02842E66-3274-2E71-FA4D-DCD36112A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0B30B38-64BA-4E7B-8F1D-F98EECB5A50C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02468"/>
          </a:xfrm>
        </p:spPr>
        <p:txBody>
          <a:bodyPr/>
          <a:lstStyle/>
          <a:p>
            <a:pPr marL="0" indent="0" algn="ctr" eaLnBrk="1" hangingPunct="1">
              <a:spcBef>
                <a:spcPts val="0"/>
              </a:spcBef>
              <a:defRPr/>
            </a:pPr>
            <a:r>
              <a:rPr lang="en-US" sz="2800" b="1" kern="0" dirty="0">
                <a:solidFill>
                  <a:schemeClr val="accent6">
                    <a:lumMod val="75000"/>
                  </a:schemeClr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A Vacuum-cleaner agent</a:t>
            </a:r>
          </a:p>
          <a:p>
            <a:pPr marL="0" indent="0" algn="ctr" eaLnBrk="1" hangingPunct="1">
              <a:spcBef>
                <a:spcPts val="0"/>
              </a:spcBef>
              <a:defRPr/>
            </a:pPr>
            <a:endParaRPr lang="en-US" sz="2800" b="1" kern="0" dirty="0">
              <a:solidFill>
                <a:schemeClr val="accent6">
                  <a:lumMod val="75000"/>
                </a:schemeClr>
              </a:solidFill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4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7509F3-683D-8C6C-9300-33366427D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013108"/>
            <a:ext cx="8162925" cy="411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291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02468"/>
          </a:xfrm>
        </p:spPr>
        <p:txBody>
          <a:bodyPr/>
          <a:lstStyle/>
          <a:p>
            <a:pPr marL="0" indent="0" algn="ctr" eaLnBrk="1" hangingPunct="1">
              <a:spcBef>
                <a:spcPts val="0"/>
              </a:spcBef>
              <a:defRPr/>
            </a:pPr>
            <a:r>
              <a:rPr lang="en-GB" altLang="en-US" b="1" dirty="0">
                <a:solidFill>
                  <a:schemeClr val="accent6">
                    <a:lumMod val="75000"/>
                  </a:schemeClr>
                </a:solidFill>
              </a:rPr>
              <a:t>Specifying the Task Environment</a:t>
            </a:r>
          </a:p>
          <a:p>
            <a:pPr marL="0" indent="0" algn="ctr" eaLnBrk="1" hangingPunct="1">
              <a:spcBef>
                <a:spcPts val="0"/>
              </a:spcBef>
              <a:defRPr/>
            </a:pPr>
            <a:endParaRPr lang="en-GB" alt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PEAS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accent6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P</a:t>
            </a: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erformance Measure: captures agent’s aspiration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accent6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E</a:t>
            </a: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nvironment: context, restrictions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accent6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A</a:t>
            </a: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ctuators: indicates what the agent can carry out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accent6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ensors: indicates what the agent can perceive</a:t>
            </a: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kern="0" dirty="0">
              <a:solidFill>
                <a:schemeClr val="tx1"/>
              </a:solidFill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41921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4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0FA0AA-80FB-0FD8-2844-34FD23E2C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1628776"/>
            <a:ext cx="81153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917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4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9B0F96-F008-2421-5C81-A98AC5C80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599"/>
            <a:ext cx="8305800" cy="506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075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26268"/>
          </a:xfrm>
        </p:spPr>
        <p:txBody>
          <a:bodyPr/>
          <a:lstStyle/>
          <a:p>
            <a:pPr marL="0" indent="0" algn="ctr" eaLnBrk="1" hangingPunct="1">
              <a:spcBef>
                <a:spcPts val="0"/>
              </a:spcBef>
              <a:defRPr/>
            </a:pPr>
            <a:r>
              <a:rPr lang="en-GB" altLang="en-US" b="1" dirty="0">
                <a:solidFill>
                  <a:schemeClr val="accent6">
                    <a:lumMod val="75000"/>
                  </a:schemeClr>
                </a:solidFill>
              </a:rPr>
              <a:t>Properties of Environments</a:t>
            </a:r>
          </a:p>
          <a:p>
            <a:pPr marL="0" indent="0" algn="ctr" eaLnBrk="1" hangingPunct="1">
              <a:spcBef>
                <a:spcPts val="0"/>
              </a:spcBef>
              <a:defRPr/>
            </a:pPr>
            <a:endParaRPr lang="en-GB" alt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Fully versus partially observable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Deterministic versus stochastic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Episodic versus sequential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Static versus dynamic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Discrete versus continuous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Single agent versus multiagent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endParaRPr lang="en-US" kern="0" dirty="0">
              <a:solidFill>
                <a:schemeClr val="tx1"/>
              </a:solidFill>
              <a:latin typeface="+mn-lt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kern="0" dirty="0">
              <a:solidFill>
                <a:schemeClr val="tx1"/>
              </a:solidFill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4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113120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26268"/>
          </a:xfrm>
        </p:spPr>
        <p:txBody>
          <a:bodyPr/>
          <a:lstStyle/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Accessible vs. inaccessible (or) fully observable vs. partially observable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If an agent‘s sensors give it access to the complete state of the environment at each point in time, then we say that the task environment is </a:t>
            </a:r>
            <a:r>
              <a:rPr lang="en-US" alt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fully observable</a:t>
            </a: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. Fully observable environments are convenient because the agent need not maintain any internal state to keep track of the world.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An environment might be </a:t>
            </a:r>
            <a:r>
              <a:rPr lang="en-US" alt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partially observable </a:t>
            </a: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because of noisy and inaccurate sensors or because parts of the state are simply missing from the sensor data.</a:t>
            </a: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kern="0" dirty="0">
              <a:solidFill>
                <a:schemeClr val="tx1"/>
              </a:solidFill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4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68425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654868"/>
          </a:xfrm>
        </p:spPr>
        <p:txBody>
          <a:bodyPr/>
          <a:lstStyle/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Deterministic vs. non-deterministic (or) stochastic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If the next state of the environment is completely determined by the current state and the action executed by the agent, then the environment is </a:t>
            </a:r>
            <a:r>
              <a:rPr lang="en-US" alt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deterministic</a:t>
            </a: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; otherwise, it is </a:t>
            </a:r>
            <a:r>
              <a:rPr lang="en-US" alt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stochastic</a:t>
            </a: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. 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In principle, an agent need not worry about uncertainty in a fully observable, deterministic environment. If the environment is partially observable, however, then it could appear to be stochastic.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Episodic vs. non-episodic (or) sequential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In an </a:t>
            </a:r>
            <a:r>
              <a:rPr lang="en-US" alt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episodic environment</a:t>
            </a: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, the agent‘s experience is divided into atomic episodes. Each episode consists of its own percepts and actions and it does not depend on the previous episode.</a:t>
            </a:r>
            <a:endParaRPr lang="en-US" sz="2800" kern="0" dirty="0">
              <a:solidFill>
                <a:schemeClr val="tx1"/>
              </a:solidFill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4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66026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8400"/>
            <a:ext cx="8229600" cy="4654868"/>
          </a:xfrm>
        </p:spPr>
        <p:txBody>
          <a:bodyPr/>
          <a:lstStyle/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Episodic vs. non-episodic (or) sequential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In an </a:t>
            </a:r>
            <a:r>
              <a:rPr lang="en-US" alt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episodic environment</a:t>
            </a: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, the agent‘s experience is divided into atomic episodes. Each episode consists of its own percepts and actions and it does not depend on the previous episode.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In </a:t>
            </a:r>
            <a:r>
              <a:rPr lang="en-US" alt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sequential environments</a:t>
            </a: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, the current decision could affect all future of decisions. </a:t>
            </a:r>
            <a:r>
              <a:rPr lang="en-US" altLang="en-US" sz="2400" dirty="0" err="1">
                <a:solidFill>
                  <a:schemeClr val="tx1"/>
                </a:solidFill>
                <a:latin typeface="+mj-lt"/>
              </a:rPr>
              <a:t>Eg.</a:t>
            </a: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 Chess and taxi driving.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Episodic environments are much simpler than sequential environments because the agent does not need to think ahead.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Static vs. dynamic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If the environment is changing for agent‘s action then the environment is </a:t>
            </a:r>
            <a:r>
              <a:rPr lang="en-US" alt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dynamic</a:t>
            </a: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 for that agent otherwise it is </a:t>
            </a:r>
            <a:r>
              <a:rPr lang="en-US" alt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static</a:t>
            </a: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.</a:t>
            </a:r>
            <a:endParaRPr lang="en-US" sz="2800" kern="0" dirty="0">
              <a:solidFill>
                <a:schemeClr val="tx1"/>
              </a:solidFill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4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80041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4622"/>
            <a:ext cx="8229600" cy="4654868"/>
          </a:xfrm>
        </p:spPr>
        <p:txBody>
          <a:bodyPr/>
          <a:lstStyle/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If the environment does not change for some time, then it changes due to agent‘s performance is called semi dynamic environment.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E.g. Taxi driving is dynamic.</a:t>
            </a:r>
          </a:p>
          <a:p>
            <a:pPr marL="400050" lvl="1" indent="0" algn="just" eaLnBrk="1" hangingPunct="1">
              <a:spcBef>
                <a:spcPts val="0"/>
              </a:spcBef>
              <a:buNone/>
              <a:defRPr/>
            </a:pP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	       Chess is semi dynamic.</a:t>
            </a:r>
          </a:p>
          <a:p>
            <a:pPr marL="400050" lvl="1" indent="0" algn="just" eaLnBrk="1" hangingPunct="1">
              <a:spcBef>
                <a:spcPts val="0"/>
              </a:spcBef>
              <a:buNone/>
              <a:defRPr/>
            </a:pP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	       Crossword puzzles are static.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Discrete vs. continuous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If the environment has limited number of distinct, clearly defined percepts and actions then the environment is </a:t>
            </a:r>
            <a:r>
              <a:rPr lang="en-US" alt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discrete</a:t>
            </a: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. E.g. Chess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400" dirty="0">
                <a:solidFill>
                  <a:schemeClr val="tx1"/>
                </a:solidFill>
                <a:latin typeface="+mj-lt"/>
              </a:rPr>
              <a:t>If the environment changes continuously with range of value the environment is continuous. E.g. Taxi driving.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Single agent vs. multiagent</a:t>
            </a:r>
            <a:endParaRPr lang="en-US" sz="2800" kern="0" dirty="0">
              <a:solidFill>
                <a:schemeClr val="accent6">
                  <a:lumMod val="75000"/>
                </a:schemeClr>
              </a:solidFill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kern="0" dirty="0">
              <a:solidFill>
                <a:schemeClr val="tx1"/>
              </a:solidFill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4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31370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26268"/>
          </a:xfrm>
        </p:spPr>
        <p:txBody>
          <a:bodyPr/>
          <a:lstStyle/>
          <a:p>
            <a:pPr marL="0" indent="0" algn="ctr" eaLnBrk="1" hangingPunct="1">
              <a:spcBef>
                <a:spcPts val="0"/>
              </a:spcBef>
              <a:defRPr/>
            </a:pPr>
            <a:endParaRPr lang="en-GB" alt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kern="0" dirty="0">
              <a:solidFill>
                <a:schemeClr val="tx1"/>
              </a:solidFill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4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FBD715-E8E3-582B-B030-6F35BFE83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99" y="1524000"/>
            <a:ext cx="8382001" cy="465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655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B008E49F-564B-BD6D-7A5E-99A65DDBF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865F0-898E-32FD-D5D2-7C578D090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Intelligent Agents</a:t>
            </a:r>
          </a:p>
          <a:p>
            <a:pPr marL="857250" lvl="1" indent="-457200">
              <a:buFont typeface="Wingdings" panose="05000000000000000000" pitchFamily="2" charset="2"/>
              <a:buChar char="§"/>
              <a:defRPr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Agents and Environment</a:t>
            </a:r>
          </a:p>
          <a:p>
            <a:pPr marL="857250" lvl="1" indent="-457200">
              <a:buFont typeface="Wingdings" panose="05000000000000000000" pitchFamily="2" charset="2"/>
              <a:buChar char="§"/>
              <a:defRPr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Structure of Agents</a:t>
            </a: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388" name="Date Placeholder 3">
            <a:extLst>
              <a:ext uri="{FF2B5EF4-FFF2-40B4-BE49-F238E27FC236}">
                <a16:creationId xmlns:a16="http://schemas.microsoft.com/office/drawing/2014/main" id="{D492FC9C-4438-C0E9-FA10-D8B5BFE7198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C30E2BC3-8C9B-4F69-A3CE-53C5A42CA14C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389" name="Footer Placeholder 4">
            <a:extLst>
              <a:ext uri="{FF2B5EF4-FFF2-40B4-BE49-F238E27FC236}">
                <a16:creationId xmlns:a16="http://schemas.microsoft.com/office/drawing/2014/main" id="{E4E49A54-5FC0-74F0-A8B7-A303EDDA3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6390" name="Slide Number Placeholder 5">
            <a:extLst>
              <a:ext uri="{FF2B5EF4-FFF2-40B4-BE49-F238E27FC236}">
                <a16:creationId xmlns:a16="http://schemas.microsoft.com/office/drawing/2014/main" id="{9DBF0D5A-FC2E-644A-EA84-8AA4D3EE8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296C6BF-1F3E-4503-9F36-B7C4E4D0589B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400" dirty="0">
              <a:solidFill>
                <a:schemeClr val="accent6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B008E49F-564B-BD6D-7A5E-99A65DDBF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865F0-898E-32FD-D5D2-7C578D090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marL="400050" lvl="1" indent="0" algn="ctr">
              <a:buNone/>
              <a:defRPr/>
            </a:pP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Structure of Agents</a:t>
            </a: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388" name="Date Placeholder 3">
            <a:extLst>
              <a:ext uri="{FF2B5EF4-FFF2-40B4-BE49-F238E27FC236}">
                <a16:creationId xmlns:a16="http://schemas.microsoft.com/office/drawing/2014/main" id="{D492FC9C-4438-C0E9-FA10-D8B5BFE7198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C30E2BC3-8C9B-4F69-A3CE-53C5A42CA14C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389" name="Footer Placeholder 4">
            <a:extLst>
              <a:ext uri="{FF2B5EF4-FFF2-40B4-BE49-F238E27FC236}">
                <a16:creationId xmlns:a16="http://schemas.microsoft.com/office/drawing/2014/main" id="{E4E49A54-5FC0-74F0-A8B7-A303EDDA3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6390" name="Slide Number Placeholder 5">
            <a:extLst>
              <a:ext uri="{FF2B5EF4-FFF2-40B4-BE49-F238E27FC236}">
                <a16:creationId xmlns:a16="http://schemas.microsoft.com/office/drawing/2014/main" id="{9DBF0D5A-FC2E-644A-EA84-8AA4D3EE8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296C6BF-1F3E-4503-9F36-B7C4E4D0589B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400" dirty="0">
              <a:solidFill>
                <a:schemeClr val="accent6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9228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26268"/>
          </a:xfrm>
        </p:spPr>
        <p:txBody>
          <a:bodyPr/>
          <a:lstStyle/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Agent = architecture + program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endParaRPr lang="en-US" kern="0" dirty="0">
              <a:solidFill>
                <a:schemeClr val="accent6">
                  <a:lumMod val="75000"/>
                </a:schemeClr>
              </a:solidFill>
              <a:latin typeface="+mn-lt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accent6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architecture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device with sensors and actuators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e.g., A robotic car, a camera, a PC, …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endParaRPr lang="en-US" kern="0" dirty="0">
              <a:solidFill>
                <a:schemeClr val="accent6">
                  <a:lumMod val="75000"/>
                </a:schemeClr>
              </a:solidFill>
              <a:latin typeface="+mn-lt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accent6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program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implements the agent function on the architecture</a:t>
            </a: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kern="0" dirty="0">
              <a:solidFill>
                <a:schemeClr val="tx1"/>
              </a:solidFill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4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133936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26268"/>
          </a:xfrm>
        </p:spPr>
        <p:txBody>
          <a:bodyPr/>
          <a:lstStyle/>
          <a:p>
            <a:pPr marL="0" indent="0" algn="ctr" eaLnBrk="1" hangingPunct="1">
              <a:spcBef>
                <a:spcPts val="0"/>
              </a:spcBef>
              <a:defRPr/>
            </a:pPr>
            <a:r>
              <a:rPr lang="en-GB" altLang="en-US" b="1" dirty="0">
                <a:solidFill>
                  <a:schemeClr val="accent6">
                    <a:lumMod val="75000"/>
                  </a:schemeClr>
                </a:solidFill>
              </a:rPr>
              <a:t>Types of Agents</a:t>
            </a:r>
          </a:p>
          <a:p>
            <a:pPr marL="0" indent="0" algn="ctr" eaLnBrk="1" hangingPunct="1">
              <a:spcBef>
                <a:spcPts val="0"/>
              </a:spcBef>
              <a:defRPr/>
            </a:pPr>
            <a:endParaRPr lang="en-GB" alt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Reflex Agent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Model-based Agent (Reflex Agent with State)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Goal-based Agent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Utility-Based Agent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Learning Agent</a:t>
            </a: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kern="0" dirty="0">
              <a:solidFill>
                <a:schemeClr val="tx1"/>
              </a:solidFill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4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670679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4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4CF58B-05D6-2BCE-7407-91D630862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956375"/>
            <a:ext cx="6858000" cy="44707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AD562E-D10A-3B7A-9952-10DDC6E98AC6}"/>
              </a:ext>
            </a:extLst>
          </p:cNvPr>
          <p:cNvSpPr txBox="1"/>
          <p:nvPr/>
        </p:nvSpPr>
        <p:spPr>
          <a:xfrm>
            <a:off x="2260600" y="1371600"/>
            <a:ext cx="462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 eaLnBrk="1" hangingPunct="1">
              <a:spcBef>
                <a:spcPts val="0"/>
              </a:spcBef>
              <a:defRPr/>
            </a:pPr>
            <a:r>
              <a:rPr lang="en-GB" altLang="en-US" sz="3200" b="1" dirty="0">
                <a:solidFill>
                  <a:schemeClr val="accent6">
                    <a:lumMod val="75000"/>
                  </a:schemeClr>
                </a:solidFill>
              </a:rPr>
              <a:t>Reflex Agent</a:t>
            </a:r>
          </a:p>
        </p:txBody>
      </p:sp>
    </p:spTree>
    <p:extLst>
      <p:ext uri="{BB962C8B-B14F-4D97-AF65-F5344CB8AC3E}">
        <p14:creationId xmlns:p14="http://schemas.microsoft.com/office/powerpoint/2010/main" val="14942840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4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AD562E-D10A-3B7A-9952-10DDC6E98AC6}"/>
              </a:ext>
            </a:extLst>
          </p:cNvPr>
          <p:cNvSpPr txBox="1"/>
          <p:nvPr/>
        </p:nvSpPr>
        <p:spPr>
          <a:xfrm>
            <a:off x="0" y="1386204"/>
            <a:ext cx="8991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 eaLnBrk="1" hangingPunct="1">
              <a:spcBef>
                <a:spcPts val="0"/>
              </a:spcBef>
              <a:defRPr/>
            </a:pPr>
            <a:r>
              <a:rPr lang="en-GB" altLang="en-US" sz="2800" b="1" dirty="0">
                <a:solidFill>
                  <a:schemeClr val="accent6">
                    <a:lumMod val="75000"/>
                  </a:schemeClr>
                </a:solidFill>
              </a:rPr>
              <a:t>Model-based Agent (Reflex Agent with State)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7DFC6A-4E9E-3E67-521F-A6A377121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" y="2133599"/>
            <a:ext cx="6781800" cy="419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7474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00600"/>
          </a:xfrm>
        </p:spPr>
        <p:txBody>
          <a:bodyPr/>
          <a:lstStyle/>
          <a:p>
            <a:pPr marL="0" indent="0" algn="ctr" eaLnBrk="1" hangingPunct="1">
              <a:spcBef>
                <a:spcPts val="0"/>
              </a:spcBef>
              <a:defRPr/>
            </a:pPr>
            <a:r>
              <a:rPr lang="en-GB" altLang="en-US" b="1" dirty="0">
                <a:solidFill>
                  <a:schemeClr val="accent6">
                    <a:lumMod val="75000"/>
                  </a:schemeClr>
                </a:solidFill>
              </a:rPr>
              <a:t>State Management</a:t>
            </a:r>
          </a:p>
          <a:p>
            <a:pPr marL="0" indent="0" algn="ctr" eaLnBrk="1" hangingPunct="1">
              <a:spcBef>
                <a:spcPts val="0"/>
              </a:spcBef>
              <a:defRPr/>
            </a:pPr>
            <a:endParaRPr lang="en-GB" alt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Reflex agent with state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Incorporates a model of the world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Current state of its world depends on percept history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Rule to be applied next depends on resulting state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state’ </a:t>
            </a:r>
            <a:r>
              <a:rPr lang="en-GB" altLang="en-US" dirty="0">
                <a:latin typeface="Symbol" panose="05050102010706020507" pitchFamily="18" charset="2"/>
              </a:rPr>
              <a:t> </a:t>
            </a: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next-state(state, percept)</a:t>
            </a:r>
          </a:p>
          <a:p>
            <a:pPr marL="0" indent="0" algn="just" eaLnBrk="1" hangingPunct="1">
              <a:spcBef>
                <a:spcPts val="0"/>
              </a:spcBef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     action </a:t>
            </a:r>
            <a:r>
              <a:rPr lang="en-GB" altLang="en-US" dirty="0">
                <a:latin typeface="Symbol" panose="05050102010706020507" pitchFamily="18" charset="2"/>
              </a:rPr>
              <a:t></a:t>
            </a: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 select-action(state’, rules)</a:t>
            </a: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kern="0" dirty="0">
              <a:solidFill>
                <a:schemeClr val="tx1"/>
              </a:solidFill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4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3052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4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AD562E-D10A-3B7A-9952-10DDC6E98AC6}"/>
              </a:ext>
            </a:extLst>
          </p:cNvPr>
          <p:cNvSpPr txBox="1"/>
          <p:nvPr/>
        </p:nvSpPr>
        <p:spPr>
          <a:xfrm>
            <a:off x="2070100" y="1293050"/>
            <a:ext cx="5003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 eaLnBrk="1" hangingPunct="1">
              <a:spcBef>
                <a:spcPts val="0"/>
              </a:spcBef>
              <a:defRPr/>
            </a:pPr>
            <a:r>
              <a:rPr lang="en-GB" altLang="en-US" sz="3200" b="1" dirty="0">
                <a:solidFill>
                  <a:schemeClr val="accent6">
                    <a:lumMod val="75000"/>
                  </a:schemeClr>
                </a:solidFill>
              </a:rPr>
              <a:t>Goal-based Agent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1C3025-61FD-084F-D0B0-C5C4AD7F7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040" y="1877825"/>
            <a:ext cx="8087360" cy="4446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2792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</p:spPr>
        <p:txBody>
          <a:bodyPr/>
          <a:lstStyle/>
          <a:p>
            <a:pPr marL="0" indent="0" algn="ctr" eaLnBrk="1" hangingPunct="1">
              <a:spcBef>
                <a:spcPts val="0"/>
              </a:spcBef>
              <a:defRPr/>
            </a:pPr>
            <a:r>
              <a:rPr lang="en-GB" altLang="en-US" b="1" dirty="0">
                <a:solidFill>
                  <a:schemeClr val="accent6">
                    <a:lumMod val="75000"/>
                  </a:schemeClr>
                </a:solidFill>
              </a:rPr>
              <a:t>Incorporating Goals</a:t>
            </a:r>
          </a:p>
          <a:p>
            <a:pPr marL="0" indent="0" algn="ctr" eaLnBrk="1" hangingPunct="1">
              <a:spcBef>
                <a:spcPts val="0"/>
              </a:spcBef>
              <a:defRPr/>
            </a:pPr>
            <a:endParaRPr lang="en-GB" alt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Rules and “foresight”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Essentially, the agent’s rule set is determined by its goals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Requires knowledge of future consequences given possible actions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Can also be viewed as an agent with more complex state management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Goals provide for a more sophisticated</a:t>
            </a:r>
            <a:b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next-state function</a:t>
            </a: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kern="0" dirty="0">
              <a:solidFill>
                <a:schemeClr val="tx1"/>
              </a:solidFill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433206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AD562E-D10A-3B7A-9952-10DDC6E98AC6}"/>
              </a:ext>
            </a:extLst>
          </p:cNvPr>
          <p:cNvSpPr txBox="1"/>
          <p:nvPr/>
        </p:nvSpPr>
        <p:spPr>
          <a:xfrm>
            <a:off x="2070100" y="1293050"/>
            <a:ext cx="5003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 eaLnBrk="1" hangingPunct="1">
              <a:spcBef>
                <a:spcPts val="0"/>
              </a:spcBef>
              <a:defRPr/>
            </a:pPr>
            <a:r>
              <a:rPr lang="en-GB" altLang="en-US" sz="3200" b="1" dirty="0">
                <a:solidFill>
                  <a:schemeClr val="accent6">
                    <a:lumMod val="75000"/>
                  </a:schemeClr>
                </a:solidFill>
              </a:rPr>
              <a:t>Utility-based Agent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019F13-069F-4D8D-B226-203BDC413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027875"/>
            <a:ext cx="7315200" cy="440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1972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00600"/>
          </a:xfrm>
        </p:spPr>
        <p:txBody>
          <a:bodyPr/>
          <a:lstStyle/>
          <a:p>
            <a:pPr marL="0" indent="0" algn="ctr" eaLnBrk="1" hangingPunct="1">
              <a:spcBef>
                <a:spcPts val="0"/>
              </a:spcBef>
              <a:defRPr/>
            </a:pPr>
            <a:r>
              <a:rPr lang="en-GB" altLang="en-US" b="1" dirty="0">
                <a:solidFill>
                  <a:schemeClr val="accent6">
                    <a:lumMod val="75000"/>
                  </a:schemeClr>
                </a:solidFill>
              </a:rPr>
              <a:t>Incorporating Performance</a:t>
            </a:r>
          </a:p>
          <a:p>
            <a:pPr marL="0" indent="0" algn="ctr" eaLnBrk="1" hangingPunct="1">
              <a:spcBef>
                <a:spcPts val="0"/>
              </a:spcBef>
              <a:defRPr/>
            </a:pPr>
            <a:endParaRPr lang="en-GB" alt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May have multiple action sequences that arrive at a goal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Choose action that provides the best level of “happiness” for the agent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Utility function maps states to a measure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May include tradeoffs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May incorporate likelihood measures</a:t>
            </a: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kern="0" dirty="0">
              <a:solidFill>
                <a:schemeClr val="tx1"/>
              </a:solidFill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6299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B008E49F-564B-BD6D-7A5E-99A65DDBF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865F0-898E-32FD-D5D2-7C578D090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marL="400050" lvl="1" indent="0" algn="ctr">
              <a:buNone/>
              <a:defRPr/>
            </a:pP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Agents and Environment</a:t>
            </a: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388" name="Date Placeholder 3">
            <a:extLst>
              <a:ext uri="{FF2B5EF4-FFF2-40B4-BE49-F238E27FC236}">
                <a16:creationId xmlns:a16="http://schemas.microsoft.com/office/drawing/2014/main" id="{D492FC9C-4438-C0E9-FA10-D8B5BFE7198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C30E2BC3-8C9B-4F69-A3CE-53C5A42CA14C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389" name="Footer Placeholder 4">
            <a:extLst>
              <a:ext uri="{FF2B5EF4-FFF2-40B4-BE49-F238E27FC236}">
                <a16:creationId xmlns:a16="http://schemas.microsoft.com/office/drawing/2014/main" id="{E4E49A54-5FC0-74F0-A8B7-A303EDDA3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6390" name="Slide Number Placeholder 5">
            <a:extLst>
              <a:ext uri="{FF2B5EF4-FFF2-40B4-BE49-F238E27FC236}">
                <a16:creationId xmlns:a16="http://schemas.microsoft.com/office/drawing/2014/main" id="{9DBF0D5A-FC2E-644A-EA84-8AA4D3EE8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296C6BF-1F3E-4503-9F36-B7C4E4D0589B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 dirty="0">
              <a:solidFill>
                <a:schemeClr val="accent6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1067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AD562E-D10A-3B7A-9952-10DDC6E98AC6}"/>
              </a:ext>
            </a:extLst>
          </p:cNvPr>
          <p:cNvSpPr txBox="1"/>
          <p:nvPr/>
        </p:nvSpPr>
        <p:spPr>
          <a:xfrm>
            <a:off x="2070100" y="1293050"/>
            <a:ext cx="5003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 eaLnBrk="1" hangingPunct="1">
              <a:spcBef>
                <a:spcPts val="0"/>
              </a:spcBef>
              <a:defRPr/>
            </a:pPr>
            <a:r>
              <a:rPr lang="en-GB" altLang="en-US" sz="3200" b="1" dirty="0">
                <a:solidFill>
                  <a:schemeClr val="accent6">
                    <a:lumMod val="75000"/>
                  </a:schemeClr>
                </a:solidFill>
              </a:rPr>
              <a:t>Learning Agent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D3CD33-9881-55AC-6D75-AA52FFDCC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1" y="1910079"/>
            <a:ext cx="7239000" cy="452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611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00600"/>
          </a:xfrm>
        </p:spPr>
        <p:txBody>
          <a:bodyPr/>
          <a:lstStyle/>
          <a:p>
            <a:pPr marL="0" indent="0" algn="ctr" eaLnBrk="1" hangingPunct="1">
              <a:spcBef>
                <a:spcPts val="0"/>
              </a:spcBef>
              <a:defRPr/>
            </a:pPr>
            <a:r>
              <a:rPr lang="en-GB" altLang="en-US" b="1" dirty="0">
                <a:solidFill>
                  <a:schemeClr val="accent6">
                    <a:lumMod val="75000"/>
                  </a:schemeClr>
                </a:solidFill>
              </a:rPr>
              <a:t>Incorporating Learning</a:t>
            </a:r>
          </a:p>
          <a:p>
            <a:pPr marL="0" indent="0" algn="ctr" eaLnBrk="1" hangingPunct="1">
              <a:spcBef>
                <a:spcPts val="0"/>
              </a:spcBef>
              <a:defRPr/>
            </a:pPr>
            <a:endParaRPr lang="en-GB" alt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Can be applied to any of the previous agent types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Agent &lt;-&gt; Performance Element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Learning Element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Causes improvements on agent/ performance element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Uses feedback from critic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Provides goals to problem generator</a:t>
            </a: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kern="0" dirty="0">
              <a:solidFill>
                <a:schemeClr val="tx1"/>
              </a:solidFill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5129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26268"/>
          </a:xfrm>
        </p:spPr>
        <p:txBody>
          <a:bodyPr/>
          <a:lstStyle/>
          <a:p>
            <a:pPr marL="0" indent="0" algn="ctr" eaLnBrk="1" hangingPunct="1">
              <a:spcBef>
                <a:spcPts val="0"/>
              </a:spcBef>
              <a:defRPr/>
            </a:pPr>
            <a:r>
              <a:rPr lang="en-GB" altLang="en-US" b="1" dirty="0">
                <a:solidFill>
                  <a:schemeClr val="accent6">
                    <a:lumMod val="75000"/>
                  </a:schemeClr>
                </a:solidFill>
              </a:rPr>
              <a:t>Agents</a:t>
            </a:r>
          </a:p>
          <a:p>
            <a:pPr marL="0" indent="0" algn="ctr" eaLnBrk="1" hangingPunct="1">
              <a:spcBef>
                <a:spcPts val="0"/>
              </a:spcBef>
              <a:defRPr/>
            </a:pPr>
            <a:endParaRPr lang="en-GB" alt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accent6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Agent:</a:t>
            </a: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 anything that perceives and acts on its environment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accent6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Human agent:</a:t>
            </a: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 eyes, ears, and other organs for sensors; hands, legs, mouth, and other body parts for actuators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accent6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Robotic agent: </a:t>
            </a: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cameras and infrared range finders for sensors; various motors for actuators</a:t>
            </a: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kern="0" dirty="0">
              <a:solidFill>
                <a:schemeClr val="tx1"/>
              </a:solidFill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43259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273868"/>
          </a:xfrm>
        </p:spPr>
        <p:txBody>
          <a:bodyPr/>
          <a:lstStyle/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accent6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AI: </a:t>
            </a: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study of rational agents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A rational agent carries out an action with the </a:t>
            </a:r>
            <a:r>
              <a:rPr lang="en-US" kern="0" dirty="0">
                <a:solidFill>
                  <a:schemeClr val="accent6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best outcome </a:t>
            </a: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after considering past and current percepts</a:t>
            </a: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kern="0" dirty="0">
              <a:solidFill>
                <a:schemeClr val="tx1"/>
              </a:solidFill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62264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6183B8-DA88-41E0-EA3F-D956196BE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600200"/>
            <a:ext cx="8001000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160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0F09C2-2CFC-A7EE-99F4-0DC0715EC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" y="2362200"/>
            <a:ext cx="6781800" cy="3914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C82CA1-27BD-589D-9168-B4941BAE9A85}"/>
              </a:ext>
            </a:extLst>
          </p:cNvPr>
          <p:cNvSpPr txBox="1"/>
          <p:nvPr/>
        </p:nvSpPr>
        <p:spPr>
          <a:xfrm>
            <a:off x="2260600" y="1447800"/>
            <a:ext cx="462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 eaLnBrk="1" hangingPunct="1">
              <a:spcBef>
                <a:spcPts val="0"/>
              </a:spcBef>
              <a:defRPr/>
            </a:pPr>
            <a:r>
              <a:rPr lang="en-GB" altLang="en-US" sz="32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Vacuum-cleaner world</a:t>
            </a:r>
          </a:p>
        </p:txBody>
      </p:sp>
    </p:spTree>
    <p:extLst>
      <p:ext uri="{BB962C8B-B14F-4D97-AF65-F5344CB8AC3E}">
        <p14:creationId xmlns:p14="http://schemas.microsoft.com/office/powerpoint/2010/main" val="560306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654868"/>
          </a:xfrm>
        </p:spPr>
        <p:txBody>
          <a:bodyPr/>
          <a:lstStyle/>
          <a:p>
            <a:pPr marL="0" indent="0" algn="ctr" eaLnBrk="1" hangingPunct="1">
              <a:spcBef>
                <a:spcPts val="0"/>
              </a:spcBef>
              <a:defRPr/>
            </a:pPr>
            <a:r>
              <a:rPr lang="en-GB" altLang="en-US" b="1" dirty="0">
                <a:solidFill>
                  <a:schemeClr val="accent6">
                    <a:lumMod val="75000"/>
                  </a:schemeClr>
                </a:solidFill>
              </a:rPr>
              <a:t>Agent Function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accent6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a = F(p)</a:t>
            </a:r>
          </a:p>
          <a:p>
            <a:pPr marL="0" indent="0" algn="just" eaLnBrk="1" hangingPunct="1">
              <a:spcBef>
                <a:spcPts val="0"/>
              </a:spcBef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	</a:t>
            </a:r>
            <a:r>
              <a:rPr lang="en-US" sz="2800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where p is the current percept, a is the 	action carried out, and F is the agent function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F maps percepts to actions</a:t>
            </a:r>
          </a:p>
          <a:p>
            <a:pPr marL="0" indent="0" algn="just" eaLnBrk="1" hangingPunct="1">
              <a:spcBef>
                <a:spcPts val="0"/>
              </a:spcBef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     </a:t>
            </a:r>
            <a:r>
              <a:rPr lang="en-US" kern="0" dirty="0">
                <a:solidFill>
                  <a:schemeClr val="accent6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F: P </a:t>
            </a:r>
            <a:r>
              <a:rPr lang="en-GB" altLang="en-US" sz="3200" dirty="0">
                <a:solidFill>
                  <a:schemeClr val="accent6">
                    <a:lumMod val="75000"/>
                  </a:schemeClr>
                </a:solidFill>
                <a:latin typeface="Symbol" panose="05050102010706020507" pitchFamily="18" charset="2"/>
              </a:rPr>
              <a:t></a:t>
            </a:r>
            <a:r>
              <a:rPr lang="en-US" kern="0" dirty="0">
                <a:solidFill>
                  <a:schemeClr val="accent6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 A</a:t>
            </a:r>
          </a:p>
          <a:p>
            <a:pPr marL="0" indent="0" algn="just" eaLnBrk="1" hangingPunct="1">
              <a:spcBef>
                <a:spcPts val="0"/>
              </a:spcBef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	</a:t>
            </a:r>
            <a:r>
              <a:rPr lang="en-US" sz="2800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where P is the set of all percepts, and A is the 	set of all actions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In general, an action may depend on all percepts observed so far, not just the current </a:t>
            </a:r>
            <a:r>
              <a:rPr lang="en-US" sz="2800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percept.</a:t>
            </a:r>
            <a:endParaRPr lang="en-US" sz="2800" kern="0" dirty="0">
              <a:solidFill>
                <a:schemeClr val="tx1"/>
              </a:solidFill>
              <a:latin typeface="+mj-lt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04943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Principles of Artificial Intelligence and Machine Learning</a:t>
            </a:r>
            <a:endParaRPr lang="en-IN" altLang="en-US" sz="2800" dirty="0">
              <a:solidFill>
                <a:srgbClr val="0066FF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35006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kern="0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So  </a:t>
            </a:r>
            <a:r>
              <a:rPr lang="en-GB" altLang="en-US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a</a:t>
            </a:r>
            <a:r>
              <a:rPr lang="en-GB" altLang="en-US" baseline="-25000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k</a:t>
            </a:r>
            <a:r>
              <a:rPr lang="en-GB" altLang="en-US" baseline="-250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en-GB" altLang="en-US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= F(p</a:t>
            </a:r>
            <a:r>
              <a:rPr lang="en-GB" altLang="en-US" baseline="-250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0 </a:t>
            </a:r>
            <a:r>
              <a:rPr lang="en-GB" altLang="en-US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</a:t>
            </a:r>
            <a:r>
              <a:rPr lang="en-GB" altLang="en-US" baseline="-250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1 </a:t>
            </a:r>
            <a:r>
              <a:rPr lang="en-GB" altLang="en-US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</a:t>
            </a:r>
            <a:r>
              <a:rPr lang="en-GB" altLang="en-US" baseline="-250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2 </a:t>
            </a:r>
            <a:r>
              <a:rPr lang="en-GB" altLang="en-US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…p</a:t>
            </a:r>
            <a:r>
              <a:rPr lang="en-GB" altLang="en-US" baseline="-250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k</a:t>
            </a:r>
            <a:r>
              <a:rPr lang="en-GB" altLang="en-US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)</a:t>
            </a:r>
          </a:p>
          <a:p>
            <a:pPr marL="0" indent="0" algn="just" eaLnBrk="1" hangingPunct="1">
              <a:spcBef>
                <a:spcPts val="0"/>
              </a:spcBef>
              <a:defRPr/>
            </a:pPr>
            <a:r>
              <a:rPr lang="en-US" kern="0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	</a:t>
            </a:r>
            <a:r>
              <a:rPr lang="en-US" sz="2800" kern="0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where </a:t>
            </a:r>
            <a:r>
              <a:rPr lang="en-GB" altLang="en-US" sz="2800" dirty="0">
                <a:latin typeface="+mj-lt"/>
              </a:rPr>
              <a:t>p</a:t>
            </a:r>
            <a:r>
              <a:rPr lang="en-GB" altLang="en-US" sz="2800" baseline="-25000" dirty="0">
                <a:latin typeface="+mj-lt"/>
              </a:rPr>
              <a:t>0 </a:t>
            </a:r>
            <a:r>
              <a:rPr lang="en-GB" altLang="en-US" sz="2800" dirty="0">
                <a:latin typeface="+mj-lt"/>
              </a:rPr>
              <a:t>p</a:t>
            </a:r>
            <a:r>
              <a:rPr lang="en-GB" altLang="en-US" sz="2800" baseline="-25000" dirty="0">
                <a:latin typeface="+mj-lt"/>
              </a:rPr>
              <a:t>1 </a:t>
            </a:r>
            <a:r>
              <a:rPr lang="en-GB" altLang="en-US" sz="2800" dirty="0">
                <a:latin typeface="+mj-lt"/>
              </a:rPr>
              <a:t>p</a:t>
            </a:r>
            <a:r>
              <a:rPr lang="en-GB" altLang="en-US" sz="2800" baseline="-25000" dirty="0">
                <a:latin typeface="+mj-lt"/>
              </a:rPr>
              <a:t>2 </a:t>
            </a:r>
            <a:r>
              <a:rPr lang="en-GB" altLang="en-US" sz="2800" dirty="0">
                <a:latin typeface="+mj-lt"/>
              </a:rPr>
              <a:t>…p</a:t>
            </a:r>
            <a:r>
              <a:rPr lang="en-GB" altLang="en-US" sz="2800" baseline="-25000" dirty="0">
                <a:latin typeface="+mj-lt"/>
              </a:rPr>
              <a:t>k</a:t>
            </a:r>
            <a:r>
              <a:rPr lang="en-GB" altLang="en-US" sz="2800" dirty="0">
                <a:latin typeface="+mj-lt"/>
              </a:rPr>
              <a:t> </a:t>
            </a:r>
            <a:r>
              <a:rPr lang="en-US" sz="2800" kern="0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is the sequence of 	percepts	observed to date, </a:t>
            </a:r>
            <a:r>
              <a:rPr lang="en-GB" altLang="en-US" sz="2800" dirty="0" err="1">
                <a:latin typeface="+mj-lt"/>
              </a:rPr>
              <a:t>a</a:t>
            </a:r>
            <a:r>
              <a:rPr lang="en-GB" altLang="en-US" sz="2800" baseline="-25000" dirty="0" err="1">
                <a:latin typeface="+mj-lt"/>
              </a:rPr>
              <a:t>k</a:t>
            </a:r>
            <a:r>
              <a:rPr lang="en-US" sz="2800" kern="0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 is the resulting action 	carried out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kern="0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imes New Roman" panose="02020603050405020304" pitchFamily="18" charset="0"/>
              </a:rPr>
              <a:t>F now maps percept sequences to action</a:t>
            </a:r>
          </a:p>
          <a:p>
            <a:pPr marL="0" indent="0" algn="just" eaLnBrk="1" hangingPunct="1">
              <a:spcBef>
                <a:spcPts val="0"/>
              </a:spcBef>
              <a:defRPr/>
            </a:pPr>
            <a:r>
              <a:rPr lang="en-GB" altLang="en-US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    F: P*</a:t>
            </a:r>
            <a:r>
              <a:rPr lang="en-GB" altLang="en-US" dirty="0">
                <a:solidFill>
                  <a:schemeClr val="accent6">
                    <a:lumMod val="75000"/>
                  </a:schemeClr>
                </a:solidFill>
                <a:latin typeface="Symbol" panose="05050102010706020507" pitchFamily="18" charset="2"/>
              </a:rPr>
              <a:t> </a:t>
            </a:r>
            <a:r>
              <a:rPr lang="en-GB" altLang="en-US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A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endParaRPr lang="en-US" kern="0" dirty="0">
              <a:solidFill>
                <a:schemeClr val="tx1"/>
              </a:solidFill>
              <a:latin typeface="+mn-lt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 October 2024</a:t>
            </a:fld>
            <a:endParaRPr lang="en-US" altLang="en-US" sz="16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Principles of AI &amp; ML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40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69229427"/>
      </p:ext>
    </p:extLst>
  </p:cSld>
  <p:clrMapOvr>
    <a:masterClrMapping/>
  </p:clrMapOvr>
</p:sld>
</file>

<file path=ppt/theme/theme1.xml><?xml version="1.0" encoding="utf-8"?>
<a:theme xmlns:a="http://schemas.openxmlformats.org/drawingml/2006/main" name="chapter 3.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ch-4 presentation1</Template>
  <TotalTime>6472</TotalTime>
  <Words>1388</Words>
  <Application>Microsoft Office PowerPoint</Application>
  <PresentationFormat>On-screen Show (4:3)</PresentationFormat>
  <Paragraphs>265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Calibri</vt:lpstr>
      <vt:lpstr>Calibri Light</vt:lpstr>
      <vt:lpstr>Symbol</vt:lpstr>
      <vt:lpstr>Times New Roman</vt:lpstr>
      <vt:lpstr>Wingdings</vt:lpstr>
      <vt:lpstr>chapter 3.6</vt:lpstr>
      <vt:lpstr>Custom Design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  <vt:lpstr>Principles of Artificial Intelligence and Machine Learning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VLSI Design</dc:title>
  <dc:creator>Chandra Shaker Arrabotu</dc:creator>
  <cp:lastModifiedBy>Chandra Shaker Arrabotu</cp:lastModifiedBy>
  <cp:revision>983</cp:revision>
  <dcterms:created xsi:type="dcterms:W3CDTF">2009-10-31T05:17:17Z</dcterms:created>
  <dcterms:modified xsi:type="dcterms:W3CDTF">2024-10-02T11:46:23Z</dcterms:modified>
</cp:coreProperties>
</file>