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8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67101" y="1124839"/>
            <a:ext cx="6257797" cy="1589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1798" y="258267"/>
            <a:ext cx="9728403" cy="819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2640" y="1377822"/>
            <a:ext cx="10586719" cy="4396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283650" y="1600200"/>
            <a:ext cx="7624699" cy="850874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 marR="5080" indent="647700" algn="ctr">
              <a:lnSpc>
                <a:spcPts val="5830"/>
              </a:lnSpc>
              <a:spcBef>
                <a:spcPts val="835"/>
              </a:spcBef>
            </a:pPr>
            <a:r>
              <a:rPr lang="en-US" spc="-5" dirty="0"/>
              <a:t>Hill Climbing Search</a:t>
            </a:r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B1BD5FF-D6B9-F1B4-0021-96AA2CA12E70}"/>
              </a:ext>
            </a:extLst>
          </p:cNvPr>
          <p:cNvSpPr txBox="1"/>
          <p:nvPr/>
        </p:nvSpPr>
        <p:spPr>
          <a:xfrm>
            <a:off x="914400" y="5181600"/>
            <a:ext cx="108966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>
                <a:latin typeface="Times New Roman"/>
                <a:cs typeface="Times New Roman"/>
              </a:rPr>
              <a:t>S</a:t>
            </a:r>
            <a:r>
              <a:rPr lang="en-US" sz="2400" b="1" spc="-204" dirty="0">
                <a:latin typeface="Times New Roman"/>
                <a:cs typeface="Times New Roman"/>
              </a:rPr>
              <a:t>ource: </a:t>
            </a:r>
            <a:r>
              <a:rPr lang="en-IN" sz="2400" spc="-5" dirty="0">
                <a:latin typeface="Times New Roman"/>
                <a:cs typeface="Times New Roman"/>
              </a:rPr>
              <a:t>https://web.cs.hacettepe.edu.tr/~ilyas/Courses/VBM688/lec05_localsearch.pdf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dirty="0"/>
              <a:t>Example</a:t>
            </a:r>
          </a:p>
          <a:p>
            <a:pPr algn="ctr">
              <a:lnSpc>
                <a:spcPts val="2745"/>
              </a:lnSpc>
            </a:pP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n-queens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10406380" cy="314452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5080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Starting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randomly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generated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8-queens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steepest-ascent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climbing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gets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stuck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86%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time,</a:t>
            </a:r>
            <a:r>
              <a:rPr sz="2000" dirty="0">
                <a:latin typeface="Times New Roman"/>
                <a:cs typeface="Times New Roman"/>
              </a:rPr>
              <a:t> solving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only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14%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problem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instances.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136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Hill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Climbing</a:t>
            </a:r>
            <a:r>
              <a:rPr sz="2000" dirty="0">
                <a:latin typeface="Times New Roman"/>
                <a:cs typeface="Times New Roman"/>
              </a:rPr>
              <a:t> algorithm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halts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reaches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plateau.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84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One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possible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solution</a:t>
            </a:r>
            <a:r>
              <a:rPr sz="1800" spc="-5" dirty="0">
                <a:latin typeface="Times New Roman"/>
                <a:cs typeface="Times New Roman"/>
              </a:rPr>
              <a:t> 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allow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sideways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move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hope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that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plateau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really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shoulder</a:t>
            </a:r>
            <a:r>
              <a:rPr sz="1800" spc="-5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698500" marR="48260" lvl="1" indent="-228600">
              <a:lnSpc>
                <a:spcPts val="1939"/>
              </a:lnSpc>
              <a:spcBef>
                <a:spcPts val="53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If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always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allow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sideways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moves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when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there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uphill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moves,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infinite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loop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will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occur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whenever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algorithm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reaches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flat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local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maximum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that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 a </a:t>
            </a:r>
            <a:r>
              <a:rPr sz="1800" spc="-15" dirty="0">
                <a:latin typeface="Times New Roman"/>
                <a:cs typeface="Times New Roman"/>
              </a:rPr>
              <a:t>shoulder.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One common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solution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put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limit 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number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consecutive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sideways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moves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allowed.</a:t>
            </a:r>
            <a:endParaRPr sz="1800">
              <a:latin typeface="Times New Roman"/>
              <a:cs typeface="Times New Roman"/>
            </a:endParaRPr>
          </a:p>
          <a:p>
            <a:pPr marL="698500" marR="64135" lvl="1" indent="-228600">
              <a:lnSpc>
                <a:spcPts val="1939"/>
              </a:lnSpc>
              <a:spcBef>
                <a:spcPts val="52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For </a:t>
            </a:r>
            <a:r>
              <a:rPr sz="1800" dirty="0">
                <a:latin typeface="Times New Roman"/>
                <a:cs typeface="Times New Roman"/>
              </a:rPr>
              <a:t>example, </a:t>
            </a:r>
            <a:r>
              <a:rPr sz="1800" spc="-5" dirty="0">
                <a:latin typeface="Times New Roman"/>
                <a:cs typeface="Times New Roman"/>
              </a:rPr>
              <a:t>we </a:t>
            </a:r>
            <a:r>
              <a:rPr sz="1800" dirty="0">
                <a:latin typeface="Times New Roman"/>
                <a:cs typeface="Times New Roman"/>
              </a:rPr>
              <a:t>could allow up to 100 consecutive sideways </a:t>
            </a:r>
            <a:r>
              <a:rPr sz="1800" spc="-5" dirty="0">
                <a:latin typeface="Times New Roman"/>
                <a:cs typeface="Times New Roman"/>
              </a:rPr>
              <a:t>moves </a:t>
            </a:r>
            <a:r>
              <a:rPr sz="1800" dirty="0">
                <a:latin typeface="Times New Roman"/>
                <a:cs typeface="Times New Roman"/>
              </a:rPr>
              <a:t>in the 8-queens </a:t>
            </a:r>
            <a:r>
              <a:rPr sz="1800" spc="-5" dirty="0">
                <a:latin typeface="Times New Roman"/>
                <a:cs typeface="Times New Roman"/>
              </a:rPr>
              <a:t>problem. </a:t>
            </a:r>
            <a:r>
              <a:rPr sz="1800" dirty="0">
                <a:latin typeface="Times New Roman"/>
                <a:cs typeface="Times New Roman"/>
              </a:rPr>
              <a:t>This raises </a:t>
            </a:r>
            <a:r>
              <a:rPr sz="1800" spc="-4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percentage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problem instances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solved by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hill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climbing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14%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94%.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dirty="0"/>
              <a:t>Example</a:t>
            </a:r>
          </a:p>
          <a:p>
            <a:pPr algn="ctr">
              <a:lnSpc>
                <a:spcPts val="2745"/>
              </a:lnSpc>
            </a:pP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8-puzzle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17550" y="3178301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33983" y="4323029"/>
            <a:ext cx="51180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86825" y="1396110"/>
            <a:ext cx="1913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latin typeface="Calibri"/>
                <a:cs typeface="Calibri"/>
              </a:rPr>
              <a:t>Heuristic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function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is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Manhattan</a:t>
            </a:r>
            <a:r>
              <a:rPr sz="1800" i="1" spc="-5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Distance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dirty="0"/>
              <a:t>Example</a:t>
            </a:r>
          </a:p>
          <a:p>
            <a:pPr algn="ctr">
              <a:lnSpc>
                <a:spcPts val="2745"/>
              </a:lnSpc>
            </a:pP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8-puzzle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578226" y="4956175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578226" y="1408175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7550" y="3178301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578226" y="3178301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033983" y="4323029"/>
            <a:ext cx="51180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4936" y="2516251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31922" y="4286757"/>
            <a:ext cx="511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24936" y="6095491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08073" y="1971294"/>
            <a:ext cx="445770" cy="1670050"/>
          </a:xfrm>
          <a:custGeom>
            <a:avLst/>
            <a:gdLst/>
            <a:ahLst/>
            <a:cxnLst/>
            <a:rect l="l" t="t" r="r" b="b"/>
            <a:pathLst>
              <a:path w="445769" h="1670050">
                <a:moveTo>
                  <a:pt x="395270" y="72285"/>
                </a:moveTo>
                <a:lnTo>
                  <a:pt x="0" y="1663699"/>
                </a:lnTo>
                <a:lnTo>
                  <a:pt x="25145" y="1669922"/>
                </a:lnTo>
                <a:lnTo>
                  <a:pt x="420436" y="78555"/>
                </a:lnTo>
                <a:lnTo>
                  <a:pt x="395270" y="72285"/>
                </a:lnTo>
                <a:close/>
              </a:path>
              <a:path w="445769" h="1670050">
                <a:moveTo>
                  <a:pt x="439996" y="59689"/>
                </a:moveTo>
                <a:lnTo>
                  <a:pt x="398399" y="59689"/>
                </a:lnTo>
                <a:lnTo>
                  <a:pt x="423544" y="66039"/>
                </a:lnTo>
                <a:lnTo>
                  <a:pt x="420436" y="78555"/>
                </a:lnTo>
                <a:lnTo>
                  <a:pt x="445643" y="84835"/>
                </a:lnTo>
                <a:lnTo>
                  <a:pt x="439996" y="59689"/>
                </a:lnTo>
                <a:close/>
              </a:path>
              <a:path w="445769" h="1670050">
                <a:moveTo>
                  <a:pt x="398399" y="59689"/>
                </a:moveTo>
                <a:lnTo>
                  <a:pt x="395270" y="72285"/>
                </a:lnTo>
                <a:lnTo>
                  <a:pt x="420436" y="78555"/>
                </a:lnTo>
                <a:lnTo>
                  <a:pt x="423544" y="66039"/>
                </a:lnTo>
                <a:lnTo>
                  <a:pt x="398399" y="59689"/>
                </a:lnTo>
                <a:close/>
              </a:path>
              <a:path w="445769" h="1670050">
                <a:moveTo>
                  <a:pt x="426593" y="0"/>
                </a:moveTo>
                <a:lnTo>
                  <a:pt x="370204" y="66039"/>
                </a:lnTo>
                <a:lnTo>
                  <a:pt x="395270" y="72285"/>
                </a:lnTo>
                <a:lnTo>
                  <a:pt x="398399" y="59689"/>
                </a:lnTo>
                <a:lnTo>
                  <a:pt x="439996" y="59689"/>
                </a:lnTo>
                <a:lnTo>
                  <a:pt x="4265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88261" y="3703446"/>
            <a:ext cx="445770" cy="1760855"/>
          </a:xfrm>
          <a:custGeom>
            <a:avLst/>
            <a:gdLst/>
            <a:ahLst/>
            <a:cxnLst/>
            <a:rect l="l" t="t" r="r" b="b"/>
            <a:pathLst>
              <a:path w="445769" h="1760854">
                <a:moveTo>
                  <a:pt x="398145" y="38735"/>
                </a:moveTo>
                <a:lnTo>
                  <a:pt x="372402" y="25908"/>
                </a:lnTo>
                <a:lnTo>
                  <a:pt x="320421" y="0"/>
                </a:lnTo>
                <a:lnTo>
                  <a:pt x="320421" y="25933"/>
                </a:lnTo>
                <a:lnTo>
                  <a:pt x="32385" y="26289"/>
                </a:lnTo>
                <a:lnTo>
                  <a:pt x="32385" y="52197"/>
                </a:lnTo>
                <a:lnTo>
                  <a:pt x="320421" y="51841"/>
                </a:lnTo>
                <a:lnTo>
                  <a:pt x="320421" y="77724"/>
                </a:lnTo>
                <a:lnTo>
                  <a:pt x="398145" y="38735"/>
                </a:lnTo>
                <a:close/>
              </a:path>
              <a:path w="445769" h="1760854">
                <a:moveTo>
                  <a:pt x="445643" y="1675638"/>
                </a:moveTo>
                <a:lnTo>
                  <a:pt x="420420" y="1681886"/>
                </a:lnTo>
                <a:lnTo>
                  <a:pt x="25146" y="90424"/>
                </a:lnTo>
                <a:lnTo>
                  <a:pt x="0" y="96774"/>
                </a:lnTo>
                <a:lnTo>
                  <a:pt x="395274" y="1688109"/>
                </a:lnTo>
                <a:lnTo>
                  <a:pt x="370205" y="1694307"/>
                </a:lnTo>
                <a:lnTo>
                  <a:pt x="426593" y="1760347"/>
                </a:lnTo>
                <a:lnTo>
                  <a:pt x="440004" y="1700657"/>
                </a:lnTo>
                <a:lnTo>
                  <a:pt x="445643" y="16756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886825" y="1396110"/>
            <a:ext cx="1913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latin typeface="Calibri"/>
                <a:cs typeface="Calibri"/>
              </a:rPr>
              <a:t>Heuristic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function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is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Manhattan</a:t>
            </a:r>
            <a:r>
              <a:rPr sz="1800" i="1" spc="-5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Distance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dirty="0"/>
              <a:t>Example</a:t>
            </a:r>
          </a:p>
          <a:p>
            <a:pPr algn="ctr">
              <a:lnSpc>
                <a:spcPts val="2745"/>
              </a:lnSpc>
            </a:pP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8-puzzle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578226" y="4956175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578226" y="1408175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7550" y="3178301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578226" y="3178301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478020" y="2776727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033983" y="4323029"/>
            <a:ext cx="51180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4936" y="2516251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31922" y="4286757"/>
            <a:ext cx="511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478020" y="1371472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4478020" y="4182109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478020" y="5587428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2924936" y="6030874"/>
            <a:ext cx="1562735" cy="70358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  <a:p>
            <a:pPr marL="1078230">
              <a:lnSpc>
                <a:spcPct val="100000"/>
              </a:lnSpc>
              <a:spcBef>
                <a:spcPts val="509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15966" y="2442464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15966" y="3845432"/>
            <a:ext cx="511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15966" y="5250941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108073" y="1971294"/>
            <a:ext cx="445770" cy="1670050"/>
          </a:xfrm>
          <a:custGeom>
            <a:avLst/>
            <a:gdLst/>
            <a:ahLst/>
            <a:cxnLst/>
            <a:rect l="l" t="t" r="r" b="b"/>
            <a:pathLst>
              <a:path w="445769" h="1670050">
                <a:moveTo>
                  <a:pt x="395270" y="72285"/>
                </a:moveTo>
                <a:lnTo>
                  <a:pt x="0" y="1663699"/>
                </a:lnTo>
                <a:lnTo>
                  <a:pt x="25145" y="1669922"/>
                </a:lnTo>
                <a:lnTo>
                  <a:pt x="420436" y="78555"/>
                </a:lnTo>
                <a:lnTo>
                  <a:pt x="395270" y="72285"/>
                </a:lnTo>
                <a:close/>
              </a:path>
              <a:path w="445769" h="1670050">
                <a:moveTo>
                  <a:pt x="439996" y="59689"/>
                </a:moveTo>
                <a:lnTo>
                  <a:pt x="398399" y="59689"/>
                </a:lnTo>
                <a:lnTo>
                  <a:pt x="423544" y="66039"/>
                </a:lnTo>
                <a:lnTo>
                  <a:pt x="420436" y="78555"/>
                </a:lnTo>
                <a:lnTo>
                  <a:pt x="445643" y="84835"/>
                </a:lnTo>
                <a:lnTo>
                  <a:pt x="439996" y="59689"/>
                </a:lnTo>
                <a:close/>
              </a:path>
              <a:path w="445769" h="1670050">
                <a:moveTo>
                  <a:pt x="398399" y="59689"/>
                </a:moveTo>
                <a:lnTo>
                  <a:pt x="395270" y="72285"/>
                </a:lnTo>
                <a:lnTo>
                  <a:pt x="420436" y="78555"/>
                </a:lnTo>
                <a:lnTo>
                  <a:pt x="423544" y="66039"/>
                </a:lnTo>
                <a:lnTo>
                  <a:pt x="398399" y="59689"/>
                </a:lnTo>
                <a:close/>
              </a:path>
              <a:path w="445769" h="1670050">
                <a:moveTo>
                  <a:pt x="426593" y="0"/>
                </a:moveTo>
                <a:lnTo>
                  <a:pt x="370204" y="66039"/>
                </a:lnTo>
                <a:lnTo>
                  <a:pt x="395270" y="72285"/>
                </a:lnTo>
                <a:lnTo>
                  <a:pt x="398399" y="59689"/>
                </a:lnTo>
                <a:lnTo>
                  <a:pt x="439996" y="59689"/>
                </a:lnTo>
                <a:lnTo>
                  <a:pt x="4265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88261" y="3703446"/>
            <a:ext cx="445770" cy="1760855"/>
          </a:xfrm>
          <a:custGeom>
            <a:avLst/>
            <a:gdLst/>
            <a:ahLst/>
            <a:cxnLst/>
            <a:rect l="l" t="t" r="r" b="b"/>
            <a:pathLst>
              <a:path w="445769" h="1760854">
                <a:moveTo>
                  <a:pt x="398145" y="38735"/>
                </a:moveTo>
                <a:lnTo>
                  <a:pt x="372402" y="25908"/>
                </a:lnTo>
                <a:lnTo>
                  <a:pt x="320421" y="0"/>
                </a:lnTo>
                <a:lnTo>
                  <a:pt x="320421" y="25933"/>
                </a:lnTo>
                <a:lnTo>
                  <a:pt x="32385" y="26289"/>
                </a:lnTo>
                <a:lnTo>
                  <a:pt x="32385" y="52197"/>
                </a:lnTo>
                <a:lnTo>
                  <a:pt x="320421" y="51841"/>
                </a:lnTo>
                <a:lnTo>
                  <a:pt x="320421" y="77724"/>
                </a:lnTo>
                <a:lnTo>
                  <a:pt x="398145" y="38735"/>
                </a:lnTo>
                <a:close/>
              </a:path>
              <a:path w="445769" h="1760854">
                <a:moveTo>
                  <a:pt x="445643" y="1675638"/>
                </a:moveTo>
                <a:lnTo>
                  <a:pt x="420420" y="1681886"/>
                </a:lnTo>
                <a:lnTo>
                  <a:pt x="25146" y="90424"/>
                </a:lnTo>
                <a:lnTo>
                  <a:pt x="0" y="96774"/>
                </a:lnTo>
                <a:lnTo>
                  <a:pt x="395274" y="1688109"/>
                </a:lnTo>
                <a:lnTo>
                  <a:pt x="370205" y="1694307"/>
                </a:lnTo>
                <a:lnTo>
                  <a:pt x="426593" y="1760347"/>
                </a:lnTo>
                <a:lnTo>
                  <a:pt x="440004" y="1700657"/>
                </a:lnTo>
                <a:lnTo>
                  <a:pt x="445643" y="16756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78021" y="1907285"/>
            <a:ext cx="445770" cy="1775460"/>
          </a:xfrm>
          <a:custGeom>
            <a:avLst/>
            <a:gdLst/>
            <a:ahLst/>
            <a:cxnLst/>
            <a:rect l="l" t="t" r="r" b="b"/>
            <a:pathLst>
              <a:path w="445770" h="1775460">
                <a:moveTo>
                  <a:pt x="388747" y="1490472"/>
                </a:moveTo>
                <a:lnTo>
                  <a:pt x="303149" y="1504823"/>
                </a:lnTo>
                <a:lnTo>
                  <a:pt x="318376" y="1525765"/>
                </a:lnTo>
                <a:lnTo>
                  <a:pt x="4953" y="1754505"/>
                </a:lnTo>
                <a:lnTo>
                  <a:pt x="20193" y="1775333"/>
                </a:lnTo>
                <a:lnTo>
                  <a:pt x="333616" y="1546720"/>
                </a:lnTo>
                <a:lnTo>
                  <a:pt x="348869" y="1567688"/>
                </a:lnTo>
                <a:lnTo>
                  <a:pt x="374446" y="1518158"/>
                </a:lnTo>
                <a:lnTo>
                  <a:pt x="388747" y="1490472"/>
                </a:lnTo>
                <a:close/>
              </a:path>
              <a:path w="445770" h="1775460">
                <a:moveTo>
                  <a:pt x="445643" y="84836"/>
                </a:moveTo>
                <a:lnTo>
                  <a:pt x="439991" y="59690"/>
                </a:lnTo>
                <a:lnTo>
                  <a:pt x="426593" y="0"/>
                </a:lnTo>
                <a:lnTo>
                  <a:pt x="370205" y="66040"/>
                </a:lnTo>
                <a:lnTo>
                  <a:pt x="395262" y="72288"/>
                </a:lnTo>
                <a:lnTo>
                  <a:pt x="0" y="1663700"/>
                </a:lnTo>
                <a:lnTo>
                  <a:pt x="25146" y="1669935"/>
                </a:lnTo>
                <a:lnTo>
                  <a:pt x="420433" y="78562"/>
                </a:lnTo>
                <a:lnTo>
                  <a:pt x="445643" y="848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69893" y="3791203"/>
            <a:ext cx="435609" cy="2359025"/>
          </a:xfrm>
          <a:custGeom>
            <a:avLst/>
            <a:gdLst/>
            <a:ahLst/>
            <a:cxnLst/>
            <a:rect l="l" t="t" r="r" b="b"/>
            <a:pathLst>
              <a:path w="435610" h="2359025">
                <a:moveTo>
                  <a:pt x="422275" y="2275827"/>
                </a:moveTo>
                <a:lnTo>
                  <a:pt x="396735" y="2280158"/>
                </a:lnTo>
                <a:lnTo>
                  <a:pt x="33528" y="134747"/>
                </a:lnTo>
                <a:lnTo>
                  <a:pt x="7874" y="139065"/>
                </a:lnTo>
                <a:lnTo>
                  <a:pt x="371208" y="2284476"/>
                </a:lnTo>
                <a:lnTo>
                  <a:pt x="345567" y="2288806"/>
                </a:lnTo>
                <a:lnTo>
                  <a:pt x="396875" y="2358948"/>
                </a:lnTo>
                <a:lnTo>
                  <a:pt x="415721" y="2297252"/>
                </a:lnTo>
                <a:lnTo>
                  <a:pt x="422275" y="2275827"/>
                </a:lnTo>
                <a:close/>
              </a:path>
              <a:path w="435610" h="2359025">
                <a:moveTo>
                  <a:pt x="435229" y="839216"/>
                </a:moveTo>
                <a:lnTo>
                  <a:pt x="434848" y="787400"/>
                </a:lnTo>
                <a:lnTo>
                  <a:pt x="434594" y="752348"/>
                </a:lnTo>
                <a:lnTo>
                  <a:pt x="411568" y="764057"/>
                </a:lnTo>
                <a:lnTo>
                  <a:pt x="23114" y="0"/>
                </a:lnTo>
                <a:lnTo>
                  <a:pt x="0" y="11684"/>
                </a:lnTo>
                <a:lnTo>
                  <a:pt x="388429" y="775817"/>
                </a:lnTo>
                <a:lnTo>
                  <a:pt x="365379" y="787527"/>
                </a:lnTo>
                <a:lnTo>
                  <a:pt x="435229" y="8392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886825" y="1396110"/>
            <a:ext cx="1913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latin typeface="Calibri"/>
                <a:cs typeface="Calibri"/>
              </a:rPr>
              <a:t>Heuristic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function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is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Manhattan</a:t>
            </a:r>
            <a:r>
              <a:rPr sz="1800" i="1" spc="-5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Distance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dirty="0"/>
              <a:t>Example</a:t>
            </a:r>
          </a:p>
          <a:p>
            <a:pPr algn="ctr">
              <a:lnSpc>
                <a:spcPts val="2745"/>
              </a:lnSpc>
            </a:pP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8-puzzle:</a:t>
            </a:r>
            <a:r>
              <a:rPr sz="24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FF0000"/>
                </a:solidFill>
                <a:latin typeface="Times New Roman"/>
                <a:cs typeface="Times New Roman"/>
              </a:rPr>
              <a:t>solution</a:t>
            </a:r>
            <a:r>
              <a:rPr sz="2400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FF0000"/>
                </a:solidFill>
                <a:latin typeface="Times New Roman"/>
                <a:cs typeface="Times New Roman"/>
              </a:rPr>
              <a:t>case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578226" y="4956175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578226" y="1408175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7550" y="3178301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578226" y="3178301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478020" y="2776727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033983" y="4323029"/>
            <a:ext cx="51180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4936" y="2516251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31922" y="4286757"/>
            <a:ext cx="511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478020" y="1371472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4478020" y="4182109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478020" y="5587428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2924936" y="6030874"/>
            <a:ext cx="1562735" cy="70358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  <a:p>
            <a:pPr marL="1078230">
              <a:lnSpc>
                <a:spcPct val="100000"/>
              </a:lnSpc>
              <a:spcBef>
                <a:spcPts val="509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15966" y="2442464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15966" y="3845432"/>
            <a:ext cx="511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15966" y="5250941"/>
            <a:ext cx="49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6377940" y="2776727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557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557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6728841" y="3880230"/>
            <a:ext cx="511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108073" y="1971294"/>
            <a:ext cx="445770" cy="1670050"/>
          </a:xfrm>
          <a:custGeom>
            <a:avLst/>
            <a:gdLst/>
            <a:ahLst/>
            <a:cxnLst/>
            <a:rect l="l" t="t" r="r" b="b"/>
            <a:pathLst>
              <a:path w="445769" h="1670050">
                <a:moveTo>
                  <a:pt x="395270" y="72285"/>
                </a:moveTo>
                <a:lnTo>
                  <a:pt x="0" y="1663699"/>
                </a:lnTo>
                <a:lnTo>
                  <a:pt x="25145" y="1669922"/>
                </a:lnTo>
                <a:lnTo>
                  <a:pt x="420436" y="78555"/>
                </a:lnTo>
                <a:lnTo>
                  <a:pt x="395270" y="72285"/>
                </a:lnTo>
                <a:close/>
              </a:path>
              <a:path w="445769" h="1670050">
                <a:moveTo>
                  <a:pt x="439996" y="59689"/>
                </a:moveTo>
                <a:lnTo>
                  <a:pt x="398399" y="59689"/>
                </a:lnTo>
                <a:lnTo>
                  <a:pt x="423544" y="66039"/>
                </a:lnTo>
                <a:lnTo>
                  <a:pt x="420436" y="78555"/>
                </a:lnTo>
                <a:lnTo>
                  <a:pt x="445643" y="84835"/>
                </a:lnTo>
                <a:lnTo>
                  <a:pt x="439996" y="59689"/>
                </a:lnTo>
                <a:close/>
              </a:path>
              <a:path w="445769" h="1670050">
                <a:moveTo>
                  <a:pt x="398399" y="59689"/>
                </a:moveTo>
                <a:lnTo>
                  <a:pt x="395270" y="72285"/>
                </a:lnTo>
                <a:lnTo>
                  <a:pt x="420436" y="78555"/>
                </a:lnTo>
                <a:lnTo>
                  <a:pt x="423544" y="66039"/>
                </a:lnTo>
                <a:lnTo>
                  <a:pt x="398399" y="59689"/>
                </a:lnTo>
                <a:close/>
              </a:path>
              <a:path w="445769" h="1670050">
                <a:moveTo>
                  <a:pt x="426593" y="0"/>
                </a:moveTo>
                <a:lnTo>
                  <a:pt x="370204" y="66039"/>
                </a:lnTo>
                <a:lnTo>
                  <a:pt x="395270" y="72285"/>
                </a:lnTo>
                <a:lnTo>
                  <a:pt x="398399" y="59689"/>
                </a:lnTo>
                <a:lnTo>
                  <a:pt x="439996" y="59689"/>
                </a:lnTo>
                <a:lnTo>
                  <a:pt x="4265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88261" y="3703446"/>
            <a:ext cx="445770" cy="1760855"/>
          </a:xfrm>
          <a:custGeom>
            <a:avLst/>
            <a:gdLst/>
            <a:ahLst/>
            <a:cxnLst/>
            <a:rect l="l" t="t" r="r" b="b"/>
            <a:pathLst>
              <a:path w="445769" h="1760854">
                <a:moveTo>
                  <a:pt x="398145" y="38735"/>
                </a:moveTo>
                <a:lnTo>
                  <a:pt x="372402" y="25908"/>
                </a:lnTo>
                <a:lnTo>
                  <a:pt x="320421" y="0"/>
                </a:lnTo>
                <a:lnTo>
                  <a:pt x="320421" y="25933"/>
                </a:lnTo>
                <a:lnTo>
                  <a:pt x="32385" y="26289"/>
                </a:lnTo>
                <a:lnTo>
                  <a:pt x="32385" y="52197"/>
                </a:lnTo>
                <a:lnTo>
                  <a:pt x="320421" y="51841"/>
                </a:lnTo>
                <a:lnTo>
                  <a:pt x="320421" y="77724"/>
                </a:lnTo>
                <a:lnTo>
                  <a:pt x="398145" y="38735"/>
                </a:lnTo>
                <a:close/>
              </a:path>
              <a:path w="445769" h="1760854">
                <a:moveTo>
                  <a:pt x="445643" y="1675638"/>
                </a:moveTo>
                <a:lnTo>
                  <a:pt x="420420" y="1681886"/>
                </a:lnTo>
                <a:lnTo>
                  <a:pt x="25146" y="90424"/>
                </a:lnTo>
                <a:lnTo>
                  <a:pt x="0" y="96774"/>
                </a:lnTo>
                <a:lnTo>
                  <a:pt x="395274" y="1688109"/>
                </a:lnTo>
                <a:lnTo>
                  <a:pt x="370205" y="1694307"/>
                </a:lnTo>
                <a:lnTo>
                  <a:pt x="426593" y="1760347"/>
                </a:lnTo>
                <a:lnTo>
                  <a:pt x="440004" y="1700657"/>
                </a:lnTo>
                <a:lnTo>
                  <a:pt x="445643" y="16756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78021" y="1907285"/>
            <a:ext cx="445770" cy="1775460"/>
          </a:xfrm>
          <a:custGeom>
            <a:avLst/>
            <a:gdLst/>
            <a:ahLst/>
            <a:cxnLst/>
            <a:rect l="l" t="t" r="r" b="b"/>
            <a:pathLst>
              <a:path w="445770" h="1775460">
                <a:moveTo>
                  <a:pt x="388747" y="1490472"/>
                </a:moveTo>
                <a:lnTo>
                  <a:pt x="303149" y="1504823"/>
                </a:lnTo>
                <a:lnTo>
                  <a:pt x="318376" y="1525765"/>
                </a:lnTo>
                <a:lnTo>
                  <a:pt x="4953" y="1754505"/>
                </a:lnTo>
                <a:lnTo>
                  <a:pt x="20193" y="1775333"/>
                </a:lnTo>
                <a:lnTo>
                  <a:pt x="333616" y="1546720"/>
                </a:lnTo>
                <a:lnTo>
                  <a:pt x="348869" y="1567688"/>
                </a:lnTo>
                <a:lnTo>
                  <a:pt x="374446" y="1518158"/>
                </a:lnTo>
                <a:lnTo>
                  <a:pt x="388747" y="1490472"/>
                </a:lnTo>
                <a:close/>
              </a:path>
              <a:path w="445770" h="1775460">
                <a:moveTo>
                  <a:pt x="445643" y="84836"/>
                </a:moveTo>
                <a:lnTo>
                  <a:pt x="439991" y="59690"/>
                </a:lnTo>
                <a:lnTo>
                  <a:pt x="426593" y="0"/>
                </a:lnTo>
                <a:lnTo>
                  <a:pt x="370205" y="66040"/>
                </a:lnTo>
                <a:lnTo>
                  <a:pt x="395262" y="72288"/>
                </a:lnTo>
                <a:lnTo>
                  <a:pt x="0" y="1663700"/>
                </a:lnTo>
                <a:lnTo>
                  <a:pt x="25146" y="1669935"/>
                </a:lnTo>
                <a:lnTo>
                  <a:pt x="420433" y="78562"/>
                </a:lnTo>
                <a:lnTo>
                  <a:pt x="445643" y="848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69893" y="3791203"/>
            <a:ext cx="435609" cy="2359025"/>
          </a:xfrm>
          <a:custGeom>
            <a:avLst/>
            <a:gdLst/>
            <a:ahLst/>
            <a:cxnLst/>
            <a:rect l="l" t="t" r="r" b="b"/>
            <a:pathLst>
              <a:path w="435610" h="2359025">
                <a:moveTo>
                  <a:pt x="422275" y="2275827"/>
                </a:moveTo>
                <a:lnTo>
                  <a:pt x="396735" y="2280158"/>
                </a:lnTo>
                <a:lnTo>
                  <a:pt x="33528" y="134747"/>
                </a:lnTo>
                <a:lnTo>
                  <a:pt x="7874" y="139065"/>
                </a:lnTo>
                <a:lnTo>
                  <a:pt x="371208" y="2284476"/>
                </a:lnTo>
                <a:lnTo>
                  <a:pt x="345567" y="2288806"/>
                </a:lnTo>
                <a:lnTo>
                  <a:pt x="396875" y="2358948"/>
                </a:lnTo>
                <a:lnTo>
                  <a:pt x="415721" y="2297252"/>
                </a:lnTo>
                <a:lnTo>
                  <a:pt x="422275" y="2275827"/>
                </a:lnTo>
                <a:close/>
              </a:path>
              <a:path w="435610" h="2359025">
                <a:moveTo>
                  <a:pt x="435229" y="839216"/>
                </a:moveTo>
                <a:lnTo>
                  <a:pt x="434848" y="787400"/>
                </a:lnTo>
                <a:lnTo>
                  <a:pt x="434594" y="752348"/>
                </a:lnTo>
                <a:lnTo>
                  <a:pt x="411568" y="764057"/>
                </a:lnTo>
                <a:lnTo>
                  <a:pt x="23114" y="0"/>
                </a:lnTo>
                <a:lnTo>
                  <a:pt x="0" y="11684"/>
                </a:lnTo>
                <a:lnTo>
                  <a:pt x="388429" y="775817"/>
                </a:lnTo>
                <a:lnTo>
                  <a:pt x="365379" y="787527"/>
                </a:lnTo>
                <a:lnTo>
                  <a:pt x="435229" y="8392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62065" y="3301110"/>
            <a:ext cx="365760" cy="78105"/>
          </a:xfrm>
          <a:custGeom>
            <a:avLst/>
            <a:gdLst/>
            <a:ahLst/>
            <a:cxnLst/>
            <a:rect l="l" t="t" r="r" b="b"/>
            <a:pathLst>
              <a:path w="365760" h="78104">
                <a:moveTo>
                  <a:pt x="340021" y="25908"/>
                </a:moveTo>
                <a:lnTo>
                  <a:pt x="300989" y="25908"/>
                </a:lnTo>
                <a:lnTo>
                  <a:pt x="300989" y="51815"/>
                </a:lnTo>
                <a:lnTo>
                  <a:pt x="288036" y="51832"/>
                </a:lnTo>
                <a:lnTo>
                  <a:pt x="288036" y="77724"/>
                </a:lnTo>
                <a:lnTo>
                  <a:pt x="365760" y="38735"/>
                </a:lnTo>
                <a:lnTo>
                  <a:pt x="340021" y="25908"/>
                </a:lnTo>
                <a:close/>
              </a:path>
              <a:path w="365760" h="78104">
                <a:moveTo>
                  <a:pt x="288036" y="25924"/>
                </a:moveTo>
                <a:lnTo>
                  <a:pt x="0" y="26288"/>
                </a:lnTo>
                <a:lnTo>
                  <a:pt x="0" y="52197"/>
                </a:lnTo>
                <a:lnTo>
                  <a:pt x="288036" y="51832"/>
                </a:lnTo>
                <a:lnTo>
                  <a:pt x="288036" y="25924"/>
                </a:lnTo>
                <a:close/>
              </a:path>
              <a:path w="365760" h="78104">
                <a:moveTo>
                  <a:pt x="300989" y="25908"/>
                </a:moveTo>
                <a:lnTo>
                  <a:pt x="288036" y="25924"/>
                </a:lnTo>
                <a:lnTo>
                  <a:pt x="288036" y="51832"/>
                </a:lnTo>
                <a:lnTo>
                  <a:pt x="300989" y="51815"/>
                </a:lnTo>
                <a:lnTo>
                  <a:pt x="300989" y="25908"/>
                </a:lnTo>
                <a:close/>
              </a:path>
              <a:path w="365760" h="78104">
                <a:moveTo>
                  <a:pt x="288036" y="0"/>
                </a:moveTo>
                <a:lnTo>
                  <a:pt x="288036" y="25924"/>
                </a:lnTo>
                <a:lnTo>
                  <a:pt x="340021" y="25908"/>
                </a:lnTo>
                <a:lnTo>
                  <a:pt x="2880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886825" y="1396110"/>
            <a:ext cx="1913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latin typeface="Calibri"/>
                <a:cs typeface="Calibri"/>
              </a:rPr>
              <a:t>Heuristic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function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is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Manhattan</a:t>
            </a:r>
            <a:r>
              <a:rPr sz="1800" i="1" spc="-5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Distance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6209" y="244551"/>
            <a:ext cx="4240530" cy="846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760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35" dirty="0"/>
              <a:t> </a:t>
            </a:r>
            <a:r>
              <a:rPr spc="-5" dirty="0"/>
              <a:t>Climbing</a:t>
            </a:r>
            <a:r>
              <a:rPr spc="-35" dirty="0"/>
              <a:t> </a:t>
            </a:r>
            <a:r>
              <a:rPr dirty="0"/>
              <a:t>Example</a:t>
            </a:r>
          </a:p>
          <a:p>
            <a:pPr marL="12700">
              <a:lnSpc>
                <a:spcPts val="2745"/>
              </a:lnSpc>
            </a:pP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8-puzzle:</a:t>
            </a:r>
            <a:r>
              <a:rPr sz="24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stuck</a:t>
            </a:r>
            <a:r>
              <a:rPr sz="24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FF0000"/>
                </a:solidFill>
                <a:latin typeface="Times New Roman"/>
                <a:cs typeface="Times New Roman"/>
              </a:rPr>
              <a:t>at</a:t>
            </a:r>
            <a:r>
              <a:rPr sz="24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FF0000"/>
                </a:solidFill>
                <a:latin typeface="Times New Roman"/>
                <a:cs typeface="Times New Roman"/>
              </a:rPr>
              <a:t>local</a:t>
            </a:r>
            <a:r>
              <a:rPr sz="2400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FF0000"/>
                </a:solidFill>
                <a:latin typeface="Times New Roman"/>
                <a:cs typeface="Times New Roman"/>
              </a:rPr>
              <a:t>maximum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578226" y="1408175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17550" y="3178301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578226" y="3178301"/>
          <a:ext cx="1344930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033983" y="4323029"/>
            <a:ext cx="6261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4936" y="2516251"/>
            <a:ext cx="610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1922" y="4286757"/>
            <a:ext cx="614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11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08073" y="1971294"/>
            <a:ext cx="445770" cy="1670050"/>
          </a:xfrm>
          <a:custGeom>
            <a:avLst/>
            <a:gdLst/>
            <a:ahLst/>
            <a:cxnLst/>
            <a:rect l="l" t="t" r="r" b="b"/>
            <a:pathLst>
              <a:path w="445769" h="1670050">
                <a:moveTo>
                  <a:pt x="395270" y="72285"/>
                </a:moveTo>
                <a:lnTo>
                  <a:pt x="0" y="1663699"/>
                </a:lnTo>
                <a:lnTo>
                  <a:pt x="25145" y="1669922"/>
                </a:lnTo>
                <a:lnTo>
                  <a:pt x="420436" y="78555"/>
                </a:lnTo>
                <a:lnTo>
                  <a:pt x="395270" y="72285"/>
                </a:lnTo>
                <a:close/>
              </a:path>
              <a:path w="445769" h="1670050">
                <a:moveTo>
                  <a:pt x="439996" y="59689"/>
                </a:moveTo>
                <a:lnTo>
                  <a:pt x="398399" y="59689"/>
                </a:lnTo>
                <a:lnTo>
                  <a:pt x="423544" y="66039"/>
                </a:lnTo>
                <a:lnTo>
                  <a:pt x="420436" y="78555"/>
                </a:lnTo>
                <a:lnTo>
                  <a:pt x="445643" y="84835"/>
                </a:lnTo>
                <a:lnTo>
                  <a:pt x="439996" y="59689"/>
                </a:lnTo>
                <a:close/>
              </a:path>
              <a:path w="445769" h="1670050">
                <a:moveTo>
                  <a:pt x="398399" y="59689"/>
                </a:moveTo>
                <a:lnTo>
                  <a:pt x="395270" y="72285"/>
                </a:lnTo>
                <a:lnTo>
                  <a:pt x="420436" y="78555"/>
                </a:lnTo>
                <a:lnTo>
                  <a:pt x="423544" y="66039"/>
                </a:lnTo>
                <a:lnTo>
                  <a:pt x="398399" y="59689"/>
                </a:lnTo>
                <a:close/>
              </a:path>
              <a:path w="445769" h="1670050">
                <a:moveTo>
                  <a:pt x="426593" y="0"/>
                </a:moveTo>
                <a:lnTo>
                  <a:pt x="370204" y="66039"/>
                </a:lnTo>
                <a:lnTo>
                  <a:pt x="395270" y="72285"/>
                </a:lnTo>
                <a:lnTo>
                  <a:pt x="398399" y="59689"/>
                </a:lnTo>
                <a:lnTo>
                  <a:pt x="439996" y="59689"/>
                </a:lnTo>
                <a:lnTo>
                  <a:pt x="4265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20645" y="3703446"/>
            <a:ext cx="365760" cy="78105"/>
          </a:xfrm>
          <a:custGeom>
            <a:avLst/>
            <a:gdLst/>
            <a:ahLst/>
            <a:cxnLst/>
            <a:rect l="l" t="t" r="r" b="b"/>
            <a:pathLst>
              <a:path w="365760" h="78104">
                <a:moveTo>
                  <a:pt x="340021" y="25907"/>
                </a:moveTo>
                <a:lnTo>
                  <a:pt x="300990" y="25907"/>
                </a:lnTo>
                <a:lnTo>
                  <a:pt x="300990" y="51815"/>
                </a:lnTo>
                <a:lnTo>
                  <a:pt x="288036" y="51832"/>
                </a:lnTo>
                <a:lnTo>
                  <a:pt x="288036" y="77723"/>
                </a:lnTo>
                <a:lnTo>
                  <a:pt x="365760" y="38734"/>
                </a:lnTo>
                <a:lnTo>
                  <a:pt x="340021" y="25907"/>
                </a:lnTo>
                <a:close/>
              </a:path>
              <a:path w="365760" h="78104">
                <a:moveTo>
                  <a:pt x="288036" y="25924"/>
                </a:moveTo>
                <a:lnTo>
                  <a:pt x="0" y="26288"/>
                </a:lnTo>
                <a:lnTo>
                  <a:pt x="0" y="52196"/>
                </a:lnTo>
                <a:lnTo>
                  <a:pt x="288036" y="51832"/>
                </a:lnTo>
                <a:lnTo>
                  <a:pt x="288036" y="25924"/>
                </a:lnTo>
                <a:close/>
              </a:path>
              <a:path w="365760" h="78104">
                <a:moveTo>
                  <a:pt x="300990" y="25907"/>
                </a:moveTo>
                <a:lnTo>
                  <a:pt x="288036" y="25924"/>
                </a:lnTo>
                <a:lnTo>
                  <a:pt x="288036" y="51832"/>
                </a:lnTo>
                <a:lnTo>
                  <a:pt x="300990" y="51815"/>
                </a:lnTo>
                <a:lnTo>
                  <a:pt x="300990" y="25907"/>
                </a:lnTo>
                <a:close/>
              </a:path>
              <a:path w="365760" h="78104">
                <a:moveTo>
                  <a:pt x="288036" y="0"/>
                </a:moveTo>
                <a:lnTo>
                  <a:pt x="288036" y="25924"/>
                </a:lnTo>
                <a:lnTo>
                  <a:pt x="340021" y="25907"/>
                </a:lnTo>
                <a:lnTo>
                  <a:pt x="2880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86825" y="1396110"/>
            <a:ext cx="1913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latin typeface="Calibri"/>
                <a:cs typeface="Calibri"/>
              </a:rPr>
              <a:t>Heuristic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function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is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Manhattan</a:t>
            </a:r>
            <a:r>
              <a:rPr sz="1800" i="1" spc="-5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Distance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4607940" y="3178301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4961382" y="4286757"/>
            <a:ext cx="610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12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607940" y="1408175"/>
          <a:ext cx="1345565" cy="1125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4961382" y="2508630"/>
            <a:ext cx="610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12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606290" y="4948428"/>
          <a:ext cx="1344930" cy="1125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90"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4959858" y="6037884"/>
            <a:ext cx="610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h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26789" y="1971294"/>
            <a:ext cx="445770" cy="1670050"/>
          </a:xfrm>
          <a:custGeom>
            <a:avLst/>
            <a:gdLst/>
            <a:ahLst/>
            <a:cxnLst/>
            <a:rect l="l" t="t" r="r" b="b"/>
            <a:pathLst>
              <a:path w="445770" h="1670050">
                <a:moveTo>
                  <a:pt x="395270" y="72285"/>
                </a:moveTo>
                <a:lnTo>
                  <a:pt x="0" y="1663699"/>
                </a:lnTo>
                <a:lnTo>
                  <a:pt x="25146" y="1669922"/>
                </a:lnTo>
                <a:lnTo>
                  <a:pt x="420436" y="78555"/>
                </a:lnTo>
                <a:lnTo>
                  <a:pt x="395270" y="72285"/>
                </a:lnTo>
                <a:close/>
              </a:path>
              <a:path w="445770" h="1670050">
                <a:moveTo>
                  <a:pt x="439996" y="59689"/>
                </a:moveTo>
                <a:lnTo>
                  <a:pt x="398399" y="59689"/>
                </a:lnTo>
                <a:lnTo>
                  <a:pt x="423545" y="66039"/>
                </a:lnTo>
                <a:lnTo>
                  <a:pt x="420436" y="78555"/>
                </a:lnTo>
                <a:lnTo>
                  <a:pt x="445643" y="84835"/>
                </a:lnTo>
                <a:lnTo>
                  <a:pt x="439996" y="59689"/>
                </a:lnTo>
                <a:close/>
              </a:path>
              <a:path w="445770" h="1670050">
                <a:moveTo>
                  <a:pt x="398399" y="59689"/>
                </a:moveTo>
                <a:lnTo>
                  <a:pt x="395270" y="72285"/>
                </a:lnTo>
                <a:lnTo>
                  <a:pt x="420436" y="78555"/>
                </a:lnTo>
                <a:lnTo>
                  <a:pt x="423545" y="66039"/>
                </a:lnTo>
                <a:lnTo>
                  <a:pt x="398399" y="59689"/>
                </a:lnTo>
                <a:close/>
              </a:path>
              <a:path w="445770" h="1670050">
                <a:moveTo>
                  <a:pt x="426593" y="0"/>
                </a:moveTo>
                <a:lnTo>
                  <a:pt x="370205" y="66039"/>
                </a:lnTo>
                <a:lnTo>
                  <a:pt x="395270" y="72285"/>
                </a:lnTo>
                <a:lnTo>
                  <a:pt x="398399" y="59689"/>
                </a:lnTo>
                <a:lnTo>
                  <a:pt x="439996" y="59689"/>
                </a:lnTo>
                <a:lnTo>
                  <a:pt x="4265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92702" y="3703446"/>
            <a:ext cx="365760" cy="78105"/>
          </a:xfrm>
          <a:custGeom>
            <a:avLst/>
            <a:gdLst/>
            <a:ahLst/>
            <a:cxnLst/>
            <a:rect l="l" t="t" r="r" b="b"/>
            <a:pathLst>
              <a:path w="365760" h="78104">
                <a:moveTo>
                  <a:pt x="340021" y="25907"/>
                </a:moveTo>
                <a:lnTo>
                  <a:pt x="300989" y="25907"/>
                </a:lnTo>
                <a:lnTo>
                  <a:pt x="300989" y="51815"/>
                </a:lnTo>
                <a:lnTo>
                  <a:pt x="288036" y="51832"/>
                </a:lnTo>
                <a:lnTo>
                  <a:pt x="288036" y="77723"/>
                </a:lnTo>
                <a:lnTo>
                  <a:pt x="365760" y="38734"/>
                </a:lnTo>
                <a:lnTo>
                  <a:pt x="340021" y="25907"/>
                </a:lnTo>
                <a:close/>
              </a:path>
              <a:path w="365760" h="78104">
                <a:moveTo>
                  <a:pt x="288036" y="25924"/>
                </a:moveTo>
                <a:lnTo>
                  <a:pt x="0" y="26288"/>
                </a:lnTo>
                <a:lnTo>
                  <a:pt x="0" y="52196"/>
                </a:lnTo>
                <a:lnTo>
                  <a:pt x="288036" y="51832"/>
                </a:lnTo>
                <a:lnTo>
                  <a:pt x="288036" y="25924"/>
                </a:lnTo>
                <a:close/>
              </a:path>
              <a:path w="365760" h="78104">
                <a:moveTo>
                  <a:pt x="300989" y="25907"/>
                </a:moveTo>
                <a:lnTo>
                  <a:pt x="288036" y="25924"/>
                </a:lnTo>
                <a:lnTo>
                  <a:pt x="288036" y="51832"/>
                </a:lnTo>
                <a:lnTo>
                  <a:pt x="300989" y="51815"/>
                </a:lnTo>
                <a:lnTo>
                  <a:pt x="300989" y="25907"/>
                </a:lnTo>
                <a:close/>
              </a:path>
              <a:path w="365760" h="78104">
                <a:moveTo>
                  <a:pt x="288036" y="0"/>
                </a:moveTo>
                <a:lnTo>
                  <a:pt x="288036" y="25924"/>
                </a:lnTo>
                <a:lnTo>
                  <a:pt x="340021" y="25907"/>
                </a:lnTo>
                <a:lnTo>
                  <a:pt x="2880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26789" y="3889883"/>
            <a:ext cx="445770" cy="1670050"/>
          </a:xfrm>
          <a:custGeom>
            <a:avLst/>
            <a:gdLst/>
            <a:ahLst/>
            <a:cxnLst/>
            <a:rect l="l" t="t" r="r" b="b"/>
            <a:pathLst>
              <a:path w="445770" h="1670050">
                <a:moveTo>
                  <a:pt x="395280" y="1597677"/>
                </a:moveTo>
                <a:lnTo>
                  <a:pt x="370205" y="1603883"/>
                </a:lnTo>
                <a:lnTo>
                  <a:pt x="426593" y="1669923"/>
                </a:lnTo>
                <a:lnTo>
                  <a:pt x="440016" y="1610233"/>
                </a:lnTo>
                <a:lnTo>
                  <a:pt x="398399" y="1610233"/>
                </a:lnTo>
                <a:lnTo>
                  <a:pt x="395280" y="1597677"/>
                </a:lnTo>
                <a:close/>
              </a:path>
              <a:path w="445770" h="1670050">
                <a:moveTo>
                  <a:pt x="420426" y="1591454"/>
                </a:moveTo>
                <a:lnTo>
                  <a:pt x="395280" y="1597677"/>
                </a:lnTo>
                <a:lnTo>
                  <a:pt x="398399" y="1610233"/>
                </a:lnTo>
                <a:lnTo>
                  <a:pt x="423545" y="1604010"/>
                </a:lnTo>
                <a:lnTo>
                  <a:pt x="420426" y="1591454"/>
                </a:lnTo>
                <a:close/>
              </a:path>
              <a:path w="445770" h="1670050">
                <a:moveTo>
                  <a:pt x="445643" y="1585214"/>
                </a:moveTo>
                <a:lnTo>
                  <a:pt x="420426" y="1591454"/>
                </a:lnTo>
                <a:lnTo>
                  <a:pt x="423545" y="1604010"/>
                </a:lnTo>
                <a:lnTo>
                  <a:pt x="398399" y="1610233"/>
                </a:lnTo>
                <a:lnTo>
                  <a:pt x="440016" y="1610233"/>
                </a:lnTo>
                <a:lnTo>
                  <a:pt x="445643" y="1585214"/>
                </a:lnTo>
                <a:close/>
              </a:path>
              <a:path w="445770" h="1670050">
                <a:moveTo>
                  <a:pt x="25146" y="0"/>
                </a:moveTo>
                <a:lnTo>
                  <a:pt x="0" y="6350"/>
                </a:lnTo>
                <a:lnTo>
                  <a:pt x="395280" y="1597677"/>
                </a:lnTo>
                <a:lnTo>
                  <a:pt x="420426" y="1591454"/>
                </a:lnTo>
                <a:lnTo>
                  <a:pt x="251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436233" y="3390138"/>
            <a:ext cx="3464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40" dirty="0">
                <a:latin typeface="Calibri"/>
                <a:cs typeface="Calibri"/>
              </a:rPr>
              <a:t>We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are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stuck </a:t>
            </a:r>
            <a:r>
              <a:rPr sz="1800" b="1" i="1" dirty="0">
                <a:latin typeface="Calibri"/>
                <a:cs typeface="Calibri"/>
              </a:rPr>
              <a:t>with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</a:t>
            </a:r>
            <a:r>
              <a:rPr sz="1800" b="1" i="1" spc="-5" dirty="0">
                <a:latin typeface="Calibri"/>
                <a:cs typeface="Calibri"/>
              </a:rPr>
              <a:t> local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maximum.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83658" y="409143"/>
            <a:ext cx="240982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90" dirty="0"/>
              <a:t> </a:t>
            </a:r>
            <a:r>
              <a:rPr dirty="0"/>
              <a:t>Climbing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312900"/>
            <a:ext cx="8301990" cy="33655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Hill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Climbing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NOT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complete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Hill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Climbing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NOT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optimal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13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Why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use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search?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9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Low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memory</a:t>
            </a:r>
            <a:r>
              <a:rPr sz="1800" dirty="0">
                <a:latin typeface="Times New Roman"/>
                <a:cs typeface="Times New Roman"/>
              </a:rPr>
              <a:t> requirements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usually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constant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Effective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often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find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good solutions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extremely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large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state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spaces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Randomized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variants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hill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climbing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solve</a:t>
            </a:r>
            <a:r>
              <a:rPr sz="1800" spc="-5" dirty="0">
                <a:latin typeface="Times New Roman"/>
                <a:cs typeface="Times New Roman"/>
              </a:rPr>
              <a:t> many</a:t>
            </a:r>
            <a:r>
              <a:rPr sz="1800" dirty="0">
                <a:latin typeface="Times New Roman"/>
                <a:cs typeface="Times New Roman"/>
              </a:rPr>
              <a:t> of 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drawbacks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practice.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Arial MT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162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Many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variants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hill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climbing </a:t>
            </a:r>
            <a:r>
              <a:rPr sz="2000" dirty="0">
                <a:latin typeface="Times New Roman"/>
                <a:cs typeface="Times New Roman"/>
              </a:rPr>
              <a:t>have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invented.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2494" y="409143"/>
            <a:ext cx="42697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Stochastic</a:t>
            </a:r>
            <a:r>
              <a:rPr spc="-50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spc="-5" dirty="0"/>
              <a:t>Climbing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312900"/>
            <a:ext cx="9883140" cy="230568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Stochastic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climbing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chooses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random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among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 uphill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moves;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probability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selection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vary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steepness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of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uphill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move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ts val="2280"/>
              </a:lnSpc>
              <a:spcBef>
                <a:spcPts val="77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Stochastic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climbing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usually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converges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slowly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steepest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ascent,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some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</a:t>
            </a:r>
            <a:endParaRPr sz="2000">
              <a:latin typeface="Times New Roman"/>
              <a:cs typeface="Times New Roman"/>
            </a:endParaRPr>
          </a:p>
          <a:p>
            <a:pPr marL="241300">
              <a:lnSpc>
                <a:spcPts val="2280"/>
              </a:lnSpc>
            </a:pPr>
            <a:r>
              <a:rPr sz="2000" dirty="0">
                <a:latin typeface="Times New Roman"/>
                <a:cs typeface="Times New Roman"/>
              </a:rPr>
              <a:t>landscapes,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finds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better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solutions.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138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Stochastic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climbing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NOT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complete,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5" dirty="0">
                <a:latin typeface="Times New Roman"/>
                <a:cs typeface="Times New Roman"/>
              </a:rPr>
              <a:t> may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less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likely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get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stuck.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9802" y="409143"/>
            <a:ext cx="46755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First-Choice</a:t>
            </a:r>
            <a:r>
              <a:rPr spc="-45" dirty="0"/>
              <a:t> </a:t>
            </a: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10306050" cy="180975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5080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First-choice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climbing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implements </a:t>
            </a:r>
            <a:r>
              <a:rPr sz="2000" b="1" i="1" dirty="0">
                <a:latin typeface="Times New Roman"/>
                <a:cs typeface="Times New Roman"/>
              </a:rPr>
              <a:t>stochastic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hill </a:t>
            </a:r>
            <a:r>
              <a:rPr sz="2000" b="1" i="1" dirty="0">
                <a:latin typeface="Times New Roman"/>
                <a:cs typeface="Times New Roman"/>
              </a:rPr>
              <a:t>climbing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generating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successors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randomly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until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one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generated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better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current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This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 a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good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strategy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state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many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successors.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13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First-choice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climbing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also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complete,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6421" y="409143"/>
            <a:ext cx="54260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Random-Restart</a:t>
            </a:r>
            <a:r>
              <a:rPr spc="-5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Climbing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10523855" cy="45605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833755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Random-Restart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 </a:t>
            </a:r>
            <a:r>
              <a:rPr sz="2000" b="1" dirty="0">
                <a:latin typeface="Times New Roman"/>
                <a:cs typeface="Times New Roman"/>
              </a:rPr>
              <a:t>Climbing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conducts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series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of</a:t>
            </a:r>
            <a:r>
              <a:rPr sz="2000" b="1" i="1" spc="-5" dirty="0">
                <a:latin typeface="Times New Roman"/>
                <a:cs typeface="Times New Roman"/>
              </a:rPr>
              <a:t> hill-climbing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searches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randomly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generated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initial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states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until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goal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is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found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0665" algn="l"/>
                <a:tab pos="241300" algn="l"/>
                <a:tab pos="3509010" algn="l"/>
              </a:tabLst>
            </a:pPr>
            <a:r>
              <a:rPr sz="2000" spc="-5" dirty="0">
                <a:latin typeface="Times New Roman"/>
                <a:cs typeface="Times New Roman"/>
              </a:rPr>
              <a:t>Random-Restart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Hill </a:t>
            </a:r>
            <a:r>
              <a:rPr sz="2000" spc="-5" dirty="0">
                <a:latin typeface="Times New Roman"/>
                <a:cs typeface="Times New Roman"/>
              </a:rPr>
              <a:t>Climbing	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complete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infinite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(or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sufficiently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many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tries)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are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allowed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41300" marR="527050" indent="-228600">
              <a:lnSpc>
                <a:spcPts val="2160"/>
              </a:lnSpc>
              <a:spcBef>
                <a:spcPts val="10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each</a:t>
            </a:r>
            <a:r>
              <a:rPr sz="2000" spc="-5" dirty="0">
                <a:latin typeface="Times New Roman"/>
                <a:cs typeface="Times New Roman"/>
              </a:rPr>
              <a:t> hill-climbing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search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has 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probability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p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success,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expected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number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of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restarts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required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1/p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216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8-queens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instances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sideways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moves </a:t>
            </a:r>
            <a:r>
              <a:rPr sz="2000" dirty="0">
                <a:latin typeface="Times New Roman"/>
                <a:cs typeface="Times New Roman"/>
              </a:rPr>
              <a:t>allowed,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≈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0.14,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need roughly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iterations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find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5" dirty="0">
                <a:latin typeface="Times New Roman"/>
                <a:cs typeface="Times New Roman"/>
              </a:rPr>
              <a:t>goal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(6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failures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 success).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For </a:t>
            </a:r>
            <a:r>
              <a:rPr sz="1800" dirty="0">
                <a:latin typeface="Times New Roman"/>
                <a:cs typeface="Times New Roman"/>
              </a:rPr>
              <a:t>8-queens,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then,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random-restart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hill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climbing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 </a:t>
            </a:r>
            <a:r>
              <a:rPr sz="1800" dirty="0">
                <a:latin typeface="Times New Roman"/>
                <a:cs typeface="Times New Roman"/>
              </a:rPr>
              <a:t>very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effective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indeed.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Even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 three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million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queens,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approach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find</a:t>
            </a:r>
            <a:r>
              <a:rPr sz="1800" spc="-5" dirty="0">
                <a:latin typeface="Times New Roman"/>
                <a:cs typeface="Times New Roman"/>
              </a:rPr>
              <a:t> solutions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 under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minute.</a:t>
            </a:r>
            <a:endParaRPr sz="1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6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success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of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hill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climbing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depends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very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much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shape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of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state-space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landscape</a:t>
            </a:r>
            <a:r>
              <a:rPr sz="200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698500" marR="449580" lvl="1" indent="-228600">
              <a:lnSpc>
                <a:spcPts val="1939"/>
              </a:lnSpc>
              <a:spcBef>
                <a:spcPts val="53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If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there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few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local </a:t>
            </a:r>
            <a:r>
              <a:rPr sz="1800" spc="-5" dirty="0">
                <a:latin typeface="Times New Roman"/>
                <a:cs typeface="Times New Roman"/>
              </a:rPr>
              <a:t>maxima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plateau,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random-restart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hill </a:t>
            </a:r>
            <a:r>
              <a:rPr sz="1800" b="1" i="1" dirty="0">
                <a:latin typeface="Times New Roman"/>
                <a:cs typeface="Times New Roman"/>
              </a:rPr>
              <a:t>climbing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will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find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good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solution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very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quickly.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On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other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hand, </a:t>
            </a:r>
            <a:r>
              <a:rPr sz="1800" spc="-5" dirty="0">
                <a:latin typeface="Times New Roman"/>
                <a:cs typeface="Times New Roman"/>
              </a:rPr>
              <a:t>many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real </a:t>
            </a:r>
            <a:r>
              <a:rPr sz="1800" spc="-5" dirty="0">
                <a:latin typeface="Times New Roman"/>
                <a:cs typeface="Times New Roman"/>
              </a:rPr>
              <a:t>problems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have </a:t>
            </a:r>
            <a:r>
              <a:rPr sz="1800" b="1" i="1" spc="-5" dirty="0">
                <a:latin typeface="Times New Roman"/>
                <a:cs typeface="Times New Roman"/>
              </a:rPr>
              <a:t>many </a:t>
            </a:r>
            <a:r>
              <a:rPr sz="1800" b="1" i="1" dirty="0">
                <a:latin typeface="Times New Roman"/>
                <a:cs typeface="Times New Roman"/>
              </a:rPr>
              <a:t>local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maxima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get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stuck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NP-hard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problems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typically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have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exponential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number</a:t>
            </a:r>
            <a:r>
              <a:rPr sz="1800" b="1" i="1" dirty="0">
                <a:latin typeface="Times New Roman"/>
                <a:cs typeface="Times New Roman"/>
              </a:rPr>
              <a:t> of local maxima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get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stuck on.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41570" y="409143"/>
            <a:ext cx="2289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Local</a:t>
            </a:r>
            <a:r>
              <a:rPr spc="-75" dirty="0"/>
              <a:t> </a:t>
            </a:r>
            <a:r>
              <a:rPr spc="-10" dirty="0"/>
              <a:t>Search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10526395" cy="336422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334645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uninformed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and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informed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search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algorithms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designed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explore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search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spaces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systematically.</a:t>
            </a:r>
            <a:endParaRPr sz="20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ts val="1939"/>
              </a:lnSpc>
              <a:spcBef>
                <a:spcPts val="509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keep one 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more</a:t>
            </a:r>
            <a:r>
              <a:rPr sz="1800" dirty="0">
                <a:latin typeface="Times New Roman"/>
                <a:cs typeface="Times New Roman"/>
              </a:rPr>
              <a:t> paths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memory</a:t>
            </a:r>
            <a:r>
              <a:rPr sz="1800" dirty="0">
                <a:latin typeface="Times New Roman"/>
                <a:cs typeface="Times New Roman"/>
              </a:rPr>
              <a:t> and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 record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which alternatives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have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been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explored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at each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point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along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path.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54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When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goal</a:t>
            </a:r>
            <a:r>
              <a:rPr sz="1800" spc="-5" dirty="0">
                <a:latin typeface="Times New Roman"/>
                <a:cs typeface="Times New Roman"/>
              </a:rPr>
              <a:t> 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found,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the path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to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that</a:t>
            </a:r>
            <a:r>
              <a:rPr sz="1800" i="1" spc="-2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goal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also</a:t>
            </a:r>
            <a:r>
              <a:rPr sz="1800" i="1" spc="-1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constitutes</a:t>
            </a:r>
            <a:r>
              <a:rPr sz="1800" i="1" spc="-2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a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solution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to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the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problem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many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problems,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however,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path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 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goal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irrelevant.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Arial MT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ts val="2280"/>
              </a:lnSpc>
              <a:spcBef>
                <a:spcPts val="161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path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to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goal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does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not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matter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might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consider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different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class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algorithms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 </a:t>
            </a:r>
            <a:r>
              <a:rPr sz="2000" spc="5" dirty="0">
                <a:latin typeface="Times New Roman"/>
                <a:cs typeface="Times New Roman"/>
              </a:rPr>
              <a:t>not</a:t>
            </a:r>
            <a:endParaRPr sz="2000">
              <a:latin typeface="Times New Roman"/>
              <a:cs typeface="Times New Roman"/>
            </a:endParaRPr>
          </a:p>
          <a:p>
            <a:pPr marL="241300">
              <a:lnSpc>
                <a:spcPts val="2280"/>
              </a:lnSpc>
            </a:pPr>
            <a:r>
              <a:rPr sz="2000" spc="5" dirty="0">
                <a:latin typeface="Times New Roman"/>
                <a:cs typeface="Times New Roman"/>
              </a:rPr>
              <a:t>worry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about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paths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all.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565"/>
              </a:spcBef>
            </a:pPr>
            <a:r>
              <a:rPr sz="2000" dirty="0">
                <a:latin typeface="Wingdings"/>
                <a:cs typeface="Wingdings"/>
              </a:rPr>
              <a:t>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search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algorithms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41570" y="409143"/>
            <a:ext cx="2289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Local</a:t>
            </a:r>
            <a:r>
              <a:rPr spc="-75" dirty="0"/>
              <a:t> </a:t>
            </a:r>
            <a:r>
              <a:rPr spc="-10" dirty="0"/>
              <a:t>Search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10429875" cy="395732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46355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search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algorithms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operate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using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single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current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node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generally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move</a:t>
            </a:r>
            <a:r>
              <a:rPr sz="2000" dirty="0">
                <a:latin typeface="Times New Roman"/>
                <a:cs typeface="Times New Roman"/>
              </a:rPr>
              <a:t> only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neighbors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node.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ts val="2280"/>
              </a:lnSpc>
              <a:spcBef>
                <a:spcPts val="7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search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algorithms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ease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up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completeness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and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optimality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interest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improving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time</a:t>
            </a:r>
            <a:endParaRPr sz="2000">
              <a:latin typeface="Times New Roman"/>
              <a:cs typeface="Times New Roman"/>
            </a:endParaRPr>
          </a:p>
          <a:p>
            <a:pPr marL="241300">
              <a:lnSpc>
                <a:spcPts val="2280"/>
              </a:lnSpc>
            </a:pPr>
            <a:r>
              <a:rPr sz="2000" b="1" i="1" dirty="0">
                <a:latin typeface="Times New Roman"/>
                <a:cs typeface="Times New Roman"/>
              </a:rPr>
              <a:t>and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space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complexity</a:t>
            </a:r>
            <a:r>
              <a:rPr sz="2000" spc="-5" dirty="0">
                <a:latin typeface="Times New Roman"/>
                <a:cs typeface="Times New Roman"/>
              </a:rPr>
              <a:t>?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Although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search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algorithms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systematic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two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key advantages</a:t>
            </a:r>
            <a:r>
              <a:rPr sz="200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927100" lvl="1" indent="-457834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2000" dirty="0">
                <a:latin typeface="Times New Roman"/>
                <a:cs typeface="Times New Roman"/>
              </a:rPr>
              <a:t>They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very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little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memory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(usually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constant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amount), </a:t>
            </a:r>
            <a:r>
              <a:rPr sz="2000" dirty="0">
                <a:latin typeface="Times New Roman"/>
                <a:cs typeface="Times New Roman"/>
              </a:rPr>
              <a:t>and</a:t>
            </a:r>
            <a:endParaRPr sz="2000">
              <a:latin typeface="Times New Roman"/>
              <a:cs typeface="Times New Roman"/>
            </a:endParaRPr>
          </a:p>
          <a:p>
            <a:pPr marL="927100" lvl="1" indent="-457834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2000" dirty="0">
                <a:latin typeface="Times New Roman"/>
                <a:cs typeface="Times New Roman"/>
              </a:rPr>
              <a:t>They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often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reasonable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solutions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large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infinite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(continuous)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spaces.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550">
              <a:latin typeface="Times New Roman"/>
              <a:cs typeface="Times New Roman"/>
            </a:endParaRPr>
          </a:p>
          <a:p>
            <a:pPr marL="299085" marR="561975" indent="-287020">
              <a:lnSpc>
                <a:spcPts val="216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addition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finding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goals, </a:t>
            </a: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search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algorithms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useful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solving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pure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optimization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problems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which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aim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to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find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best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state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according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 </a:t>
            </a:r>
            <a:r>
              <a:rPr sz="2000" b="1" i="1" spc="-5" dirty="0">
                <a:latin typeface="Times New Roman"/>
                <a:cs typeface="Times New Roman"/>
              </a:rPr>
              <a:t>objective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function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56285" indent="-287020">
              <a:lnSpc>
                <a:spcPct val="100000"/>
              </a:lnSpc>
              <a:spcBef>
                <a:spcPts val="235"/>
              </a:spcBef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optimization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problems,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path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to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goal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is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irrelevant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goal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state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itself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is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solution.</a:t>
            </a:r>
            <a:endParaRPr sz="2000">
              <a:latin typeface="Times New Roman"/>
              <a:cs typeface="Times New Roman"/>
            </a:endParaRPr>
          </a:p>
          <a:p>
            <a:pPr marL="756285" indent="-287020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756285" algn="l"/>
                <a:tab pos="756920" algn="l"/>
                <a:tab pos="4479925" algn="l"/>
              </a:tabLst>
            </a:pPr>
            <a:r>
              <a:rPr sz="200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some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optimization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problems,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	</a:t>
            </a:r>
            <a:r>
              <a:rPr sz="2000" b="1" i="1" dirty="0">
                <a:latin typeface="Times New Roman"/>
                <a:cs typeface="Times New Roman"/>
              </a:rPr>
              <a:t>goal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is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not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known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 aim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is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to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find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the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best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state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35" dirty="0"/>
              <a:t> </a:t>
            </a:r>
            <a:r>
              <a:rPr spc="-5" dirty="0"/>
              <a:t>Climbing</a:t>
            </a:r>
            <a:r>
              <a:rPr spc="-35" dirty="0"/>
              <a:t> </a:t>
            </a:r>
            <a:r>
              <a:rPr spc="-10" dirty="0"/>
              <a:t>Search</a:t>
            </a:r>
          </a:p>
          <a:p>
            <a:pPr algn="ctr">
              <a:lnSpc>
                <a:spcPts val="2745"/>
              </a:lnSpc>
            </a:pPr>
            <a:r>
              <a:rPr sz="2400" i="1" dirty="0">
                <a:latin typeface="Times New Roman"/>
                <a:cs typeface="Times New Roman"/>
              </a:rPr>
              <a:t>(Steepest</a:t>
            </a:r>
            <a:r>
              <a:rPr sz="2400" i="1" spc="-15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Ascent/Descent)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10557510" cy="422211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459105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each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iteration,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hill-climbing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search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algorithm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moves </a:t>
            </a:r>
            <a:r>
              <a:rPr sz="2000" dirty="0">
                <a:latin typeface="Times New Roman"/>
                <a:cs typeface="Times New Roman"/>
              </a:rPr>
              <a:t>to the </a:t>
            </a:r>
            <a:r>
              <a:rPr sz="2000" b="1" i="1" dirty="0">
                <a:latin typeface="Times New Roman"/>
                <a:cs typeface="Times New Roman"/>
              </a:rPr>
              <a:t>best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successor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current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spc="5" dirty="0">
                <a:latin typeface="Times New Roman"/>
                <a:cs typeface="Times New Roman"/>
              </a:rPr>
              <a:t>node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according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objective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function.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Best </a:t>
            </a:r>
            <a:r>
              <a:rPr sz="1800" spc="-5" dirty="0">
                <a:latin typeface="Times New Roman"/>
                <a:cs typeface="Times New Roman"/>
              </a:rPr>
              <a:t>successor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successor</a:t>
            </a:r>
            <a:r>
              <a:rPr sz="1800" dirty="0">
                <a:latin typeface="Times New Roman"/>
                <a:cs typeface="Times New Roman"/>
              </a:rPr>
              <a:t> with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best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value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(highest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lowest)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according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 an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objective function.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If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 </a:t>
            </a:r>
            <a:r>
              <a:rPr sz="1800" spc="-5" dirty="0">
                <a:latin typeface="Times New Roman"/>
                <a:cs typeface="Times New Roman"/>
              </a:rPr>
              <a:t>successors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have better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value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current value,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returns.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moves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direction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uphill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(hill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climbing).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terminates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when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 reaches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“peak” where </a:t>
            </a:r>
            <a:r>
              <a:rPr sz="1800" dirty="0">
                <a:latin typeface="Times New Roman"/>
                <a:cs typeface="Times New Roman"/>
              </a:rPr>
              <a:t>no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neighbor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has a higher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value.</a:t>
            </a:r>
            <a:endParaRPr sz="1800">
              <a:latin typeface="Times New Roman"/>
              <a:cs typeface="Times New Roman"/>
            </a:endParaRPr>
          </a:p>
          <a:p>
            <a:pPr marL="241300" marR="380365" indent="-228600">
              <a:lnSpc>
                <a:spcPts val="2160"/>
              </a:lnSpc>
              <a:spcBef>
                <a:spcPts val="10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algorithm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does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maintain </a:t>
            </a:r>
            <a:r>
              <a:rPr sz="2000" dirty="0">
                <a:latin typeface="Times New Roman"/>
                <a:cs typeface="Times New Roman"/>
              </a:rPr>
              <a:t>a search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tree,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 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data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structure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current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node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need only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record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 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value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objective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function.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climbing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look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ahead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beyond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immediate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neighbors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current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state.</a:t>
            </a:r>
            <a:endParaRPr sz="20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2160"/>
              </a:lnSpc>
              <a:spcBef>
                <a:spcPts val="10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Hill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climbing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sometimes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called </a:t>
            </a:r>
            <a:r>
              <a:rPr sz="2000" b="1" i="1" dirty="0">
                <a:latin typeface="Times New Roman"/>
                <a:cs typeface="Times New Roman"/>
              </a:rPr>
              <a:t>greedy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local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search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because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grabs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good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neighbor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without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thinking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ahead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about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where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 go next.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5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Greedy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algorithms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often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perform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quite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well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Hill</a:t>
            </a:r>
            <a:r>
              <a:rPr sz="1800" spc="-5" dirty="0">
                <a:latin typeface="Times New Roman"/>
                <a:cs typeface="Times New Roman"/>
              </a:rPr>
              <a:t> climbing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often makes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rapid progress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toward a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solution.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35" dirty="0"/>
              <a:t> </a:t>
            </a:r>
            <a:r>
              <a:rPr spc="-5" dirty="0"/>
              <a:t>Climbing</a:t>
            </a:r>
            <a:r>
              <a:rPr spc="-35" dirty="0"/>
              <a:t> </a:t>
            </a:r>
            <a:r>
              <a:rPr spc="-10" dirty="0"/>
              <a:t>Search</a:t>
            </a:r>
          </a:p>
          <a:p>
            <a:pPr algn="ctr">
              <a:lnSpc>
                <a:spcPts val="2745"/>
              </a:lnSpc>
            </a:pPr>
            <a:r>
              <a:rPr sz="2400" i="1" dirty="0">
                <a:latin typeface="Times New Roman"/>
                <a:cs typeface="Times New Roman"/>
              </a:rPr>
              <a:t>(Steepest</a:t>
            </a:r>
            <a:r>
              <a:rPr sz="2400" i="1" spc="-15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Ascent/Descent)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89488" y="1584048"/>
            <a:ext cx="8302625" cy="1903095"/>
            <a:chOff x="789488" y="1584048"/>
            <a:chExt cx="8302625" cy="19030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488" y="1584048"/>
              <a:ext cx="7815956" cy="190270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62427" y="2577083"/>
              <a:ext cx="2723515" cy="337185"/>
            </a:xfrm>
            <a:custGeom>
              <a:avLst/>
              <a:gdLst/>
              <a:ahLst/>
              <a:cxnLst/>
              <a:rect l="l" t="t" r="r" b="b"/>
              <a:pathLst>
                <a:path w="2723515" h="337185">
                  <a:moveTo>
                    <a:pt x="0" y="336803"/>
                  </a:moveTo>
                  <a:lnTo>
                    <a:pt x="2723388" y="336803"/>
                  </a:lnTo>
                  <a:lnTo>
                    <a:pt x="2723388" y="0"/>
                  </a:lnTo>
                  <a:lnTo>
                    <a:pt x="0" y="0"/>
                  </a:lnTo>
                  <a:lnTo>
                    <a:pt x="0" y="336803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85816" y="2360422"/>
              <a:ext cx="3706495" cy="231775"/>
            </a:xfrm>
            <a:custGeom>
              <a:avLst/>
              <a:gdLst/>
              <a:ahLst/>
              <a:cxnLst/>
              <a:rect l="l" t="t" r="r" b="b"/>
              <a:pathLst>
                <a:path w="3706495" h="231775">
                  <a:moveTo>
                    <a:pt x="74168" y="155320"/>
                  </a:moveTo>
                  <a:lnTo>
                    <a:pt x="0" y="197230"/>
                  </a:lnTo>
                  <a:lnTo>
                    <a:pt x="78105" y="231393"/>
                  </a:lnTo>
                  <a:lnTo>
                    <a:pt x="76494" y="200278"/>
                  </a:lnTo>
                  <a:lnTo>
                    <a:pt x="63754" y="200278"/>
                  </a:lnTo>
                  <a:lnTo>
                    <a:pt x="63119" y="187705"/>
                  </a:lnTo>
                  <a:lnTo>
                    <a:pt x="75810" y="187051"/>
                  </a:lnTo>
                  <a:lnTo>
                    <a:pt x="74168" y="155320"/>
                  </a:lnTo>
                  <a:close/>
                </a:path>
                <a:path w="3706495" h="231775">
                  <a:moveTo>
                    <a:pt x="75810" y="187051"/>
                  </a:moveTo>
                  <a:lnTo>
                    <a:pt x="63119" y="187705"/>
                  </a:lnTo>
                  <a:lnTo>
                    <a:pt x="63754" y="200278"/>
                  </a:lnTo>
                  <a:lnTo>
                    <a:pt x="76460" y="199624"/>
                  </a:lnTo>
                  <a:lnTo>
                    <a:pt x="75810" y="187051"/>
                  </a:lnTo>
                  <a:close/>
                </a:path>
                <a:path w="3706495" h="231775">
                  <a:moveTo>
                    <a:pt x="76460" y="199624"/>
                  </a:moveTo>
                  <a:lnTo>
                    <a:pt x="63754" y="200278"/>
                  </a:lnTo>
                  <a:lnTo>
                    <a:pt x="76494" y="200278"/>
                  </a:lnTo>
                  <a:lnTo>
                    <a:pt x="76460" y="199624"/>
                  </a:lnTo>
                  <a:close/>
                </a:path>
                <a:path w="3706495" h="231775">
                  <a:moveTo>
                    <a:pt x="3705479" y="0"/>
                  </a:moveTo>
                  <a:lnTo>
                    <a:pt x="75810" y="187051"/>
                  </a:lnTo>
                  <a:lnTo>
                    <a:pt x="76460" y="199624"/>
                  </a:lnTo>
                  <a:lnTo>
                    <a:pt x="3706114" y="12700"/>
                  </a:lnTo>
                  <a:lnTo>
                    <a:pt x="37054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171813" y="2199894"/>
            <a:ext cx="1387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best</a:t>
            </a:r>
            <a:r>
              <a:rPr sz="1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successor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37482" y="409143"/>
            <a:ext cx="36982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35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spc="-10" dirty="0"/>
              <a:t>Search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184249"/>
            <a:ext cx="8143240" cy="122999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7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understand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local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search,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5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useful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consider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b="1" i="1" dirty="0">
                <a:latin typeface="Times New Roman"/>
                <a:cs typeface="Times New Roman"/>
              </a:rPr>
              <a:t>state-space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landscape.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aim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highest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peak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global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maximum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latin typeface="Times New Roman"/>
                <a:cs typeface="Times New Roman"/>
              </a:rPr>
              <a:t>Hill-climbing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search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modifies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current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improve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7008" y="2752373"/>
            <a:ext cx="6479091" cy="34715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37482" y="409143"/>
            <a:ext cx="36982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35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spc="-10" dirty="0"/>
              <a:t>Search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10511790" cy="2459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ts val="228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maximum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peak that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higher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each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neighboring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but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lower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endParaRPr sz="2000">
              <a:latin typeface="Times New Roman"/>
              <a:cs typeface="Times New Roman"/>
            </a:endParaRPr>
          </a:p>
          <a:p>
            <a:pPr marL="241300">
              <a:lnSpc>
                <a:spcPts val="2280"/>
              </a:lnSpc>
            </a:pPr>
            <a:r>
              <a:rPr sz="2000" b="1" dirty="0">
                <a:latin typeface="Times New Roman"/>
                <a:cs typeface="Times New Roman"/>
              </a:rPr>
              <a:t>global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maximum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698500" marR="13970" lvl="1" indent="-228600">
              <a:lnSpc>
                <a:spcPts val="1939"/>
              </a:lnSpc>
              <a:spcBef>
                <a:spcPts val="540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Hill-climbing algorithms that reach the vicinity of a local </a:t>
            </a:r>
            <a:r>
              <a:rPr sz="1800" spc="-5" dirty="0">
                <a:latin typeface="Times New Roman"/>
                <a:cs typeface="Times New Roman"/>
              </a:rPr>
              <a:t>maximum will </a:t>
            </a:r>
            <a:r>
              <a:rPr sz="1800" dirty="0">
                <a:latin typeface="Times New Roman"/>
                <a:cs typeface="Times New Roman"/>
              </a:rPr>
              <a:t>be drawn </a:t>
            </a:r>
            <a:r>
              <a:rPr sz="1800" spc="-5" dirty="0">
                <a:latin typeface="Times New Roman"/>
                <a:cs typeface="Times New Roman"/>
              </a:rPr>
              <a:t>upward </a:t>
            </a:r>
            <a:r>
              <a:rPr sz="1800" dirty="0">
                <a:latin typeface="Times New Roman"/>
                <a:cs typeface="Times New Roman"/>
              </a:rPr>
              <a:t>toward the peak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but</a:t>
            </a:r>
            <a:r>
              <a:rPr sz="1800" spc="-5" dirty="0">
                <a:latin typeface="Times New Roman"/>
                <a:cs typeface="Times New Roman"/>
              </a:rPr>
              <a:t> will</a:t>
            </a:r>
            <a:r>
              <a:rPr sz="1800" dirty="0">
                <a:latin typeface="Times New Roman"/>
                <a:cs typeface="Times New Roman"/>
              </a:rPr>
              <a:t> then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 stuck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nowhere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else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 </a:t>
            </a:r>
            <a:r>
              <a:rPr sz="1800" spc="5" dirty="0">
                <a:latin typeface="Times New Roman"/>
                <a:cs typeface="Times New Roman"/>
              </a:rPr>
              <a:t>go.</a:t>
            </a:r>
            <a:endParaRPr sz="18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2160"/>
              </a:lnSpc>
              <a:spcBef>
                <a:spcPts val="10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plateau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b="1" dirty="0">
                <a:latin typeface="Times New Roman"/>
                <a:cs typeface="Times New Roman"/>
              </a:rPr>
              <a:t>flat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area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state-space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landscape.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 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flat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maximum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which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uphill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exit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exists,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shoulder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which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progress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possible.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A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hill-climbing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search might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get </a:t>
            </a:r>
            <a:r>
              <a:rPr sz="1800" spc="-5" dirty="0">
                <a:latin typeface="Times New Roman"/>
                <a:cs typeface="Times New Roman"/>
              </a:rPr>
              <a:t>lost</a:t>
            </a:r>
            <a:r>
              <a:rPr sz="1800" dirty="0">
                <a:latin typeface="Times New Roman"/>
                <a:cs typeface="Times New Roman"/>
              </a:rPr>
              <a:t> on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plateau.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698500" algn="l"/>
                <a:tab pos="69913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Random </a:t>
            </a:r>
            <a:r>
              <a:rPr sz="1800" b="1" dirty="0">
                <a:latin typeface="Times New Roman"/>
                <a:cs typeface="Times New Roman"/>
              </a:rPr>
              <a:t>sideways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moves </a:t>
            </a:r>
            <a:r>
              <a:rPr sz="1800" dirty="0">
                <a:latin typeface="Times New Roman"/>
                <a:cs typeface="Times New Roman"/>
              </a:rPr>
              <a:t>can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escape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shoulders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but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loop forever on </a:t>
            </a:r>
            <a:r>
              <a:rPr sz="1800" b="1" i="1" dirty="0">
                <a:latin typeface="Times New Roman"/>
                <a:cs typeface="Times New Roman"/>
              </a:rPr>
              <a:t>flat maxima.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0222" y="4131128"/>
            <a:ext cx="3902870" cy="20907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5270" y="244551"/>
            <a:ext cx="404367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40" y="699261"/>
            <a:ext cx="8907145" cy="171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1160" algn="ctr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n-queens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900" spc="-5" dirty="0">
                <a:latin typeface="Times New Roman"/>
                <a:cs typeface="Times New Roman"/>
              </a:rPr>
              <a:t>Put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9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queens on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an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9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rgbClr val="FF0000"/>
                </a:solidFill>
                <a:latin typeface="Cambria Math"/>
                <a:cs typeface="Cambria Math"/>
              </a:rPr>
              <a:t>×</a:t>
            </a:r>
            <a:r>
              <a:rPr sz="1900" spc="85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1900" spc="-5" dirty="0">
                <a:solidFill>
                  <a:srgbClr val="FF0000"/>
                </a:solidFill>
                <a:latin typeface="Times New Roman"/>
                <a:cs typeface="Times New Roman"/>
              </a:rPr>
              <a:t>n </a:t>
            </a:r>
            <a:r>
              <a:rPr sz="1900" spc="-5" dirty="0">
                <a:latin typeface="Times New Roman"/>
                <a:cs typeface="Times New Roman"/>
              </a:rPr>
              <a:t>board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with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no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two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queens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on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same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35" dirty="0">
                <a:latin typeface="Times New Roman"/>
                <a:cs typeface="Times New Roman"/>
              </a:rPr>
              <a:t>row,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column,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or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diagonal</a:t>
            </a:r>
            <a:endParaRPr sz="19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900" spc="-5" dirty="0">
                <a:latin typeface="Times New Roman"/>
                <a:cs typeface="Times New Roman"/>
              </a:rPr>
              <a:t>Move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queen to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reduce </a:t>
            </a:r>
            <a:r>
              <a:rPr sz="1900" spc="-10" dirty="0">
                <a:latin typeface="Times New Roman"/>
                <a:cs typeface="Times New Roman"/>
              </a:rPr>
              <a:t>number</a:t>
            </a:r>
            <a:r>
              <a:rPr sz="1900" spc="4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of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conflicts.</a:t>
            </a:r>
            <a:endParaRPr sz="19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555"/>
              </a:spcBef>
            </a:pPr>
            <a:r>
              <a:rPr sz="1900" spc="-5" dirty="0">
                <a:latin typeface="Wingdings"/>
                <a:cs typeface="Wingdings"/>
              </a:rPr>
              <a:t>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Objective</a:t>
            </a:r>
            <a:r>
              <a:rPr sz="1900" b="1" spc="1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function:</a:t>
            </a:r>
            <a:r>
              <a:rPr sz="1900" b="1" spc="2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number</a:t>
            </a:r>
            <a:r>
              <a:rPr sz="1900" b="1" spc="-1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of</a:t>
            </a:r>
            <a:r>
              <a:rPr sz="1900" b="1" spc="1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conflicts</a:t>
            </a:r>
            <a:r>
              <a:rPr sz="1900" b="1" spc="3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(no</a:t>
            </a:r>
            <a:r>
              <a:rPr sz="1900" b="1" spc="1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conflicts</a:t>
            </a:r>
            <a:r>
              <a:rPr sz="1900" b="1" spc="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is</a:t>
            </a:r>
            <a:r>
              <a:rPr sz="1900" b="1" spc="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global</a:t>
            </a:r>
            <a:r>
              <a:rPr sz="1900" b="1" spc="1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minimum)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2640" y="4610861"/>
            <a:ext cx="10397490" cy="149606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1300" marR="173355" indent="-228600">
              <a:lnSpc>
                <a:spcPct val="80000"/>
              </a:lnSpc>
              <a:spcBef>
                <a:spcPts val="55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900" spc="-5" dirty="0">
                <a:latin typeface="Times New Roman"/>
                <a:cs typeface="Times New Roman"/>
              </a:rPr>
              <a:t>The successors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of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 state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are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all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possible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states generated by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moving</a:t>
            </a:r>
            <a:r>
              <a:rPr sz="1900" spc="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single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queen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to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another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square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in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 </a:t>
            </a:r>
            <a:r>
              <a:rPr sz="1900" spc="-10" dirty="0">
                <a:latin typeface="Times New Roman"/>
                <a:cs typeface="Times New Roman"/>
              </a:rPr>
              <a:t>same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column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(so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each state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has n*(n-1)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successors).</a:t>
            </a:r>
            <a:endParaRPr sz="19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8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heuristic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cost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function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h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is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number</a:t>
            </a:r>
            <a:r>
              <a:rPr sz="1900" spc="4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of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pairs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of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queens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that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are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attacking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each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other,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either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directly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or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indirectly.</a:t>
            </a:r>
            <a:endParaRPr sz="19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900" spc="-5" dirty="0">
                <a:latin typeface="Times New Roman"/>
                <a:cs typeface="Times New Roman"/>
              </a:rPr>
              <a:t>The global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minimum</a:t>
            </a:r>
            <a:r>
              <a:rPr sz="1900" spc="4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of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this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function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is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zero,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which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occurs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only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at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perfect solutions.</a:t>
            </a:r>
            <a:endParaRPr sz="19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0132" y="2554223"/>
            <a:ext cx="6797040" cy="19735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04"/>
              </a:lnSpc>
              <a:spcBef>
                <a:spcPts val="105"/>
              </a:spcBef>
            </a:pPr>
            <a:r>
              <a:rPr dirty="0"/>
              <a:t>Hill</a:t>
            </a:r>
            <a:r>
              <a:rPr spc="-40" dirty="0"/>
              <a:t> </a:t>
            </a:r>
            <a:r>
              <a:rPr spc="-5" dirty="0"/>
              <a:t>Climbing</a:t>
            </a:r>
            <a:r>
              <a:rPr spc="-40" dirty="0"/>
              <a:t> </a:t>
            </a:r>
            <a:r>
              <a:rPr dirty="0"/>
              <a:t>Example</a:t>
            </a:r>
          </a:p>
          <a:p>
            <a:pPr algn="ctr">
              <a:lnSpc>
                <a:spcPts val="2745"/>
              </a:lnSpc>
            </a:pPr>
            <a:r>
              <a:rPr sz="2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n-queens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2640" y="1408302"/>
            <a:ext cx="7140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Hill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Climbing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may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goal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n-queens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problem.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380" y="2028444"/>
            <a:ext cx="2834640" cy="28270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75243" y="2028444"/>
            <a:ext cx="2820872" cy="281177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58164" y="4934839"/>
            <a:ext cx="50336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8-queens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state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heuristic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cost</a:t>
            </a:r>
            <a:r>
              <a:rPr sz="1800" spc="-5" dirty="0">
                <a:latin typeface="Times New Roman"/>
                <a:cs typeface="Times New Roman"/>
              </a:rPr>
              <a:t> estimate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h=17</a:t>
            </a:r>
            <a:endParaRPr sz="1800">
              <a:latin typeface="Times New Roman"/>
              <a:cs typeface="Times New Roman"/>
            </a:endParaRPr>
          </a:p>
          <a:p>
            <a:pPr marL="299085" marR="1333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The value of h for each </a:t>
            </a:r>
            <a:r>
              <a:rPr sz="1800" spc="-5" dirty="0">
                <a:latin typeface="Times New Roman"/>
                <a:cs typeface="Times New Roman"/>
              </a:rPr>
              <a:t>possible successor </a:t>
            </a:r>
            <a:r>
              <a:rPr sz="1800" dirty="0">
                <a:latin typeface="Times New Roman"/>
                <a:cs typeface="Times New Roman"/>
              </a:rPr>
              <a:t>obtained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moving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queen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within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column.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best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moves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5" dirty="0">
                <a:latin typeface="Times New Roman"/>
                <a:cs typeface="Times New Roman"/>
              </a:rPr>
              <a:t> marked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value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12.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24319" y="4904358"/>
            <a:ext cx="44710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A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local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minimum</a:t>
            </a:r>
            <a:r>
              <a:rPr sz="1800" dirty="0">
                <a:latin typeface="Times New Roman"/>
                <a:cs typeface="Times New Roman"/>
              </a:rPr>
              <a:t> in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8-queens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state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space;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state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h=1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but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every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successor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higher</a:t>
            </a:r>
            <a:r>
              <a:rPr sz="1800" spc="-5" dirty="0">
                <a:latin typeface="Times New Roman"/>
                <a:cs typeface="Times New Roman"/>
              </a:rPr>
              <a:t> cost</a:t>
            </a:r>
            <a:r>
              <a:rPr sz="1800" spc="-5" dirty="0"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Hill Climbing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will stuck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here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35958" y="2938653"/>
            <a:ext cx="2854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Wingdings"/>
                <a:cs typeface="Wingdings"/>
              </a:rPr>
              <a:t>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five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steps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reach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this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state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1724</Words>
  <Application>Microsoft Office PowerPoint</Application>
  <PresentationFormat>Widescreen</PresentationFormat>
  <Paragraphs>377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 MT</vt:lpstr>
      <vt:lpstr>Calibri</vt:lpstr>
      <vt:lpstr>Cambria Math</vt:lpstr>
      <vt:lpstr>Times New Roman</vt:lpstr>
      <vt:lpstr>Wingdings</vt:lpstr>
      <vt:lpstr>Office Theme</vt:lpstr>
      <vt:lpstr>Hill Climbing Search</vt:lpstr>
      <vt:lpstr>Local Search</vt:lpstr>
      <vt:lpstr>Local Search</vt:lpstr>
      <vt:lpstr>Hill Climbing Search (Steepest Ascent/Descent)</vt:lpstr>
      <vt:lpstr>Hill Climbing Search (Steepest Ascent/Descent)</vt:lpstr>
      <vt:lpstr>Hill Climbing Search</vt:lpstr>
      <vt:lpstr>Hill Climbing Search</vt:lpstr>
      <vt:lpstr>Hill Climbing Example</vt:lpstr>
      <vt:lpstr>Hill Climbing Example n-queens</vt:lpstr>
      <vt:lpstr>Hill Climbing Example n-queens</vt:lpstr>
      <vt:lpstr>Hill Climbing Example 8-puzzle</vt:lpstr>
      <vt:lpstr>Hill Climbing Example 8-puzzle</vt:lpstr>
      <vt:lpstr>Hill Climbing Example 8-puzzle</vt:lpstr>
      <vt:lpstr>Hill Climbing Example 8-puzzle: a solution case</vt:lpstr>
      <vt:lpstr>Hill Climbing Example 8-puzzle: stuck at local maximum</vt:lpstr>
      <vt:lpstr>Hill Climbing</vt:lpstr>
      <vt:lpstr>Stochastic Hill Climbing</vt:lpstr>
      <vt:lpstr>First-Choice Hill Climbing</vt:lpstr>
      <vt:lpstr>Random-Restart Hill Climbing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 Artificial Intelligence</dc:title>
  <dc:creator>ilyas_bilisim</dc:creator>
  <cp:lastModifiedBy>Chandra Shaker Arrabotu</cp:lastModifiedBy>
  <cp:revision>5</cp:revision>
  <dcterms:created xsi:type="dcterms:W3CDTF">2023-05-11T16:40:19Z</dcterms:created>
  <dcterms:modified xsi:type="dcterms:W3CDTF">2023-06-08T10:15:13Z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2023-05-11T00:00:00Z</vt:filetime>
  </property>
</Properties>
</file>