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81" r:id="rId2"/>
    <p:sldId id="292" r:id="rId3"/>
    <p:sldId id="290" r:id="rId4"/>
    <p:sldId id="293" r:id="rId5"/>
    <p:sldId id="294" r:id="rId6"/>
    <p:sldId id="281" r:id="rId7"/>
    <p:sldId id="321" r:id="rId8"/>
    <p:sldId id="282" r:id="rId9"/>
    <p:sldId id="283" r:id="rId10"/>
    <p:sldId id="267" r:id="rId11"/>
    <p:sldId id="296" r:id="rId12"/>
    <p:sldId id="297" r:id="rId13"/>
    <p:sldId id="344" r:id="rId14"/>
    <p:sldId id="345" r:id="rId15"/>
    <p:sldId id="299" r:id="rId16"/>
    <p:sldId id="268" r:id="rId17"/>
    <p:sldId id="257" r:id="rId18"/>
    <p:sldId id="326" r:id="rId19"/>
    <p:sldId id="346" r:id="rId20"/>
    <p:sldId id="327" r:id="rId21"/>
    <p:sldId id="316" r:id="rId22"/>
    <p:sldId id="347" r:id="rId23"/>
    <p:sldId id="328" r:id="rId24"/>
    <p:sldId id="343" r:id="rId25"/>
    <p:sldId id="356" r:id="rId26"/>
    <p:sldId id="357" r:id="rId27"/>
    <p:sldId id="358" r:id="rId28"/>
    <p:sldId id="359" r:id="rId29"/>
    <p:sldId id="360" r:id="rId30"/>
    <p:sldId id="320" r:id="rId31"/>
    <p:sldId id="319" r:id="rId32"/>
    <p:sldId id="318" r:id="rId33"/>
    <p:sldId id="315" r:id="rId34"/>
    <p:sldId id="324" r:id="rId35"/>
    <p:sldId id="308" r:id="rId36"/>
    <p:sldId id="325" r:id="rId37"/>
    <p:sldId id="309" r:id="rId38"/>
    <p:sldId id="302" r:id="rId39"/>
    <p:sldId id="307" r:id="rId40"/>
    <p:sldId id="373" r:id="rId41"/>
    <p:sldId id="304" r:id="rId42"/>
    <p:sldId id="313" r:id="rId43"/>
    <p:sldId id="369" r:id="rId44"/>
    <p:sldId id="334" r:id="rId45"/>
    <p:sldId id="370" r:id="rId46"/>
    <p:sldId id="335" r:id="rId47"/>
    <p:sldId id="371" r:id="rId48"/>
    <p:sldId id="338" r:id="rId49"/>
    <p:sldId id="339" r:id="rId50"/>
    <p:sldId id="342" r:id="rId51"/>
    <p:sldId id="365" r:id="rId52"/>
    <p:sldId id="366" r:id="rId53"/>
    <p:sldId id="269" r:id="rId54"/>
    <p:sldId id="270" r:id="rId55"/>
    <p:sldId id="271" r:id="rId56"/>
    <p:sldId id="305" r:id="rId57"/>
    <p:sldId id="378" r:id="rId58"/>
    <p:sldId id="284" r:id="rId59"/>
    <p:sldId id="285" r:id="rId60"/>
    <p:sldId id="279" r:id="rId61"/>
    <p:sldId id="306" r:id="rId62"/>
    <p:sldId id="287" r:id="rId63"/>
    <p:sldId id="288" r:id="rId64"/>
    <p:sldId id="377" r:id="rId65"/>
    <p:sldId id="300" r:id="rId66"/>
    <p:sldId id="258" r:id="rId67"/>
    <p:sldId id="379" r:id="rId68"/>
    <p:sldId id="322" r:id="rId69"/>
    <p:sldId id="331" r:id="rId70"/>
    <p:sldId id="380" r:id="rId71"/>
    <p:sldId id="323" r:id="rId72"/>
    <p:sldId id="259"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B25C3-CE4C-4AB1-B5B8-21301BD851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4B8B8BF-19E4-462B-B46E-A9AE6B523EE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9298C5CD-D65C-46A7-8A13-0FCC7917A90B}"/>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5" name="Footer Placeholder 4">
            <a:extLst>
              <a:ext uri="{FF2B5EF4-FFF2-40B4-BE49-F238E27FC236}">
                <a16:creationId xmlns:a16="http://schemas.microsoft.com/office/drawing/2014/main" id="{AC6021CA-58E5-42A7-B3F5-DAA6A1EEFCBE}"/>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1C6CF6B-35A6-4597-B38B-F9A85A17AC5E}"/>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1074504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F61D5-B9B2-48A7-BA18-DC324C3B4B21}"/>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422B533-3C82-4D48-B68E-F9918164C0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BC7A79C-C0FA-4879-8469-BEFA3CCAF72B}"/>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5" name="Footer Placeholder 4">
            <a:extLst>
              <a:ext uri="{FF2B5EF4-FFF2-40B4-BE49-F238E27FC236}">
                <a16:creationId xmlns:a16="http://schemas.microsoft.com/office/drawing/2014/main" id="{475612C3-1ABD-422E-9849-6D47362CB0FA}"/>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033C4DF0-69F0-4A91-97BC-2F3A07102364}"/>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2425735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703A86-8ED7-4865-81C6-6741D1FCEAB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04F7D7A-72BE-4E0F-9480-0828C3E4EF0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AEC23E3-8B3A-4217-B3B8-B074ACEB33D6}"/>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5" name="Footer Placeholder 4">
            <a:extLst>
              <a:ext uri="{FF2B5EF4-FFF2-40B4-BE49-F238E27FC236}">
                <a16:creationId xmlns:a16="http://schemas.microsoft.com/office/drawing/2014/main" id="{FB1C6E8D-1CF8-4D97-B23F-B4921BADE2F1}"/>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36A7895-B593-4D9A-9F81-4B47372C7921}"/>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280711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E090F-D2BC-40FE-93B9-CF2415CCA69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9A6CF7A3-20BA-40CB-A09B-314915C788C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ACC82BF-5C54-4E57-AB5E-DDA8ECFAAB51}"/>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5" name="Footer Placeholder 4">
            <a:extLst>
              <a:ext uri="{FF2B5EF4-FFF2-40B4-BE49-F238E27FC236}">
                <a16:creationId xmlns:a16="http://schemas.microsoft.com/office/drawing/2014/main" id="{2FDF3B4A-F54D-4269-8A7E-4433B6DAA88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27E0AEFF-5091-401C-B070-908919689C30}"/>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3589150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8ABEC-31A9-42B2-BEFF-C4AA6A60FEE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0EDBE147-8FDF-47EC-BDE4-028562AE845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EC26-EA28-4315-BD26-72C5231B3AB4}"/>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5" name="Footer Placeholder 4">
            <a:extLst>
              <a:ext uri="{FF2B5EF4-FFF2-40B4-BE49-F238E27FC236}">
                <a16:creationId xmlns:a16="http://schemas.microsoft.com/office/drawing/2014/main" id="{51944184-7916-4960-B764-A76D9142117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93229F2-A166-4C19-87E4-6BDABE72FB79}"/>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50444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E24925-80CA-47CD-B889-80C80E3B3FE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106AFA4C-DBBD-47F5-80CE-D2825F5CA2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2E90CEA-1364-485F-9B6A-02E91C6152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BEF2507F-D4C1-4CF1-9053-523EC27BE795}"/>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6" name="Footer Placeholder 5">
            <a:extLst>
              <a:ext uri="{FF2B5EF4-FFF2-40B4-BE49-F238E27FC236}">
                <a16:creationId xmlns:a16="http://schemas.microsoft.com/office/drawing/2014/main" id="{2DE676B0-E9D6-4850-B4CD-04771F7196C6}"/>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63E34A9C-1F38-482E-B004-A8D8B8C5A0E7}"/>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228912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97EAF-F737-4433-B3E3-6167727F81F5}"/>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2DE9856-9AE5-4899-B785-B2CDF526FF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68B843-5219-4E5F-B095-D33BBD7DF1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0A53550-2472-4E80-94A3-80AC68793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4894C12-3733-4397-AEFD-3701FC0088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2A0A04F5-AC5B-4948-89FF-AB93AFE58585}"/>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8" name="Footer Placeholder 7">
            <a:extLst>
              <a:ext uri="{FF2B5EF4-FFF2-40B4-BE49-F238E27FC236}">
                <a16:creationId xmlns:a16="http://schemas.microsoft.com/office/drawing/2014/main" id="{B3F40B5E-D288-4B7E-9426-BDEC527FB8FD}"/>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4B5D7D76-A7D0-4989-AB7C-A9162C2726F0}"/>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4237076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F1BB3-04AB-47D1-A175-396B7425B293}"/>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E0C8200F-D227-49DB-AE12-1378BB853F92}"/>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4" name="Footer Placeholder 3">
            <a:extLst>
              <a:ext uri="{FF2B5EF4-FFF2-40B4-BE49-F238E27FC236}">
                <a16:creationId xmlns:a16="http://schemas.microsoft.com/office/drawing/2014/main" id="{D0F7574A-8339-41F7-BCBC-0ECB6E09A744}"/>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07B5537C-156B-4E3A-8015-1DE5A3672CDE}"/>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1281227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1BCE4B-07CA-4DBB-BDE6-5ECEB7292A5B}"/>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3" name="Footer Placeholder 2">
            <a:extLst>
              <a:ext uri="{FF2B5EF4-FFF2-40B4-BE49-F238E27FC236}">
                <a16:creationId xmlns:a16="http://schemas.microsoft.com/office/drawing/2014/main" id="{D0A3C3BB-06B9-46FD-B412-1B58BD4AF9C6}"/>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A9268D4A-A80A-4A8F-A83F-4171043C2665}"/>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4164636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F91BE-59DD-4963-BD72-F23F567482D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4C148BE-B5FA-40A3-88A7-DB5196114C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37F048B-8FDB-402E-8320-A11BD40854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6B6CD2-B37B-4061-95D3-1932ECA720D5}"/>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6" name="Footer Placeholder 5">
            <a:extLst>
              <a:ext uri="{FF2B5EF4-FFF2-40B4-BE49-F238E27FC236}">
                <a16:creationId xmlns:a16="http://schemas.microsoft.com/office/drawing/2014/main" id="{AA3D1E8F-FE2E-4731-9ED7-2CB0547574C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B100D5AF-B5E8-43D3-A204-B34AD774F70E}"/>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3447350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EE344-0420-45BC-87F3-ABA51DA151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3FEF1CD-A238-45EA-903A-EDC5DDEBED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365212BE-7D1D-4F6A-877D-9375EC233B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62D96-8DB7-4EBE-9DA3-77565C11EED4}"/>
              </a:ext>
            </a:extLst>
          </p:cNvPr>
          <p:cNvSpPr>
            <a:spLocks noGrp="1"/>
          </p:cNvSpPr>
          <p:nvPr>
            <p:ph type="dt" sz="half" idx="10"/>
          </p:nvPr>
        </p:nvSpPr>
        <p:spPr/>
        <p:txBody>
          <a:bodyPr/>
          <a:lstStyle/>
          <a:p>
            <a:fld id="{9D609A55-F244-4237-B69B-1752842EA043}" type="datetimeFigureOut">
              <a:rPr lang="en-IN" smtClean="0"/>
              <a:t>12-07-2022</a:t>
            </a:fld>
            <a:endParaRPr lang="en-IN"/>
          </a:p>
        </p:txBody>
      </p:sp>
      <p:sp>
        <p:nvSpPr>
          <p:cNvPr id="6" name="Footer Placeholder 5">
            <a:extLst>
              <a:ext uri="{FF2B5EF4-FFF2-40B4-BE49-F238E27FC236}">
                <a16:creationId xmlns:a16="http://schemas.microsoft.com/office/drawing/2014/main" id="{297EAC42-23B2-4192-A06F-CF0417EF1E3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44FCE3B5-8D43-4A19-BD20-0A67303A464A}"/>
              </a:ext>
            </a:extLst>
          </p:cNvPr>
          <p:cNvSpPr>
            <a:spLocks noGrp="1"/>
          </p:cNvSpPr>
          <p:nvPr>
            <p:ph type="sldNum" sz="quarter" idx="12"/>
          </p:nvPr>
        </p:nvSpPr>
        <p:spPr/>
        <p:txBody>
          <a:bodyPr/>
          <a:lstStyle/>
          <a:p>
            <a:fld id="{7B62A133-7A6F-4880-8754-06EB69E0D436}" type="slidenum">
              <a:rPr lang="en-IN" smtClean="0"/>
              <a:t>‹#›</a:t>
            </a:fld>
            <a:endParaRPr lang="en-IN"/>
          </a:p>
        </p:txBody>
      </p:sp>
    </p:spTree>
    <p:extLst>
      <p:ext uri="{BB962C8B-B14F-4D97-AF65-F5344CB8AC3E}">
        <p14:creationId xmlns:p14="http://schemas.microsoft.com/office/powerpoint/2010/main" val="2823669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F1D427-B26E-404F-9E99-FC9A6CCA80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517D5317-C2CF-40BC-A8C5-4F0A4C6864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7DD8B7-1539-4256-A326-526980E6A7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09A55-F244-4237-B69B-1752842EA043}" type="datetimeFigureOut">
              <a:rPr lang="en-IN" smtClean="0"/>
              <a:t>12-07-2022</a:t>
            </a:fld>
            <a:endParaRPr lang="en-IN"/>
          </a:p>
        </p:txBody>
      </p:sp>
      <p:sp>
        <p:nvSpPr>
          <p:cNvPr id="5" name="Footer Placeholder 4">
            <a:extLst>
              <a:ext uri="{FF2B5EF4-FFF2-40B4-BE49-F238E27FC236}">
                <a16:creationId xmlns:a16="http://schemas.microsoft.com/office/drawing/2014/main" id="{E8D8B6F2-A75E-4106-9947-4FA3DF3878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1D56FF83-1C20-4D2E-B940-2B1740DCDD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62A133-7A6F-4880-8754-06EB69E0D436}" type="slidenum">
              <a:rPr lang="en-IN" smtClean="0"/>
              <a:t>‹#›</a:t>
            </a:fld>
            <a:endParaRPr lang="en-IN"/>
          </a:p>
        </p:txBody>
      </p:sp>
    </p:spTree>
    <p:extLst>
      <p:ext uri="{BB962C8B-B14F-4D97-AF65-F5344CB8AC3E}">
        <p14:creationId xmlns:p14="http://schemas.microsoft.com/office/powerpoint/2010/main" val="16167898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61919-1F99-449F-8F69-4F4D491EEFAA}"/>
              </a:ext>
            </a:extLst>
          </p:cNvPr>
          <p:cNvSpPr>
            <a:spLocks noGrp="1"/>
          </p:cNvSpPr>
          <p:nvPr>
            <p:ph type="ctrTitle"/>
          </p:nvPr>
        </p:nvSpPr>
        <p:spPr/>
        <p:txBody>
          <a:bodyPr/>
          <a:lstStyle/>
          <a:p>
            <a:r>
              <a:rPr lang="en-US" b="1" i="1" dirty="0">
                <a:solidFill>
                  <a:srgbClr val="FF0000"/>
                </a:solidFill>
              </a:rPr>
              <a:t>Unit 5 Ch 1</a:t>
            </a:r>
            <a:br>
              <a:rPr lang="en-US" b="1" i="1" dirty="0">
                <a:solidFill>
                  <a:srgbClr val="FF0000"/>
                </a:solidFill>
              </a:rPr>
            </a:br>
            <a:r>
              <a:rPr lang="en-US" b="1" i="1" dirty="0">
                <a:solidFill>
                  <a:srgbClr val="FF0000"/>
                </a:solidFill>
              </a:rPr>
              <a:t>Logic Families</a:t>
            </a:r>
          </a:p>
        </p:txBody>
      </p:sp>
      <p:sp>
        <p:nvSpPr>
          <p:cNvPr id="3" name="Subtitle 2">
            <a:extLst>
              <a:ext uri="{FF2B5EF4-FFF2-40B4-BE49-F238E27FC236}">
                <a16:creationId xmlns:a16="http://schemas.microsoft.com/office/drawing/2014/main" id="{5B3AFCB8-CA03-4612-9D2B-4BD25CE6D64E}"/>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58324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355D6D-CAE2-4ADD-85F0-72F26EE5790C}"/>
              </a:ext>
            </a:extLst>
          </p:cNvPr>
          <p:cNvSpPr>
            <a:spLocks noGrp="1"/>
          </p:cNvSpPr>
          <p:nvPr>
            <p:ph idx="4294967295"/>
          </p:nvPr>
        </p:nvSpPr>
        <p:spPr>
          <a:xfrm>
            <a:off x="342900" y="266813"/>
            <a:ext cx="11506200" cy="6324373"/>
          </a:xfrm>
        </p:spPr>
        <p:txBody>
          <a:bodyPr>
            <a:normAutofit/>
          </a:bodyPr>
          <a:lstStyle/>
          <a:p>
            <a:pPr marL="0" indent="0" algn="just">
              <a:buNone/>
            </a:pPr>
            <a:r>
              <a:rPr lang="en-US" sz="3600" b="1" dirty="0">
                <a:solidFill>
                  <a:srgbClr val="FF0000"/>
                </a:solidFill>
              </a:rPr>
              <a:t>Characteristics of digital IC’s: </a:t>
            </a:r>
          </a:p>
          <a:p>
            <a:pPr marL="0" indent="0" algn="just">
              <a:buNone/>
            </a:pPr>
            <a:r>
              <a:rPr lang="en-US" dirty="0">
                <a:solidFill>
                  <a:srgbClr val="7030A0"/>
                </a:solidFill>
              </a:rPr>
              <a:t>1. Fan in: </a:t>
            </a:r>
            <a:r>
              <a:rPr lang="en-US" dirty="0"/>
              <a:t>Fan in is the maximum number of inputs connected to the gate without any degradation in the voltage level. </a:t>
            </a:r>
          </a:p>
          <a:p>
            <a:pPr algn="just"/>
            <a:endParaRPr lang="en-US" dirty="0"/>
          </a:p>
          <a:p>
            <a:pPr marL="0" indent="0" algn="just">
              <a:buNone/>
            </a:pPr>
            <a:r>
              <a:rPr lang="en-IN" dirty="0">
                <a:solidFill>
                  <a:srgbClr val="7030A0"/>
                </a:solidFill>
              </a:rPr>
              <a:t>2. Fan-out : </a:t>
            </a:r>
            <a:r>
              <a:rPr lang="en-US" dirty="0"/>
              <a:t>Fan out specifies the number of standard loads that the output of the gate can drive without impairment of its normal operation. </a:t>
            </a:r>
          </a:p>
          <a:p>
            <a:pPr algn="just"/>
            <a:endParaRPr lang="en-US" dirty="0"/>
          </a:p>
          <a:p>
            <a:pPr marL="358775" indent="-358775" algn="just">
              <a:buNone/>
            </a:pPr>
            <a:r>
              <a:rPr lang="en-US" dirty="0"/>
              <a:t>   Or the number of similar gates which can be driven by a gate. High Fanout       is  advantageous. Fanout is more for CMOS than TTL. </a:t>
            </a:r>
          </a:p>
          <a:p>
            <a:pPr algn="just"/>
            <a:endParaRPr lang="en-US" dirty="0"/>
          </a:p>
          <a:p>
            <a:pPr marL="0" indent="0" algn="just">
              <a:buNone/>
            </a:pPr>
            <a:r>
              <a:rPr lang="en-IN" dirty="0">
                <a:solidFill>
                  <a:srgbClr val="7030A0"/>
                </a:solidFill>
              </a:rPr>
              <a:t>3. Power dissipation: </a:t>
            </a:r>
            <a:r>
              <a:rPr lang="en-US" dirty="0"/>
              <a:t>Power dissipation is measure of power consumed by the gate when fully driven by all its inputs. Minimum for CMOS and maximum for ECL. </a:t>
            </a:r>
          </a:p>
          <a:p>
            <a:pPr algn="just"/>
            <a:endParaRPr lang="en-US" dirty="0"/>
          </a:p>
        </p:txBody>
      </p:sp>
    </p:spTree>
    <p:extLst>
      <p:ext uri="{BB962C8B-B14F-4D97-AF65-F5344CB8AC3E}">
        <p14:creationId xmlns:p14="http://schemas.microsoft.com/office/powerpoint/2010/main" val="2463970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FFD491B-60B8-4DA6-93D1-C9D921918406}"/>
              </a:ext>
            </a:extLst>
          </p:cNvPr>
          <p:cNvSpPr/>
          <p:nvPr/>
        </p:nvSpPr>
        <p:spPr>
          <a:xfrm>
            <a:off x="293914" y="181767"/>
            <a:ext cx="11604172" cy="6863417"/>
          </a:xfrm>
          <a:prstGeom prst="rect">
            <a:avLst/>
          </a:prstGeom>
        </p:spPr>
        <p:txBody>
          <a:bodyPr wrap="square">
            <a:spAutoFit/>
          </a:bodyPr>
          <a:lstStyle/>
          <a:p>
            <a:pPr algn="just"/>
            <a:r>
              <a:rPr lang="en-IN" sz="2800" dirty="0">
                <a:solidFill>
                  <a:srgbClr val="7030A0"/>
                </a:solidFill>
              </a:rPr>
              <a:t>4. Propagation delay : </a:t>
            </a:r>
            <a:r>
              <a:rPr lang="en-IN" sz="2800" dirty="0"/>
              <a:t>it is </a:t>
            </a:r>
            <a:r>
              <a:rPr lang="en-US" sz="2800" dirty="0"/>
              <a:t>the average transition delay time for the signal to propagate from input to output when the signals change in value, expressed in ns.</a:t>
            </a:r>
          </a:p>
          <a:p>
            <a:pPr algn="just"/>
            <a:endParaRPr lang="en-US" sz="2800" dirty="0"/>
          </a:p>
          <a:p>
            <a:pPr algn="just"/>
            <a:r>
              <a:rPr lang="en-US" sz="2800" dirty="0">
                <a:solidFill>
                  <a:srgbClr val="7030A0"/>
                </a:solidFill>
              </a:rPr>
              <a:t>5. Speed of operation: </a:t>
            </a:r>
            <a:r>
              <a:rPr lang="en-US" sz="2800" dirty="0"/>
              <a:t>Determined by the time between the application of input and change in output. specified in terms of propagation delay time.</a:t>
            </a:r>
          </a:p>
          <a:p>
            <a:pPr algn="just"/>
            <a:endParaRPr lang="en-US" sz="2800" dirty="0"/>
          </a:p>
          <a:p>
            <a:pPr algn="just"/>
            <a:r>
              <a:rPr lang="en-US" sz="2800" dirty="0">
                <a:solidFill>
                  <a:srgbClr val="7030A0"/>
                </a:solidFill>
              </a:rPr>
              <a:t>6. Noise Immunity: </a:t>
            </a:r>
            <a:r>
              <a:rPr lang="en-US" sz="2800" dirty="0"/>
              <a:t>The amount of noise voltages that the given gate is able to withstand without effecting its normal operation. A quantitative measure is called noise margin.</a:t>
            </a:r>
          </a:p>
          <a:p>
            <a:pPr algn="just"/>
            <a:endParaRPr lang="en-US" sz="2800" dirty="0"/>
          </a:p>
          <a:p>
            <a:pPr algn="just"/>
            <a:r>
              <a:rPr lang="en-IN" sz="2800" dirty="0">
                <a:solidFill>
                  <a:srgbClr val="7030A0"/>
                </a:solidFill>
              </a:rPr>
              <a:t>7. Noise margin : </a:t>
            </a:r>
            <a:r>
              <a:rPr lang="en-US" sz="2800" dirty="0"/>
              <a:t>It is the maximum noise voltage added to an input signal of a digital circuit that does not cause an undesirable change in the output. (two types: dc noise margins, ac noise margins – provided by manufacturers)</a:t>
            </a:r>
          </a:p>
          <a:p>
            <a:pPr algn="just"/>
            <a:endParaRPr lang="en-US" sz="2400" dirty="0"/>
          </a:p>
          <a:p>
            <a:pPr algn="just"/>
            <a:r>
              <a:rPr lang="en-US" sz="2400" dirty="0">
                <a:solidFill>
                  <a:srgbClr val="7030A0"/>
                </a:solidFill>
              </a:rPr>
              <a:t> </a:t>
            </a:r>
            <a:endParaRPr lang="en-IN" sz="2400" dirty="0"/>
          </a:p>
        </p:txBody>
      </p:sp>
    </p:spTree>
    <p:extLst>
      <p:ext uri="{BB962C8B-B14F-4D97-AF65-F5344CB8AC3E}">
        <p14:creationId xmlns:p14="http://schemas.microsoft.com/office/powerpoint/2010/main" val="2658652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39766DD-83FC-45BD-B0FC-D187CE10C189}"/>
              </a:ext>
            </a:extLst>
          </p:cNvPr>
          <p:cNvSpPr>
            <a:spLocks noGrp="1"/>
          </p:cNvSpPr>
          <p:nvPr>
            <p:ph idx="4294967295"/>
          </p:nvPr>
        </p:nvSpPr>
        <p:spPr>
          <a:xfrm>
            <a:off x="446567" y="624652"/>
            <a:ext cx="11504427" cy="5350846"/>
          </a:xfrm>
        </p:spPr>
        <p:txBody>
          <a:bodyPr>
            <a:normAutofit/>
          </a:bodyPr>
          <a:lstStyle/>
          <a:p>
            <a:pPr marL="0" indent="0" algn="just">
              <a:buNone/>
            </a:pPr>
            <a:r>
              <a:rPr lang="en-US" dirty="0">
                <a:solidFill>
                  <a:srgbClr val="7030A0"/>
                </a:solidFill>
              </a:rPr>
              <a:t>8. Voltage Parameters:     </a:t>
            </a:r>
            <a:r>
              <a:rPr lang="en-US" dirty="0"/>
              <a:t>V</a:t>
            </a:r>
            <a:r>
              <a:rPr lang="en-US" baseline="-25000" dirty="0"/>
              <a:t>IH</a:t>
            </a:r>
            <a:r>
              <a:rPr lang="en-US" dirty="0"/>
              <a:t>, V</a:t>
            </a:r>
            <a:r>
              <a:rPr lang="en-US" baseline="-25000" dirty="0"/>
              <a:t>IL</a:t>
            </a:r>
            <a:r>
              <a:rPr lang="en-US" dirty="0"/>
              <a:t>, V</a:t>
            </a:r>
            <a:r>
              <a:rPr lang="en-US" baseline="-25000" dirty="0"/>
              <a:t>OH</a:t>
            </a:r>
            <a:r>
              <a:rPr lang="en-US" dirty="0"/>
              <a:t>, V</a:t>
            </a:r>
            <a:r>
              <a:rPr lang="en-US" baseline="-25000" dirty="0"/>
              <a:t>OL</a:t>
            </a:r>
          </a:p>
          <a:p>
            <a:pPr marL="0" indent="0" algn="just">
              <a:buNone/>
            </a:pPr>
            <a:r>
              <a:rPr lang="en-US" dirty="0">
                <a:solidFill>
                  <a:srgbClr val="7030A0"/>
                </a:solidFill>
              </a:rPr>
              <a:t>   Current Parameters:     </a:t>
            </a:r>
            <a:r>
              <a:rPr lang="en-US" dirty="0"/>
              <a:t>I</a:t>
            </a:r>
            <a:r>
              <a:rPr lang="en-US" baseline="-25000" dirty="0"/>
              <a:t>IH</a:t>
            </a:r>
            <a:r>
              <a:rPr lang="en-US" dirty="0"/>
              <a:t>,  I</a:t>
            </a:r>
            <a:r>
              <a:rPr lang="en-US" baseline="-25000" dirty="0"/>
              <a:t>IL</a:t>
            </a:r>
            <a:r>
              <a:rPr lang="en-US" dirty="0"/>
              <a:t>,  I</a:t>
            </a:r>
            <a:r>
              <a:rPr lang="en-US" baseline="-25000" dirty="0"/>
              <a:t>OH</a:t>
            </a:r>
            <a:r>
              <a:rPr lang="en-US"/>
              <a:t>,  I</a:t>
            </a:r>
            <a:r>
              <a:rPr lang="en-US" baseline="-25000" dirty="0"/>
              <a:t>O</a:t>
            </a:r>
            <a:r>
              <a:rPr lang="en-US" baseline="-25000"/>
              <a:t>L</a:t>
            </a:r>
            <a:endParaRPr lang="en-US" baseline="-25000" dirty="0"/>
          </a:p>
          <a:p>
            <a:pPr algn="just"/>
            <a:endParaRPr lang="en-US" baseline="-25000" dirty="0"/>
          </a:p>
          <a:p>
            <a:pPr marL="0" indent="0" algn="just">
              <a:buNone/>
            </a:pPr>
            <a:r>
              <a:rPr lang="en-IN" dirty="0">
                <a:solidFill>
                  <a:srgbClr val="7030A0"/>
                </a:solidFill>
              </a:rPr>
              <a:t>9. Operating temperature: </a:t>
            </a:r>
            <a:r>
              <a:rPr lang="en-IN" dirty="0"/>
              <a:t>The temperature range in which an IC functions properly must be known. Accepted temperature ranges are: 0 to +70 </a:t>
            </a:r>
            <a:r>
              <a:rPr lang="en-IN" baseline="30000" dirty="0"/>
              <a:t>o</a:t>
            </a:r>
            <a:r>
              <a:rPr lang="en-IN" dirty="0"/>
              <a:t>C for consumer and industrial applications and -55 </a:t>
            </a:r>
            <a:r>
              <a:rPr lang="en-IN" baseline="30000" dirty="0"/>
              <a:t>o</a:t>
            </a:r>
            <a:r>
              <a:rPr lang="en-IN" dirty="0"/>
              <a:t>C to +125 </a:t>
            </a:r>
            <a:r>
              <a:rPr lang="en-IN" baseline="30000" dirty="0"/>
              <a:t>o</a:t>
            </a:r>
            <a:r>
              <a:rPr lang="en-IN" dirty="0"/>
              <a:t>C for military purposes.</a:t>
            </a:r>
          </a:p>
          <a:p>
            <a:pPr algn="just"/>
            <a:endParaRPr lang="en-IN" dirty="0"/>
          </a:p>
          <a:p>
            <a:pPr marL="0" indent="0" algn="just">
              <a:buNone/>
            </a:pPr>
            <a:r>
              <a:rPr lang="en-IN" dirty="0">
                <a:solidFill>
                  <a:srgbClr val="7030A0"/>
                </a:solidFill>
              </a:rPr>
              <a:t>10. Power supply requirements: </a:t>
            </a:r>
            <a:r>
              <a:rPr lang="en-IN" dirty="0"/>
              <a:t>The supply voltages and the amount of power required by an IC are important characteristics.</a:t>
            </a:r>
          </a:p>
        </p:txBody>
      </p:sp>
    </p:spTree>
    <p:extLst>
      <p:ext uri="{BB962C8B-B14F-4D97-AF65-F5344CB8AC3E}">
        <p14:creationId xmlns:p14="http://schemas.microsoft.com/office/powerpoint/2010/main" val="30482247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0684931-5D58-46C3-9A11-EA0004EB1BF6}"/>
              </a:ext>
            </a:extLst>
          </p:cNvPr>
          <p:cNvPicPr>
            <a:picLocks noChangeAspect="1"/>
          </p:cNvPicPr>
          <p:nvPr/>
        </p:nvPicPr>
        <p:blipFill>
          <a:blip r:embed="rId2"/>
          <a:stretch>
            <a:fillRect/>
          </a:stretch>
        </p:blipFill>
        <p:spPr>
          <a:xfrm>
            <a:off x="665863" y="1275907"/>
            <a:ext cx="10477500" cy="3658597"/>
          </a:xfrm>
          <a:prstGeom prst="rect">
            <a:avLst/>
          </a:prstGeom>
        </p:spPr>
      </p:pic>
    </p:spTree>
    <p:extLst>
      <p:ext uri="{BB962C8B-B14F-4D97-AF65-F5344CB8AC3E}">
        <p14:creationId xmlns:p14="http://schemas.microsoft.com/office/powerpoint/2010/main" val="3009820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42FCF24-41AB-4857-9FD3-4A96C6FD0B2D}"/>
              </a:ext>
            </a:extLst>
          </p:cNvPr>
          <p:cNvPicPr>
            <a:picLocks noChangeAspect="1"/>
          </p:cNvPicPr>
          <p:nvPr/>
        </p:nvPicPr>
        <p:blipFill>
          <a:blip r:embed="rId2"/>
          <a:stretch>
            <a:fillRect/>
          </a:stretch>
        </p:blipFill>
        <p:spPr>
          <a:xfrm>
            <a:off x="643824" y="2610295"/>
            <a:ext cx="10764911" cy="3533775"/>
          </a:xfrm>
          <a:prstGeom prst="rect">
            <a:avLst/>
          </a:prstGeom>
        </p:spPr>
      </p:pic>
      <p:pic>
        <p:nvPicPr>
          <p:cNvPr id="3" name="Picture 2">
            <a:extLst>
              <a:ext uri="{FF2B5EF4-FFF2-40B4-BE49-F238E27FC236}">
                <a16:creationId xmlns:a16="http://schemas.microsoft.com/office/drawing/2014/main" id="{D822257D-E0E4-4AAA-9EFB-F4121BB4509C}"/>
              </a:ext>
            </a:extLst>
          </p:cNvPr>
          <p:cNvPicPr>
            <a:picLocks noChangeAspect="1"/>
          </p:cNvPicPr>
          <p:nvPr/>
        </p:nvPicPr>
        <p:blipFill>
          <a:blip r:embed="rId3"/>
          <a:stretch>
            <a:fillRect/>
          </a:stretch>
        </p:blipFill>
        <p:spPr>
          <a:xfrm>
            <a:off x="2817627" y="394827"/>
            <a:ext cx="5061099" cy="2085991"/>
          </a:xfrm>
          <a:prstGeom prst="rect">
            <a:avLst/>
          </a:prstGeom>
        </p:spPr>
      </p:pic>
    </p:spTree>
    <p:extLst>
      <p:ext uri="{BB962C8B-B14F-4D97-AF65-F5344CB8AC3E}">
        <p14:creationId xmlns:p14="http://schemas.microsoft.com/office/powerpoint/2010/main" val="2784651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9C0A17-6AC6-4072-BB8B-C38DB3D3B7DB}"/>
              </a:ext>
            </a:extLst>
          </p:cNvPr>
          <p:cNvSpPr>
            <a:spLocks noGrp="1"/>
          </p:cNvSpPr>
          <p:nvPr>
            <p:ph type="title"/>
          </p:nvPr>
        </p:nvSpPr>
        <p:spPr>
          <a:xfrm>
            <a:off x="838200" y="365125"/>
            <a:ext cx="10515600" cy="549275"/>
          </a:xfrm>
        </p:spPr>
        <p:txBody>
          <a:bodyPr>
            <a:normAutofit fontScale="90000"/>
          </a:bodyPr>
          <a:lstStyle/>
          <a:p>
            <a:r>
              <a:rPr lang="en-IN" dirty="0">
                <a:solidFill>
                  <a:srgbClr val="C00000"/>
                </a:solidFill>
              </a:rPr>
              <a:t>Characteristics of Logic families</a:t>
            </a:r>
          </a:p>
        </p:txBody>
      </p:sp>
      <p:sp>
        <p:nvSpPr>
          <p:cNvPr id="3" name="Content Placeholder 2">
            <a:extLst>
              <a:ext uri="{FF2B5EF4-FFF2-40B4-BE49-F238E27FC236}">
                <a16:creationId xmlns:a16="http://schemas.microsoft.com/office/drawing/2014/main" id="{CD6F5909-C495-4547-BD4D-8A53E4180182}"/>
              </a:ext>
            </a:extLst>
          </p:cNvPr>
          <p:cNvSpPr>
            <a:spLocks noGrp="1"/>
          </p:cNvSpPr>
          <p:nvPr>
            <p:ph idx="1"/>
          </p:nvPr>
        </p:nvSpPr>
        <p:spPr>
          <a:xfrm>
            <a:off x="478971" y="1186542"/>
            <a:ext cx="11429999" cy="5072743"/>
          </a:xfrm>
        </p:spPr>
        <p:txBody>
          <a:bodyPr>
            <a:normAutofit lnSpcReduction="10000"/>
          </a:bodyPr>
          <a:lstStyle/>
          <a:p>
            <a:pPr marL="514350" indent="-514350" algn="just">
              <a:buFont typeface="+mj-lt"/>
              <a:buAutoNum type="arabicPeriod"/>
            </a:pPr>
            <a:r>
              <a:rPr lang="en-IN" dirty="0"/>
              <a:t>Speed</a:t>
            </a:r>
          </a:p>
          <a:p>
            <a:pPr marL="514350" indent="-514350" algn="just">
              <a:buFont typeface="+mj-lt"/>
              <a:buAutoNum type="arabicPeriod"/>
            </a:pPr>
            <a:r>
              <a:rPr lang="en-IN" dirty="0"/>
              <a:t>Fan-in</a:t>
            </a:r>
          </a:p>
          <a:p>
            <a:pPr marL="514350" indent="-514350" algn="just">
              <a:buFont typeface="+mj-lt"/>
              <a:buAutoNum type="arabicPeriod"/>
            </a:pPr>
            <a:r>
              <a:rPr lang="en-IN" dirty="0"/>
              <a:t>Fan-out</a:t>
            </a:r>
          </a:p>
          <a:p>
            <a:pPr marL="514350" indent="-514350" algn="just">
              <a:buFont typeface="+mj-lt"/>
              <a:buAutoNum type="arabicPeriod"/>
            </a:pPr>
            <a:r>
              <a:rPr lang="en-IN" dirty="0"/>
              <a:t>Power Dissipation</a:t>
            </a:r>
          </a:p>
          <a:p>
            <a:pPr marL="514350" indent="-514350" algn="just">
              <a:buFont typeface="+mj-lt"/>
              <a:buAutoNum type="arabicPeriod"/>
            </a:pPr>
            <a:r>
              <a:rPr lang="en-IN" dirty="0"/>
              <a:t>Noise Immunity and Noise Margin</a:t>
            </a:r>
          </a:p>
          <a:p>
            <a:pPr marL="514350" indent="-514350" algn="just">
              <a:buFont typeface="+mj-lt"/>
              <a:buAutoNum type="arabicPeriod"/>
            </a:pPr>
            <a:r>
              <a:rPr lang="en-IN" dirty="0">
                <a:solidFill>
                  <a:srgbClr val="C00000"/>
                </a:solidFill>
              </a:rPr>
              <a:t>Speed power product or Figure of merit: </a:t>
            </a:r>
            <a:r>
              <a:rPr lang="en-IN" dirty="0"/>
              <a:t>It is the product of propagation delay and power dissipation.</a:t>
            </a:r>
          </a:p>
          <a:p>
            <a:pPr marL="514350" indent="-514350" algn="just">
              <a:buFont typeface="+mj-lt"/>
              <a:buAutoNum type="arabicPeriod"/>
            </a:pPr>
            <a:r>
              <a:rPr lang="en-IN" dirty="0">
                <a:solidFill>
                  <a:srgbClr val="FF0000"/>
                </a:solidFill>
              </a:rPr>
              <a:t>Logic swing: </a:t>
            </a:r>
            <a:r>
              <a:rPr lang="en-IN" dirty="0"/>
              <a:t>The difference in output values high to low is called logic swing.</a:t>
            </a:r>
          </a:p>
          <a:p>
            <a:pPr marL="514350" indent="-514350" algn="just">
              <a:buFont typeface="+mj-lt"/>
              <a:buAutoNum type="arabicPeriod"/>
            </a:pPr>
            <a:r>
              <a:rPr lang="en-IN" dirty="0">
                <a:solidFill>
                  <a:srgbClr val="C00000"/>
                </a:solidFill>
              </a:rPr>
              <a:t>Breadth of logic family:</a:t>
            </a:r>
            <a:r>
              <a:rPr lang="en-IN" dirty="0"/>
              <a:t> Number of different logic functions available in that logic family.</a:t>
            </a:r>
          </a:p>
        </p:txBody>
      </p:sp>
    </p:spTree>
    <p:extLst>
      <p:ext uri="{BB962C8B-B14F-4D97-AF65-F5344CB8AC3E}">
        <p14:creationId xmlns:p14="http://schemas.microsoft.com/office/powerpoint/2010/main" val="29213967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9F2281-0AEA-44E3-9DFA-A4CE3470780A}"/>
              </a:ext>
            </a:extLst>
          </p:cNvPr>
          <p:cNvSpPr>
            <a:spLocks noGrp="1"/>
          </p:cNvSpPr>
          <p:nvPr>
            <p:ph idx="4294967295"/>
          </p:nvPr>
        </p:nvSpPr>
        <p:spPr>
          <a:xfrm>
            <a:off x="838200" y="671740"/>
            <a:ext cx="10515600" cy="4351338"/>
          </a:xfrm>
        </p:spPr>
        <p:txBody>
          <a:bodyPr>
            <a:normAutofit lnSpcReduction="10000"/>
          </a:bodyPr>
          <a:lstStyle/>
          <a:p>
            <a:endParaRPr lang="en-IN" dirty="0"/>
          </a:p>
          <a:p>
            <a:pPr>
              <a:buFont typeface="Wingdings" panose="05000000000000000000" pitchFamily="2" charset="2"/>
              <a:buChar char="Ø"/>
            </a:pPr>
            <a:r>
              <a:rPr lang="en-US" sz="3200" dirty="0">
                <a:solidFill>
                  <a:srgbClr val="7030A0"/>
                </a:solidFill>
              </a:rPr>
              <a:t>The most widely used families are: </a:t>
            </a:r>
          </a:p>
          <a:p>
            <a:pPr marL="0" indent="0">
              <a:buNone/>
            </a:pPr>
            <a:endParaRPr lang="en-US" dirty="0"/>
          </a:p>
          <a:p>
            <a:r>
              <a:rPr lang="en-US" dirty="0"/>
              <a:t>Transistor-transistor logic (TTL) </a:t>
            </a:r>
          </a:p>
          <a:p>
            <a:endParaRPr lang="en-US" dirty="0"/>
          </a:p>
          <a:p>
            <a:r>
              <a:rPr lang="en-IN" dirty="0"/>
              <a:t>Emitter-coupled logic (ECL) </a:t>
            </a:r>
          </a:p>
          <a:p>
            <a:endParaRPr lang="en-IN" dirty="0"/>
          </a:p>
          <a:p>
            <a:r>
              <a:rPr lang="en-US" dirty="0"/>
              <a:t>MOS Logic, CMOS Logic</a:t>
            </a:r>
          </a:p>
          <a:p>
            <a:pPr marL="0" indent="0">
              <a:buNone/>
            </a:pPr>
            <a:r>
              <a:rPr lang="en-IN" dirty="0"/>
              <a:t> </a:t>
            </a:r>
          </a:p>
          <a:p>
            <a:endParaRPr lang="en-IN" dirty="0"/>
          </a:p>
        </p:txBody>
      </p:sp>
    </p:spTree>
    <p:extLst>
      <p:ext uri="{BB962C8B-B14F-4D97-AF65-F5344CB8AC3E}">
        <p14:creationId xmlns:p14="http://schemas.microsoft.com/office/powerpoint/2010/main" val="742233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BDF43-856E-44E8-B7E7-D796364AA429}"/>
              </a:ext>
            </a:extLst>
          </p:cNvPr>
          <p:cNvSpPr>
            <a:spLocks noGrp="1"/>
          </p:cNvSpPr>
          <p:nvPr>
            <p:ph type="title"/>
          </p:nvPr>
        </p:nvSpPr>
        <p:spPr>
          <a:xfrm>
            <a:off x="838200" y="365125"/>
            <a:ext cx="10515600" cy="712561"/>
          </a:xfrm>
        </p:spPr>
        <p:txBody>
          <a:bodyPr/>
          <a:lstStyle/>
          <a:p>
            <a:r>
              <a:rPr lang="en-IN" dirty="0"/>
              <a:t>Logic families: Comparison </a:t>
            </a:r>
          </a:p>
        </p:txBody>
      </p:sp>
      <p:pic>
        <p:nvPicPr>
          <p:cNvPr id="5" name="Content Placeholder 4">
            <a:extLst>
              <a:ext uri="{FF2B5EF4-FFF2-40B4-BE49-F238E27FC236}">
                <a16:creationId xmlns:a16="http://schemas.microsoft.com/office/drawing/2014/main" id="{23DAC2CE-883A-4164-8924-508B9D27E914}"/>
              </a:ext>
            </a:extLst>
          </p:cNvPr>
          <p:cNvPicPr>
            <a:picLocks noGrp="1" noChangeAspect="1"/>
          </p:cNvPicPr>
          <p:nvPr>
            <p:ph idx="1"/>
          </p:nvPr>
        </p:nvPicPr>
        <p:blipFill>
          <a:blip r:embed="rId2"/>
          <a:stretch>
            <a:fillRect/>
          </a:stretch>
        </p:blipFill>
        <p:spPr>
          <a:xfrm>
            <a:off x="957944" y="1077687"/>
            <a:ext cx="9633856" cy="5415188"/>
          </a:xfrm>
          <a:prstGeom prst="rect">
            <a:avLst/>
          </a:prstGeom>
        </p:spPr>
      </p:pic>
    </p:spTree>
    <p:extLst>
      <p:ext uri="{BB962C8B-B14F-4D97-AF65-F5344CB8AC3E}">
        <p14:creationId xmlns:p14="http://schemas.microsoft.com/office/powerpoint/2010/main" val="3258477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FAA4E3BE-8CB7-43E5-AD00-598BFF242AF8}"/>
              </a:ext>
            </a:extLst>
          </p:cNvPr>
          <p:cNvPicPr>
            <a:picLocks noGrp="1" noChangeAspect="1"/>
          </p:cNvPicPr>
          <p:nvPr>
            <p:ph idx="4294967295"/>
          </p:nvPr>
        </p:nvPicPr>
        <p:blipFill>
          <a:blip r:embed="rId2"/>
          <a:stretch>
            <a:fillRect/>
          </a:stretch>
        </p:blipFill>
        <p:spPr>
          <a:xfrm>
            <a:off x="1773865" y="818634"/>
            <a:ext cx="8644269" cy="4603971"/>
          </a:xfrm>
          <a:prstGeom prst="rect">
            <a:avLst/>
          </a:prstGeom>
        </p:spPr>
      </p:pic>
    </p:spTree>
    <p:extLst>
      <p:ext uri="{BB962C8B-B14F-4D97-AF65-F5344CB8AC3E}">
        <p14:creationId xmlns:p14="http://schemas.microsoft.com/office/powerpoint/2010/main" val="1413274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B918E-AD89-4264-8B84-019DE34ABDBE}"/>
              </a:ext>
            </a:extLst>
          </p:cNvPr>
          <p:cNvSpPr>
            <a:spLocks noGrp="1"/>
          </p:cNvSpPr>
          <p:nvPr>
            <p:ph type="title"/>
          </p:nvPr>
        </p:nvSpPr>
        <p:spPr/>
        <p:txBody>
          <a:bodyPr/>
          <a:lstStyle/>
          <a:p>
            <a:r>
              <a:rPr lang="en-US" b="1" dirty="0">
                <a:solidFill>
                  <a:srgbClr val="FF0000"/>
                </a:solidFill>
              </a:rPr>
              <a:t>Transistor–transistor logic</a:t>
            </a:r>
            <a:r>
              <a:rPr lang="en-US" dirty="0">
                <a:solidFill>
                  <a:srgbClr val="FF0000"/>
                </a:solidFill>
              </a:rPr>
              <a:t> (</a:t>
            </a:r>
            <a:r>
              <a:rPr lang="en-US" b="1" dirty="0">
                <a:solidFill>
                  <a:srgbClr val="FF0000"/>
                </a:solidFill>
              </a:rPr>
              <a:t>TTL</a:t>
            </a:r>
            <a:r>
              <a:rPr lang="en-US" dirty="0">
                <a:solidFill>
                  <a:srgbClr val="FF0000"/>
                </a:solidFill>
              </a:rPr>
              <a:t>)</a:t>
            </a:r>
            <a:endParaRPr lang="en-IN" dirty="0">
              <a:solidFill>
                <a:srgbClr val="FF0000"/>
              </a:solidFill>
            </a:endParaRPr>
          </a:p>
        </p:txBody>
      </p:sp>
      <p:sp>
        <p:nvSpPr>
          <p:cNvPr id="3" name="Content Placeholder 2">
            <a:extLst>
              <a:ext uri="{FF2B5EF4-FFF2-40B4-BE49-F238E27FC236}">
                <a16:creationId xmlns:a16="http://schemas.microsoft.com/office/drawing/2014/main" id="{E84F7136-100C-45B4-A991-47F9DDB79F26}"/>
              </a:ext>
            </a:extLst>
          </p:cNvPr>
          <p:cNvSpPr>
            <a:spLocks noGrp="1"/>
          </p:cNvSpPr>
          <p:nvPr>
            <p:ph idx="1"/>
          </p:nvPr>
        </p:nvSpPr>
        <p:spPr>
          <a:xfrm>
            <a:off x="838200" y="1825625"/>
            <a:ext cx="10857614" cy="4351338"/>
          </a:xfrm>
        </p:spPr>
        <p:txBody>
          <a:bodyPr/>
          <a:lstStyle/>
          <a:p>
            <a:pPr algn="just"/>
            <a:r>
              <a:rPr lang="en-US" b="1" dirty="0"/>
              <a:t>Transistor–transistor logic</a:t>
            </a:r>
            <a:r>
              <a:rPr lang="en-US" dirty="0"/>
              <a:t> (</a:t>
            </a:r>
            <a:r>
              <a:rPr lang="en-US" b="1" dirty="0"/>
              <a:t>TTL</a:t>
            </a:r>
            <a:r>
              <a:rPr lang="en-US" dirty="0"/>
              <a:t>) is a logic family built from bipolar junction transistors. Its name signifies that transistors perform both the logic function (the first "transistor") and the amplifying function (the second "transistor");</a:t>
            </a:r>
          </a:p>
          <a:p>
            <a:pPr algn="just"/>
            <a:endParaRPr lang="en-US" b="1" dirty="0"/>
          </a:p>
          <a:p>
            <a:pPr algn="just"/>
            <a:r>
              <a:rPr lang="en-US" dirty="0"/>
              <a:t>TTL integrated circuits (ICs) were widely used in applications such as computers, industrial controls, test equipment and instrumentation, consumer electronics, and synthesizers.</a:t>
            </a:r>
            <a:endParaRPr lang="en-US" b="1" dirty="0"/>
          </a:p>
        </p:txBody>
      </p:sp>
    </p:spTree>
    <p:extLst>
      <p:ext uri="{BB962C8B-B14F-4D97-AF65-F5344CB8AC3E}">
        <p14:creationId xmlns:p14="http://schemas.microsoft.com/office/powerpoint/2010/main" val="717668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3170A-DE2F-4F53-B9BB-3956FEAAFB3A}"/>
              </a:ext>
            </a:extLst>
          </p:cNvPr>
          <p:cNvSpPr>
            <a:spLocks noGrp="1"/>
          </p:cNvSpPr>
          <p:nvPr>
            <p:ph type="title"/>
          </p:nvPr>
        </p:nvSpPr>
        <p:spPr>
          <a:xfrm>
            <a:off x="838200" y="365125"/>
            <a:ext cx="10515600" cy="1017361"/>
          </a:xfrm>
        </p:spPr>
        <p:txBody>
          <a:bodyPr>
            <a:normAutofit fontScale="90000"/>
          </a:bodyPr>
          <a:lstStyle/>
          <a:p>
            <a:r>
              <a:rPr lang="en-IN" sz="4900" b="1" dirty="0">
                <a:solidFill>
                  <a:srgbClr val="7030A0"/>
                </a:solidFill>
              </a:rPr>
              <a:t>Logic Families</a:t>
            </a:r>
            <a:br>
              <a:rPr lang="en-IN" dirty="0"/>
            </a:br>
            <a:endParaRPr lang="en-IN" dirty="0"/>
          </a:p>
        </p:txBody>
      </p:sp>
      <p:sp>
        <p:nvSpPr>
          <p:cNvPr id="3" name="Content Placeholder 2">
            <a:extLst>
              <a:ext uri="{FF2B5EF4-FFF2-40B4-BE49-F238E27FC236}">
                <a16:creationId xmlns:a16="http://schemas.microsoft.com/office/drawing/2014/main" id="{8E543588-3B68-4CCB-991E-2F9F3C7B8891}"/>
              </a:ext>
            </a:extLst>
          </p:cNvPr>
          <p:cNvSpPr>
            <a:spLocks noGrp="1"/>
          </p:cNvSpPr>
          <p:nvPr>
            <p:ph idx="1"/>
          </p:nvPr>
        </p:nvSpPr>
        <p:spPr>
          <a:xfrm>
            <a:off x="718457" y="1121229"/>
            <a:ext cx="10515600" cy="5371646"/>
          </a:xfrm>
        </p:spPr>
        <p:txBody>
          <a:bodyPr>
            <a:normAutofit lnSpcReduction="10000"/>
          </a:bodyPr>
          <a:lstStyle/>
          <a:p>
            <a:pPr marL="0" indent="0" algn="just">
              <a:buNone/>
            </a:pPr>
            <a:r>
              <a:rPr lang="en-IN" b="1" dirty="0">
                <a:solidFill>
                  <a:srgbClr val="FF0000"/>
                </a:solidFill>
              </a:rPr>
              <a:t>Logic Families : </a:t>
            </a:r>
            <a:r>
              <a:rPr lang="en-US" dirty="0"/>
              <a:t>It is a collection of different IC chips that have similar input, output and internal circuit characteristics i.e. group of compatible ICs with same logic levels and supply voltages but perform different logic functions. </a:t>
            </a:r>
          </a:p>
          <a:p>
            <a:pPr marL="0" indent="0" algn="just">
              <a:buNone/>
            </a:pPr>
            <a:endParaRPr lang="en-US" dirty="0"/>
          </a:p>
          <a:p>
            <a:pPr algn="just"/>
            <a:r>
              <a:rPr lang="en-IN" dirty="0"/>
              <a:t>Various digital functions are being fabricated in a variety of forms using Bipolar and Unipolar technologies.</a:t>
            </a:r>
          </a:p>
          <a:p>
            <a:pPr algn="just"/>
            <a:endParaRPr lang="en-US" dirty="0">
              <a:solidFill>
                <a:srgbClr val="FF0000"/>
              </a:solidFill>
            </a:endParaRPr>
          </a:p>
          <a:p>
            <a:pPr marL="0" indent="0" algn="just">
              <a:buNone/>
            </a:pPr>
            <a:r>
              <a:rPr lang="en-US" dirty="0">
                <a:solidFill>
                  <a:srgbClr val="FF0000"/>
                </a:solidFill>
              </a:rPr>
              <a:t>NOTE: </a:t>
            </a:r>
          </a:p>
          <a:p>
            <a:pPr marL="0" indent="0" algn="just">
              <a:buNone/>
            </a:pPr>
            <a:r>
              <a:rPr lang="en-US" dirty="0"/>
              <a:t>1) Chips from same family can be interconnected. </a:t>
            </a:r>
          </a:p>
          <a:p>
            <a:pPr marL="0" indent="0" algn="just">
              <a:buNone/>
            </a:pPr>
            <a:r>
              <a:rPr lang="en-US" dirty="0"/>
              <a:t>2) Chips from different family may not be compatible, means they may use different power supply voltages and input, output conditions. </a:t>
            </a:r>
            <a:endParaRPr lang="en-IN" dirty="0"/>
          </a:p>
        </p:txBody>
      </p:sp>
    </p:spTree>
    <p:extLst>
      <p:ext uri="{BB962C8B-B14F-4D97-AF65-F5344CB8AC3E}">
        <p14:creationId xmlns:p14="http://schemas.microsoft.com/office/powerpoint/2010/main" val="29445657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B8292DA-CE2C-4D0F-8AD5-8120F0415FEF}"/>
              </a:ext>
            </a:extLst>
          </p:cNvPr>
          <p:cNvSpPr>
            <a:spLocks noGrp="1"/>
          </p:cNvSpPr>
          <p:nvPr>
            <p:ph type="title"/>
          </p:nvPr>
        </p:nvSpPr>
        <p:spPr>
          <a:xfrm>
            <a:off x="564696" y="968828"/>
            <a:ext cx="10515600" cy="636303"/>
          </a:xfrm>
        </p:spPr>
        <p:txBody>
          <a:bodyPr>
            <a:normAutofit/>
          </a:bodyPr>
          <a:lstStyle/>
          <a:p>
            <a:r>
              <a:rPr lang="en-IN" sz="3200" dirty="0"/>
              <a:t>TTL available in three different output configurations</a:t>
            </a:r>
          </a:p>
        </p:txBody>
      </p:sp>
      <p:pic>
        <p:nvPicPr>
          <p:cNvPr id="6" name="Picture 5">
            <a:extLst>
              <a:ext uri="{FF2B5EF4-FFF2-40B4-BE49-F238E27FC236}">
                <a16:creationId xmlns:a16="http://schemas.microsoft.com/office/drawing/2014/main" id="{491A93FF-33BC-4507-8F96-528078295308}"/>
              </a:ext>
            </a:extLst>
          </p:cNvPr>
          <p:cNvPicPr>
            <a:picLocks noChangeAspect="1"/>
          </p:cNvPicPr>
          <p:nvPr/>
        </p:nvPicPr>
        <p:blipFill>
          <a:blip r:embed="rId2"/>
          <a:stretch>
            <a:fillRect/>
          </a:stretch>
        </p:blipFill>
        <p:spPr>
          <a:xfrm>
            <a:off x="1231445" y="2275114"/>
            <a:ext cx="6486525" cy="1632858"/>
          </a:xfrm>
          <a:prstGeom prst="rect">
            <a:avLst/>
          </a:prstGeom>
        </p:spPr>
      </p:pic>
    </p:spTree>
    <p:extLst>
      <p:ext uri="{BB962C8B-B14F-4D97-AF65-F5344CB8AC3E}">
        <p14:creationId xmlns:p14="http://schemas.microsoft.com/office/powerpoint/2010/main" val="3570106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2A901-CEB4-47BD-AD00-A84AD3B49BBB}"/>
              </a:ext>
            </a:extLst>
          </p:cNvPr>
          <p:cNvSpPr>
            <a:spLocks noGrp="1"/>
          </p:cNvSpPr>
          <p:nvPr>
            <p:ph type="title" idx="4294967295"/>
          </p:nvPr>
        </p:nvSpPr>
        <p:spPr>
          <a:xfrm>
            <a:off x="1230086" y="126320"/>
            <a:ext cx="10515600" cy="727075"/>
          </a:xfrm>
        </p:spPr>
        <p:txBody>
          <a:bodyPr>
            <a:normAutofit/>
          </a:bodyPr>
          <a:lstStyle/>
          <a:p>
            <a:r>
              <a:rPr lang="en-IN" sz="4000" dirty="0">
                <a:solidFill>
                  <a:srgbClr val="C00000"/>
                </a:solidFill>
              </a:rPr>
              <a:t>3 –input TTL NAND gate</a:t>
            </a:r>
          </a:p>
        </p:txBody>
      </p:sp>
      <p:pic>
        <p:nvPicPr>
          <p:cNvPr id="7" name="Content Placeholder 3">
            <a:extLst>
              <a:ext uri="{FF2B5EF4-FFF2-40B4-BE49-F238E27FC236}">
                <a16:creationId xmlns:a16="http://schemas.microsoft.com/office/drawing/2014/main" id="{3914BC89-E29E-40E2-BEF7-2433F2F1166D}"/>
              </a:ext>
            </a:extLst>
          </p:cNvPr>
          <p:cNvPicPr>
            <a:picLocks noChangeAspect="1"/>
          </p:cNvPicPr>
          <p:nvPr/>
        </p:nvPicPr>
        <p:blipFill>
          <a:blip r:embed="rId2"/>
          <a:stretch>
            <a:fillRect/>
          </a:stretch>
        </p:blipFill>
        <p:spPr>
          <a:xfrm>
            <a:off x="1230086" y="5566455"/>
            <a:ext cx="10287000" cy="801687"/>
          </a:xfrm>
          <a:prstGeom prst="rect">
            <a:avLst/>
          </a:prstGeom>
        </p:spPr>
      </p:pic>
      <p:pic>
        <p:nvPicPr>
          <p:cNvPr id="5" name="Picture 4">
            <a:extLst>
              <a:ext uri="{FF2B5EF4-FFF2-40B4-BE49-F238E27FC236}">
                <a16:creationId xmlns:a16="http://schemas.microsoft.com/office/drawing/2014/main" id="{F4BC86E9-42CE-43E8-82AE-CCA151139665}"/>
              </a:ext>
            </a:extLst>
          </p:cNvPr>
          <p:cNvPicPr>
            <a:picLocks noChangeAspect="1"/>
          </p:cNvPicPr>
          <p:nvPr/>
        </p:nvPicPr>
        <p:blipFill>
          <a:blip r:embed="rId3"/>
          <a:stretch>
            <a:fillRect/>
          </a:stretch>
        </p:blipFill>
        <p:spPr>
          <a:xfrm>
            <a:off x="2924175" y="1171575"/>
            <a:ext cx="6343650" cy="4514850"/>
          </a:xfrm>
          <a:prstGeom prst="rect">
            <a:avLst/>
          </a:prstGeom>
        </p:spPr>
      </p:pic>
    </p:spTree>
    <p:extLst>
      <p:ext uri="{BB962C8B-B14F-4D97-AF65-F5344CB8AC3E}">
        <p14:creationId xmlns:p14="http://schemas.microsoft.com/office/powerpoint/2010/main" val="4150082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F0FF5D4-6F27-47CD-8C95-F793A05D5DC5}"/>
              </a:ext>
            </a:extLst>
          </p:cNvPr>
          <p:cNvPicPr>
            <a:picLocks noChangeAspect="1"/>
          </p:cNvPicPr>
          <p:nvPr/>
        </p:nvPicPr>
        <p:blipFill>
          <a:blip r:embed="rId2"/>
          <a:stretch>
            <a:fillRect/>
          </a:stretch>
        </p:blipFill>
        <p:spPr>
          <a:xfrm>
            <a:off x="2721935" y="574158"/>
            <a:ext cx="6390167" cy="5114261"/>
          </a:xfrm>
          <a:prstGeom prst="rect">
            <a:avLst/>
          </a:prstGeom>
        </p:spPr>
      </p:pic>
    </p:spTree>
    <p:extLst>
      <p:ext uri="{BB962C8B-B14F-4D97-AF65-F5344CB8AC3E}">
        <p14:creationId xmlns:p14="http://schemas.microsoft.com/office/powerpoint/2010/main" val="7778205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C442013-F5D4-47B1-BCF0-0C8B95A5D104}"/>
              </a:ext>
            </a:extLst>
          </p:cNvPr>
          <p:cNvSpPr/>
          <p:nvPr/>
        </p:nvSpPr>
        <p:spPr>
          <a:xfrm>
            <a:off x="500742" y="1226795"/>
            <a:ext cx="11190515" cy="3385542"/>
          </a:xfrm>
          <a:prstGeom prst="rect">
            <a:avLst/>
          </a:prstGeom>
        </p:spPr>
        <p:txBody>
          <a:bodyPr wrap="square">
            <a:spAutoFit/>
          </a:bodyPr>
          <a:lstStyle/>
          <a:p>
            <a:pPr algn="just"/>
            <a:r>
              <a:rPr lang="en-US" sz="2800" b="1" dirty="0">
                <a:solidFill>
                  <a:srgbClr val="222222"/>
                </a:solidFill>
              </a:rPr>
              <a:t>Totem Pole Output</a:t>
            </a:r>
            <a:r>
              <a:rPr lang="en-US" sz="2800" dirty="0">
                <a:solidFill>
                  <a:srgbClr val="222222"/>
                </a:solidFill>
              </a:rPr>
              <a:t>:</a:t>
            </a:r>
          </a:p>
          <a:p>
            <a:pPr algn="just"/>
            <a:endParaRPr lang="en-US" dirty="0">
              <a:solidFill>
                <a:srgbClr val="222222"/>
              </a:solidFill>
            </a:endParaRPr>
          </a:p>
          <a:p>
            <a:pPr algn="just"/>
            <a:r>
              <a:rPr lang="en-US" sz="2800" b="1" dirty="0">
                <a:solidFill>
                  <a:srgbClr val="222222"/>
                </a:solidFill>
              </a:rPr>
              <a:t>Totem Pole</a:t>
            </a:r>
            <a:r>
              <a:rPr lang="en-US" sz="2800" dirty="0">
                <a:solidFill>
                  <a:srgbClr val="222222"/>
                </a:solidFill>
              </a:rPr>
              <a:t> means addition of an active pull up circuit in the </a:t>
            </a:r>
            <a:r>
              <a:rPr lang="en-US" sz="2800" b="1" dirty="0">
                <a:solidFill>
                  <a:srgbClr val="222222"/>
                </a:solidFill>
              </a:rPr>
              <a:t>output</a:t>
            </a:r>
            <a:r>
              <a:rPr lang="en-US" sz="2800" dirty="0">
                <a:solidFill>
                  <a:srgbClr val="222222"/>
                </a:solidFill>
              </a:rPr>
              <a:t> of the Gate which results in reduction of propagation delay. </a:t>
            </a:r>
          </a:p>
          <a:p>
            <a:pPr algn="just"/>
            <a:endParaRPr lang="en-US" sz="2800" dirty="0">
              <a:solidFill>
                <a:srgbClr val="222222"/>
              </a:solidFill>
            </a:endParaRPr>
          </a:p>
          <a:p>
            <a:pPr algn="just"/>
            <a:r>
              <a:rPr lang="en-US" sz="2800" dirty="0">
                <a:solidFill>
                  <a:srgbClr val="222222"/>
                </a:solidFill>
              </a:rPr>
              <a:t>Logic operation is same as the open collector </a:t>
            </a:r>
            <a:r>
              <a:rPr lang="en-US" sz="2800" b="1" dirty="0">
                <a:solidFill>
                  <a:srgbClr val="222222"/>
                </a:solidFill>
              </a:rPr>
              <a:t>output</a:t>
            </a:r>
            <a:r>
              <a:rPr lang="en-US" sz="2800" dirty="0">
                <a:solidFill>
                  <a:srgbClr val="222222"/>
                </a:solidFill>
              </a:rPr>
              <a:t>. Use of transistors Q4 and diode is to provide quick charging and discharging of parasitic capacitance across Q3.</a:t>
            </a:r>
            <a:endParaRPr lang="en-IN" sz="2800" dirty="0"/>
          </a:p>
        </p:txBody>
      </p:sp>
    </p:spTree>
    <p:extLst>
      <p:ext uri="{BB962C8B-B14F-4D97-AF65-F5344CB8AC3E}">
        <p14:creationId xmlns:p14="http://schemas.microsoft.com/office/powerpoint/2010/main" val="3579437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ADCB2E-62C1-444B-B384-D4EBCAAB260D}"/>
              </a:ext>
            </a:extLst>
          </p:cNvPr>
          <p:cNvPicPr>
            <a:picLocks noChangeAspect="1"/>
          </p:cNvPicPr>
          <p:nvPr/>
        </p:nvPicPr>
        <p:blipFill>
          <a:blip r:embed="rId2"/>
          <a:stretch>
            <a:fillRect/>
          </a:stretch>
        </p:blipFill>
        <p:spPr>
          <a:xfrm>
            <a:off x="2243470" y="424736"/>
            <a:ext cx="7348205" cy="394366"/>
          </a:xfrm>
          <a:prstGeom prst="rect">
            <a:avLst/>
          </a:prstGeom>
        </p:spPr>
      </p:pic>
      <p:pic>
        <p:nvPicPr>
          <p:cNvPr id="2" name="Picture 1">
            <a:extLst>
              <a:ext uri="{FF2B5EF4-FFF2-40B4-BE49-F238E27FC236}">
                <a16:creationId xmlns:a16="http://schemas.microsoft.com/office/drawing/2014/main" id="{A829633F-0E75-45B3-95BA-D74EF9104675}"/>
              </a:ext>
            </a:extLst>
          </p:cNvPr>
          <p:cNvPicPr>
            <a:picLocks noChangeAspect="1"/>
          </p:cNvPicPr>
          <p:nvPr/>
        </p:nvPicPr>
        <p:blipFill>
          <a:blip r:embed="rId3"/>
          <a:stretch>
            <a:fillRect/>
          </a:stretch>
        </p:blipFill>
        <p:spPr>
          <a:xfrm>
            <a:off x="2500312" y="957262"/>
            <a:ext cx="7191375" cy="4943475"/>
          </a:xfrm>
          <a:prstGeom prst="rect">
            <a:avLst/>
          </a:prstGeom>
        </p:spPr>
      </p:pic>
    </p:spTree>
    <p:extLst>
      <p:ext uri="{BB962C8B-B14F-4D97-AF65-F5344CB8AC3E}">
        <p14:creationId xmlns:p14="http://schemas.microsoft.com/office/powerpoint/2010/main" val="20058000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FFDF5-80F2-48BF-9A7C-C0FEC41F4E63}"/>
              </a:ext>
            </a:extLst>
          </p:cNvPr>
          <p:cNvSpPr>
            <a:spLocks noGrp="1"/>
          </p:cNvSpPr>
          <p:nvPr>
            <p:ph type="title"/>
          </p:nvPr>
        </p:nvSpPr>
        <p:spPr>
          <a:xfrm>
            <a:off x="838200" y="365125"/>
            <a:ext cx="10515600" cy="772559"/>
          </a:xfrm>
        </p:spPr>
        <p:txBody>
          <a:bodyPr/>
          <a:lstStyle/>
          <a:p>
            <a:r>
              <a:rPr lang="en-IN" dirty="0">
                <a:solidFill>
                  <a:srgbClr val="C00000"/>
                </a:solidFill>
              </a:rPr>
              <a:t>Three state(Tristate) output</a:t>
            </a:r>
          </a:p>
        </p:txBody>
      </p:sp>
      <p:sp>
        <p:nvSpPr>
          <p:cNvPr id="3" name="Content Placeholder 2">
            <a:extLst>
              <a:ext uri="{FF2B5EF4-FFF2-40B4-BE49-F238E27FC236}">
                <a16:creationId xmlns:a16="http://schemas.microsoft.com/office/drawing/2014/main" id="{977AD4C7-D442-4862-9EE8-A0C567AD9F30}"/>
              </a:ext>
            </a:extLst>
          </p:cNvPr>
          <p:cNvSpPr>
            <a:spLocks noGrp="1"/>
          </p:cNvSpPr>
          <p:nvPr>
            <p:ph idx="1"/>
          </p:nvPr>
        </p:nvSpPr>
        <p:spPr>
          <a:xfrm>
            <a:off x="838200" y="1496015"/>
            <a:ext cx="10515600" cy="4351338"/>
          </a:xfrm>
        </p:spPr>
        <p:txBody>
          <a:bodyPr/>
          <a:lstStyle/>
          <a:p>
            <a:r>
              <a:rPr lang="en-IN" dirty="0"/>
              <a:t>Totem-pole output TTL gate has 3-state gate property</a:t>
            </a:r>
          </a:p>
          <a:p>
            <a:r>
              <a:rPr lang="en-IN" dirty="0"/>
              <a:t>A Three-state gate exhibits 3 outputs: </a:t>
            </a:r>
          </a:p>
          <a:p>
            <a:pPr marL="0" indent="0">
              <a:buNone/>
            </a:pPr>
            <a:r>
              <a:rPr lang="en-IN" dirty="0"/>
              <a:t>           (1) a low-level state</a:t>
            </a:r>
          </a:p>
          <a:p>
            <a:pPr marL="0" indent="0">
              <a:buNone/>
            </a:pPr>
            <a:r>
              <a:rPr lang="en-IN" dirty="0"/>
              <a:t>          (2) a high level state</a:t>
            </a:r>
          </a:p>
          <a:p>
            <a:pPr marL="0" indent="0">
              <a:buNone/>
            </a:pPr>
            <a:r>
              <a:rPr lang="en-IN" dirty="0"/>
              <a:t>          (3) high impedance, open circuit or output is floating </a:t>
            </a:r>
          </a:p>
          <a:p>
            <a:pPr marL="0" indent="0">
              <a:buNone/>
            </a:pPr>
            <a:r>
              <a:rPr lang="en-IN" dirty="0"/>
              <a:t>               ( both T3 and T4 transistors are off)</a:t>
            </a:r>
          </a:p>
        </p:txBody>
      </p:sp>
    </p:spTree>
    <p:extLst>
      <p:ext uri="{BB962C8B-B14F-4D97-AF65-F5344CB8AC3E}">
        <p14:creationId xmlns:p14="http://schemas.microsoft.com/office/powerpoint/2010/main" val="844589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71B1A5F-B215-4E93-B9A3-5A01FA20D930}"/>
              </a:ext>
            </a:extLst>
          </p:cNvPr>
          <p:cNvPicPr>
            <a:picLocks noChangeAspect="1"/>
          </p:cNvPicPr>
          <p:nvPr/>
        </p:nvPicPr>
        <p:blipFill>
          <a:blip r:embed="rId2"/>
          <a:stretch>
            <a:fillRect/>
          </a:stretch>
        </p:blipFill>
        <p:spPr>
          <a:xfrm>
            <a:off x="2448922" y="972436"/>
            <a:ext cx="7294156" cy="4381500"/>
          </a:xfrm>
          <a:prstGeom prst="rect">
            <a:avLst/>
          </a:prstGeom>
        </p:spPr>
      </p:pic>
    </p:spTree>
    <p:extLst>
      <p:ext uri="{BB962C8B-B14F-4D97-AF65-F5344CB8AC3E}">
        <p14:creationId xmlns:p14="http://schemas.microsoft.com/office/powerpoint/2010/main" val="2545572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632BF2-1577-437B-AD4C-D7826420C8C6}"/>
              </a:ext>
            </a:extLst>
          </p:cNvPr>
          <p:cNvPicPr>
            <a:picLocks noChangeAspect="1"/>
          </p:cNvPicPr>
          <p:nvPr/>
        </p:nvPicPr>
        <p:blipFill>
          <a:blip r:embed="rId2"/>
          <a:stretch>
            <a:fillRect/>
          </a:stretch>
        </p:blipFill>
        <p:spPr>
          <a:xfrm>
            <a:off x="2551814" y="1531088"/>
            <a:ext cx="6071191" cy="3753293"/>
          </a:xfrm>
          <a:prstGeom prst="rect">
            <a:avLst/>
          </a:prstGeom>
        </p:spPr>
      </p:pic>
      <p:sp>
        <p:nvSpPr>
          <p:cNvPr id="4" name="Title 3">
            <a:extLst>
              <a:ext uri="{FF2B5EF4-FFF2-40B4-BE49-F238E27FC236}">
                <a16:creationId xmlns:a16="http://schemas.microsoft.com/office/drawing/2014/main" id="{468DAC51-5F71-4239-9082-9C161F100925}"/>
              </a:ext>
            </a:extLst>
          </p:cNvPr>
          <p:cNvSpPr>
            <a:spLocks noGrp="1"/>
          </p:cNvSpPr>
          <p:nvPr>
            <p:ph type="title"/>
          </p:nvPr>
        </p:nvSpPr>
        <p:spPr>
          <a:xfrm>
            <a:off x="838200" y="365125"/>
            <a:ext cx="10515600" cy="783191"/>
          </a:xfrm>
        </p:spPr>
        <p:txBody>
          <a:bodyPr/>
          <a:lstStyle/>
          <a:p>
            <a:r>
              <a:rPr lang="en-IN" dirty="0">
                <a:solidFill>
                  <a:srgbClr val="FF0000"/>
                </a:solidFill>
              </a:rPr>
              <a:t>Three-state inverter gate</a:t>
            </a:r>
          </a:p>
        </p:txBody>
      </p:sp>
    </p:spTree>
    <p:extLst>
      <p:ext uri="{BB962C8B-B14F-4D97-AF65-F5344CB8AC3E}">
        <p14:creationId xmlns:p14="http://schemas.microsoft.com/office/powerpoint/2010/main" val="27917607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A31AC2E-66D4-4E59-BFCE-65A73A626BB2}"/>
              </a:ext>
            </a:extLst>
          </p:cNvPr>
          <p:cNvPicPr>
            <a:picLocks noChangeAspect="1"/>
          </p:cNvPicPr>
          <p:nvPr/>
        </p:nvPicPr>
        <p:blipFill>
          <a:blip r:embed="rId2"/>
          <a:stretch>
            <a:fillRect/>
          </a:stretch>
        </p:blipFill>
        <p:spPr>
          <a:xfrm>
            <a:off x="1924493" y="680484"/>
            <a:ext cx="7886257" cy="5433237"/>
          </a:xfrm>
          <a:prstGeom prst="rect">
            <a:avLst/>
          </a:prstGeom>
        </p:spPr>
      </p:pic>
    </p:spTree>
    <p:extLst>
      <p:ext uri="{BB962C8B-B14F-4D97-AF65-F5344CB8AC3E}">
        <p14:creationId xmlns:p14="http://schemas.microsoft.com/office/powerpoint/2010/main" val="1111259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41CBE8E-106E-4427-971A-341C0547970E}"/>
              </a:ext>
            </a:extLst>
          </p:cNvPr>
          <p:cNvPicPr>
            <a:picLocks noChangeAspect="1"/>
          </p:cNvPicPr>
          <p:nvPr/>
        </p:nvPicPr>
        <p:blipFill>
          <a:blip r:embed="rId2"/>
          <a:stretch>
            <a:fillRect/>
          </a:stretch>
        </p:blipFill>
        <p:spPr>
          <a:xfrm>
            <a:off x="701748" y="64761"/>
            <a:ext cx="10590029" cy="6421099"/>
          </a:xfrm>
          <a:prstGeom prst="rect">
            <a:avLst/>
          </a:prstGeom>
        </p:spPr>
      </p:pic>
    </p:spTree>
    <p:extLst>
      <p:ext uri="{BB962C8B-B14F-4D97-AF65-F5344CB8AC3E}">
        <p14:creationId xmlns:p14="http://schemas.microsoft.com/office/powerpoint/2010/main" val="4047025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E4F75-9EEC-4DCC-B380-3328D157FE96}"/>
              </a:ext>
            </a:extLst>
          </p:cNvPr>
          <p:cNvSpPr>
            <a:spLocks noGrp="1"/>
          </p:cNvSpPr>
          <p:nvPr>
            <p:ph type="title"/>
          </p:nvPr>
        </p:nvSpPr>
        <p:spPr>
          <a:xfrm>
            <a:off x="838200" y="365125"/>
            <a:ext cx="10515600" cy="407761"/>
          </a:xfrm>
        </p:spPr>
        <p:txBody>
          <a:bodyPr>
            <a:normAutofit fontScale="90000"/>
          </a:bodyPr>
          <a:lstStyle/>
          <a:p>
            <a:r>
              <a:rPr lang="en-IN" b="1" dirty="0">
                <a:solidFill>
                  <a:srgbClr val="FF0000"/>
                </a:solidFill>
              </a:rPr>
              <a:t>Classification of logic families</a:t>
            </a:r>
          </a:p>
        </p:txBody>
      </p:sp>
      <p:pic>
        <p:nvPicPr>
          <p:cNvPr id="4" name="Content Placeholder 3">
            <a:extLst>
              <a:ext uri="{FF2B5EF4-FFF2-40B4-BE49-F238E27FC236}">
                <a16:creationId xmlns:a16="http://schemas.microsoft.com/office/drawing/2014/main" id="{C03396FC-22B6-487D-9F16-E75C17C0D1B5}"/>
              </a:ext>
            </a:extLst>
          </p:cNvPr>
          <p:cNvPicPr>
            <a:picLocks noGrp="1" noChangeAspect="1"/>
          </p:cNvPicPr>
          <p:nvPr>
            <p:ph idx="1"/>
          </p:nvPr>
        </p:nvPicPr>
        <p:blipFill>
          <a:blip r:embed="rId2"/>
          <a:stretch>
            <a:fillRect/>
          </a:stretch>
        </p:blipFill>
        <p:spPr>
          <a:xfrm>
            <a:off x="1208315" y="968829"/>
            <a:ext cx="10145485" cy="5246914"/>
          </a:xfrm>
          <a:prstGeom prst="rect">
            <a:avLst/>
          </a:prstGeom>
        </p:spPr>
      </p:pic>
    </p:spTree>
    <p:extLst>
      <p:ext uri="{BB962C8B-B14F-4D97-AF65-F5344CB8AC3E}">
        <p14:creationId xmlns:p14="http://schemas.microsoft.com/office/powerpoint/2010/main" val="18172879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B87E0-0D86-4303-9104-CED2507A8037}"/>
              </a:ext>
            </a:extLst>
          </p:cNvPr>
          <p:cNvSpPr>
            <a:spLocks noGrp="1"/>
          </p:cNvSpPr>
          <p:nvPr>
            <p:ph type="title"/>
          </p:nvPr>
        </p:nvSpPr>
        <p:spPr>
          <a:xfrm>
            <a:off x="838200" y="909412"/>
            <a:ext cx="10515600" cy="315912"/>
          </a:xfrm>
        </p:spPr>
        <p:txBody>
          <a:bodyPr>
            <a:normAutofit fontScale="90000"/>
          </a:bodyPr>
          <a:lstStyle/>
          <a:p>
            <a:r>
              <a:rPr lang="en-IN" dirty="0">
                <a:solidFill>
                  <a:srgbClr val="C00000"/>
                </a:solidFill>
              </a:rPr>
              <a:t>Types of TTL </a:t>
            </a:r>
            <a:br>
              <a:rPr lang="en-IN" dirty="0"/>
            </a:br>
            <a:endParaRPr lang="en-IN" dirty="0"/>
          </a:p>
        </p:txBody>
      </p:sp>
      <p:sp>
        <p:nvSpPr>
          <p:cNvPr id="3" name="Content Placeholder 2">
            <a:extLst>
              <a:ext uri="{FF2B5EF4-FFF2-40B4-BE49-F238E27FC236}">
                <a16:creationId xmlns:a16="http://schemas.microsoft.com/office/drawing/2014/main" id="{030415B4-E18B-4666-AF80-D2FEAF95B78E}"/>
              </a:ext>
            </a:extLst>
          </p:cNvPr>
          <p:cNvSpPr>
            <a:spLocks noGrp="1"/>
          </p:cNvSpPr>
          <p:nvPr>
            <p:ph idx="1"/>
          </p:nvPr>
        </p:nvSpPr>
        <p:spPr>
          <a:xfrm>
            <a:off x="838200" y="1420586"/>
            <a:ext cx="10668000" cy="4016828"/>
          </a:xfrm>
        </p:spPr>
        <p:txBody>
          <a:bodyPr>
            <a:normAutofit fontScale="92500" lnSpcReduction="10000"/>
          </a:bodyPr>
          <a:lstStyle/>
          <a:p>
            <a:r>
              <a:rPr lang="en-US" dirty="0"/>
              <a:t>Standard TTL </a:t>
            </a:r>
          </a:p>
          <a:p>
            <a:endParaRPr lang="en-US" dirty="0"/>
          </a:p>
          <a:p>
            <a:r>
              <a:rPr lang="en-US" dirty="0"/>
              <a:t>Low-power TTL (L)</a:t>
            </a:r>
          </a:p>
          <a:p>
            <a:endParaRPr lang="en-IN" dirty="0"/>
          </a:p>
          <a:p>
            <a:r>
              <a:rPr lang="en-US" dirty="0"/>
              <a:t>High-speed TTL (H) </a:t>
            </a:r>
          </a:p>
          <a:p>
            <a:endParaRPr lang="en-US" dirty="0"/>
          </a:p>
          <a:p>
            <a:r>
              <a:rPr lang="en-US" dirty="0"/>
              <a:t>Schottky TTL (S)</a:t>
            </a:r>
          </a:p>
          <a:p>
            <a:endParaRPr lang="en-IN" dirty="0"/>
          </a:p>
          <a:p>
            <a:r>
              <a:rPr lang="en-US" dirty="0"/>
              <a:t>Low-power Schottky TTL (LS)</a:t>
            </a:r>
            <a:endParaRPr lang="en-IN" dirty="0"/>
          </a:p>
          <a:p>
            <a:endParaRPr lang="en-IN" dirty="0"/>
          </a:p>
        </p:txBody>
      </p:sp>
    </p:spTree>
    <p:extLst>
      <p:ext uri="{BB962C8B-B14F-4D97-AF65-F5344CB8AC3E}">
        <p14:creationId xmlns:p14="http://schemas.microsoft.com/office/powerpoint/2010/main" val="38704339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FE31FC-12D3-4E0E-B4FD-1405CE9CFFBD}"/>
              </a:ext>
            </a:extLst>
          </p:cNvPr>
          <p:cNvSpPr>
            <a:spLocks noGrp="1"/>
          </p:cNvSpPr>
          <p:nvPr>
            <p:ph type="title"/>
          </p:nvPr>
        </p:nvSpPr>
        <p:spPr>
          <a:xfrm>
            <a:off x="838200" y="349392"/>
            <a:ext cx="10515600" cy="832304"/>
          </a:xfrm>
        </p:spPr>
        <p:txBody>
          <a:bodyPr>
            <a:normAutofit fontScale="90000"/>
          </a:bodyPr>
          <a:lstStyle/>
          <a:p>
            <a:r>
              <a:rPr lang="en-IN" sz="4000" dirty="0">
                <a:solidFill>
                  <a:srgbClr val="C00000"/>
                </a:solidFill>
              </a:rPr>
              <a:t>Emitter-coupled logic (ECL) </a:t>
            </a:r>
            <a:br>
              <a:rPr lang="en-IN" dirty="0"/>
            </a:br>
            <a:endParaRPr lang="en-IN" dirty="0"/>
          </a:p>
        </p:txBody>
      </p:sp>
      <p:sp>
        <p:nvSpPr>
          <p:cNvPr id="3" name="Content Placeholder 2">
            <a:extLst>
              <a:ext uri="{FF2B5EF4-FFF2-40B4-BE49-F238E27FC236}">
                <a16:creationId xmlns:a16="http://schemas.microsoft.com/office/drawing/2014/main" id="{7149B151-0553-46B5-9A5C-3878D50C5B82}"/>
              </a:ext>
            </a:extLst>
          </p:cNvPr>
          <p:cNvSpPr>
            <a:spLocks noGrp="1"/>
          </p:cNvSpPr>
          <p:nvPr>
            <p:ph idx="1"/>
          </p:nvPr>
        </p:nvSpPr>
        <p:spPr>
          <a:xfrm>
            <a:off x="393405" y="765544"/>
            <a:ext cx="11461897" cy="5743064"/>
          </a:xfrm>
        </p:spPr>
        <p:txBody>
          <a:bodyPr>
            <a:normAutofit fontScale="92500" lnSpcReduction="10000"/>
          </a:bodyPr>
          <a:lstStyle/>
          <a:p>
            <a:r>
              <a:rPr lang="en-US" sz="2600" dirty="0"/>
              <a:t>Based on bipolar transistors, but removes problems of storage time by preventing the transistors from saturating. (operates in active and cutoff)</a:t>
            </a:r>
          </a:p>
          <a:p>
            <a:endParaRPr lang="en-US" sz="2600" dirty="0"/>
          </a:p>
          <a:p>
            <a:r>
              <a:rPr lang="en-US" sz="2600" dirty="0"/>
              <a:t>-0.8V for high, -1.8V for low    (works with negative voltages) also called current mode logic.</a:t>
            </a:r>
          </a:p>
          <a:p>
            <a:endParaRPr lang="en-US" sz="2600" dirty="0"/>
          </a:p>
          <a:p>
            <a:r>
              <a:rPr lang="en-US" sz="2600" dirty="0"/>
              <a:t>Very fast operation - propagation delays of 1ns or less </a:t>
            </a:r>
          </a:p>
          <a:p>
            <a:endParaRPr lang="en-US" sz="2600" dirty="0"/>
          </a:p>
          <a:p>
            <a:r>
              <a:rPr lang="en-US" sz="2600" dirty="0"/>
              <a:t>High power consumption, perhaps 60 </a:t>
            </a:r>
            <a:r>
              <a:rPr lang="en-US" sz="2600" dirty="0" err="1"/>
              <a:t>mW</a:t>
            </a:r>
            <a:r>
              <a:rPr lang="en-US" sz="2600" dirty="0"/>
              <a:t>/gate </a:t>
            </a:r>
          </a:p>
          <a:p>
            <a:endParaRPr lang="en-US" sz="2600" dirty="0"/>
          </a:p>
          <a:p>
            <a:r>
              <a:rPr lang="en-US" sz="2600" dirty="0"/>
              <a:t>Low noise immunity of about 0.2-0.25 V </a:t>
            </a:r>
          </a:p>
          <a:p>
            <a:endParaRPr lang="en-US" sz="2600" dirty="0"/>
          </a:p>
          <a:p>
            <a:r>
              <a:rPr lang="en-US" sz="2600" dirty="0"/>
              <a:t>Used in some high speed specialist applications, but now largely replaced by high speed CMOS</a:t>
            </a:r>
          </a:p>
          <a:p>
            <a:endParaRPr lang="en-IN" dirty="0"/>
          </a:p>
        </p:txBody>
      </p:sp>
    </p:spTree>
    <p:extLst>
      <p:ext uri="{BB962C8B-B14F-4D97-AF65-F5344CB8AC3E}">
        <p14:creationId xmlns:p14="http://schemas.microsoft.com/office/powerpoint/2010/main" val="1850577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FACC6-74B0-4433-923A-DBCC6F195F45}"/>
              </a:ext>
            </a:extLst>
          </p:cNvPr>
          <p:cNvSpPr>
            <a:spLocks noGrp="1"/>
          </p:cNvSpPr>
          <p:nvPr>
            <p:ph type="title"/>
          </p:nvPr>
        </p:nvSpPr>
        <p:spPr>
          <a:xfrm>
            <a:off x="838200" y="365125"/>
            <a:ext cx="10515600" cy="560161"/>
          </a:xfrm>
        </p:spPr>
        <p:txBody>
          <a:bodyPr>
            <a:normAutofit fontScale="90000"/>
          </a:bodyPr>
          <a:lstStyle/>
          <a:p>
            <a:r>
              <a:rPr lang="en-IN" dirty="0">
                <a:solidFill>
                  <a:srgbClr val="C00000"/>
                </a:solidFill>
              </a:rPr>
              <a:t>3-input ECL OR/NOR Gate</a:t>
            </a:r>
          </a:p>
        </p:txBody>
      </p:sp>
      <p:pic>
        <p:nvPicPr>
          <p:cNvPr id="6" name="Content Placeholder 5">
            <a:extLst>
              <a:ext uri="{FF2B5EF4-FFF2-40B4-BE49-F238E27FC236}">
                <a16:creationId xmlns:a16="http://schemas.microsoft.com/office/drawing/2014/main" id="{CC00B471-AFCD-496F-8DAD-F9A0426D5A9D}"/>
              </a:ext>
            </a:extLst>
          </p:cNvPr>
          <p:cNvPicPr>
            <a:picLocks noGrp="1" noChangeAspect="1"/>
          </p:cNvPicPr>
          <p:nvPr>
            <p:ph idx="1"/>
          </p:nvPr>
        </p:nvPicPr>
        <p:blipFill>
          <a:blip r:embed="rId2"/>
          <a:stretch>
            <a:fillRect/>
          </a:stretch>
        </p:blipFill>
        <p:spPr>
          <a:xfrm>
            <a:off x="1317171" y="1045029"/>
            <a:ext cx="9557657" cy="5447846"/>
          </a:xfrm>
          <a:prstGeom prst="rect">
            <a:avLst/>
          </a:prstGeom>
        </p:spPr>
      </p:pic>
    </p:spTree>
    <p:extLst>
      <p:ext uri="{BB962C8B-B14F-4D97-AF65-F5344CB8AC3E}">
        <p14:creationId xmlns:p14="http://schemas.microsoft.com/office/powerpoint/2010/main" val="3713226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4DDFA-EB0D-489C-899B-5585372B31D1}"/>
              </a:ext>
            </a:extLst>
          </p:cNvPr>
          <p:cNvSpPr>
            <a:spLocks noGrp="1"/>
          </p:cNvSpPr>
          <p:nvPr>
            <p:ph type="title"/>
          </p:nvPr>
        </p:nvSpPr>
        <p:spPr/>
        <p:txBody>
          <a:bodyPr/>
          <a:lstStyle/>
          <a:p>
            <a:r>
              <a:rPr lang="en-IN" dirty="0"/>
              <a:t>ECL Logic</a:t>
            </a:r>
          </a:p>
        </p:txBody>
      </p:sp>
      <p:pic>
        <p:nvPicPr>
          <p:cNvPr id="4" name="Content Placeholder 3">
            <a:extLst>
              <a:ext uri="{FF2B5EF4-FFF2-40B4-BE49-F238E27FC236}">
                <a16:creationId xmlns:a16="http://schemas.microsoft.com/office/drawing/2014/main" id="{C5903C92-B525-4CEE-BB4D-B5E375B57010}"/>
              </a:ext>
            </a:extLst>
          </p:cNvPr>
          <p:cNvPicPr>
            <a:picLocks noGrp="1" noChangeAspect="1"/>
          </p:cNvPicPr>
          <p:nvPr>
            <p:ph idx="1"/>
          </p:nvPr>
        </p:nvPicPr>
        <p:blipFill>
          <a:blip r:embed="rId2"/>
          <a:stretch>
            <a:fillRect/>
          </a:stretch>
        </p:blipFill>
        <p:spPr>
          <a:xfrm>
            <a:off x="2159453" y="2068287"/>
            <a:ext cx="6407604" cy="3940628"/>
          </a:xfrm>
          <a:prstGeom prst="rect">
            <a:avLst/>
          </a:prstGeom>
        </p:spPr>
      </p:pic>
    </p:spTree>
    <p:extLst>
      <p:ext uri="{BB962C8B-B14F-4D97-AF65-F5344CB8AC3E}">
        <p14:creationId xmlns:p14="http://schemas.microsoft.com/office/powerpoint/2010/main" val="224295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655DF-1844-46AB-B5D6-8C930199D38E}"/>
              </a:ext>
            </a:extLst>
          </p:cNvPr>
          <p:cNvSpPr>
            <a:spLocks noGrp="1"/>
          </p:cNvSpPr>
          <p:nvPr>
            <p:ph type="title"/>
          </p:nvPr>
        </p:nvSpPr>
        <p:spPr>
          <a:xfrm>
            <a:off x="838200" y="278266"/>
            <a:ext cx="10515600" cy="625249"/>
          </a:xfrm>
        </p:spPr>
        <p:txBody>
          <a:bodyPr>
            <a:normAutofit fontScale="90000"/>
          </a:bodyPr>
          <a:lstStyle/>
          <a:p>
            <a:r>
              <a:rPr lang="en-IN" dirty="0">
                <a:solidFill>
                  <a:srgbClr val="7030A0"/>
                </a:solidFill>
              </a:rPr>
              <a:t>MOS Logic</a:t>
            </a:r>
          </a:p>
        </p:txBody>
      </p:sp>
      <p:sp>
        <p:nvSpPr>
          <p:cNvPr id="3" name="Content Placeholder 2">
            <a:extLst>
              <a:ext uri="{FF2B5EF4-FFF2-40B4-BE49-F238E27FC236}">
                <a16:creationId xmlns:a16="http://schemas.microsoft.com/office/drawing/2014/main" id="{A3C295E4-6B38-44DB-8A18-63BA3007E826}"/>
              </a:ext>
            </a:extLst>
          </p:cNvPr>
          <p:cNvSpPr>
            <a:spLocks noGrp="1"/>
          </p:cNvSpPr>
          <p:nvPr>
            <p:ph idx="1"/>
          </p:nvPr>
        </p:nvSpPr>
        <p:spPr>
          <a:xfrm>
            <a:off x="489857" y="990600"/>
            <a:ext cx="11168743" cy="5377543"/>
          </a:xfrm>
        </p:spPr>
        <p:txBody>
          <a:bodyPr>
            <a:normAutofit/>
          </a:bodyPr>
          <a:lstStyle/>
          <a:p>
            <a:pPr algn="just"/>
            <a:r>
              <a:rPr lang="en-US" dirty="0"/>
              <a:t>MOS logic family implements the logic gates using MOSFET devices.</a:t>
            </a:r>
          </a:p>
          <a:p>
            <a:pPr algn="just"/>
            <a:endParaRPr lang="en-US" dirty="0"/>
          </a:p>
          <a:p>
            <a:pPr algn="just"/>
            <a:r>
              <a:rPr lang="en-US" dirty="0"/>
              <a:t> MOSFETs are high density devices which can easily and economically fabricated on ICs. </a:t>
            </a:r>
          </a:p>
          <a:p>
            <a:pPr algn="just"/>
            <a:endParaRPr lang="en-US" dirty="0"/>
          </a:p>
          <a:p>
            <a:pPr algn="just"/>
            <a:r>
              <a:rPr lang="en-US" dirty="0"/>
              <a:t>MOS logic gates can be fabricated using either only NMOS or only PMOS devices.</a:t>
            </a:r>
          </a:p>
          <a:p>
            <a:pPr algn="just"/>
            <a:endParaRPr lang="en-US" dirty="0"/>
          </a:p>
          <a:p>
            <a:pPr algn="just"/>
            <a:r>
              <a:rPr lang="en-US" dirty="0"/>
              <a:t>One advantage of the MOS device is that it can be used not only as a transistor, but as a resistor as well. A resistor is obtained from the MOS by permanently biasing the </a:t>
            </a:r>
            <a:r>
              <a:rPr lang="en-IN" dirty="0"/>
              <a:t>gate terminal for conduction.</a:t>
            </a:r>
          </a:p>
        </p:txBody>
      </p:sp>
    </p:spTree>
    <p:extLst>
      <p:ext uri="{BB962C8B-B14F-4D97-AF65-F5344CB8AC3E}">
        <p14:creationId xmlns:p14="http://schemas.microsoft.com/office/powerpoint/2010/main" val="1028701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7672002B-7AAC-4946-ABEF-19C6C308DF4E}"/>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1741714" y="467632"/>
            <a:ext cx="9177338" cy="55197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1243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F05239-7F13-49A8-8EB3-1D2B439BAF14}"/>
              </a:ext>
            </a:extLst>
          </p:cNvPr>
          <p:cNvPicPr>
            <a:picLocks noChangeAspect="1"/>
          </p:cNvPicPr>
          <p:nvPr/>
        </p:nvPicPr>
        <p:blipFill>
          <a:blip r:embed="rId2"/>
          <a:stretch>
            <a:fillRect/>
          </a:stretch>
        </p:blipFill>
        <p:spPr>
          <a:xfrm>
            <a:off x="538162" y="1251858"/>
            <a:ext cx="11115675" cy="3603172"/>
          </a:xfrm>
          <a:prstGeom prst="rect">
            <a:avLst/>
          </a:prstGeom>
        </p:spPr>
      </p:pic>
    </p:spTree>
    <p:extLst>
      <p:ext uri="{BB962C8B-B14F-4D97-AF65-F5344CB8AC3E}">
        <p14:creationId xmlns:p14="http://schemas.microsoft.com/office/powerpoint/2010/main" val="23525883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C3E9560-15D7-42A4-845E-023D5CA2B4A8}"/>
              </a:ext>
            </a:extLst>
          </p:cNvPr>
          <p:cNvPicPr>
            <a:picLocks noChangeAspect="1"/>
          </p:cNvPicPr>
          <p:nvPr/>
        </p:nvPicPr>
        <p:blipFill>
          <a:blip r:embed="rId2"/>
          <a:stretch>
            <a:fillRect/>
          </a:stretch>
        </p:blipFill>
        <p:spPr>
          <a:xfrm>
            <a:off x="1419225" y="1364797"/>
            <a:ext cx="4822371" cy="4895852"/>
          </a:xfrm>
          <a:prstGeom prst="rect">
            <a:avLst/>
          </a:prstGeom>
        </p:spPr>
      </p:pic>
      <p:sp>
        <p:nvSpPr>
          <p:cNvPr id="3" name="Rectangle 2">
            <a:extLst>
              <a:ext uri="{FF2B5EF4-FFF2-40B4-BE49-F238E27FC236}">
                <a16:creationId xmlns:a16="http://schemas.microsoft.com/office/drawing/2014/main" id="{E2DE1E3B-7203-48CD-BF1B-DF77D49220D1}"/>
              </a:ext>
            </a:extLst>
          </p:cNvPr>
          <p:cNvSpPr/>
          <p:nvPr/>
        </p:nvSpPr>
        <p:spPr>
          <a:xfrm>
            <a:off x="936171" y="460702"/>
            <a:ext cx="3637120" cy="584775"/>
          </a:xfrm>
          <a:prstGeom prst="rect">
            <a:avLst/>
          </a:prstGeom>
        </p:spPr>
        <p:txBody>
          <a:bodyPr wrap="square">
            <a:spAutoFit/>
          </a:bodyPr>
          <a:lstStyle/>
          <a:p>
            <a:r>
              <a:rPr lang="en-IN" sz="3200" dirty="0">
                <a:solidFill>
                  <a:srgbClr val="C00000"/>
                </a:solidFill>
              </a:rPr>
              <a:t>NMOS Inverter gate</a:t>
            </a:r>
            <a:endParaRPr lang="en-IN" sz="3200" dirty="0"/>
          </a:p>
        </p:txBody>
      </p:sp>
      <p:pic>
        <p:nvPicPr>
          <p:cNvPr id="4" name="Picture 3">
            <a:extLst>
              <a:ext uri="{FF2B5EF4-FFF2-40B4-BE49-F238E27FC236}">
                <a16:creationId xmlns:a16="http://schemas.microsoft.com/office/drawing/2014/main" id="{56259AB7-E1AD-4C35-846F-1FE529AAE91D}"/>
              </a:ext>
            </a:extLst>
          </p:cNvPr>
          <p:cNvPicPr>
            <a:picLocks noChangeAspect="1"/>
          </p:cNvPicPr>
          <p:nvPr/>
        </p:nvPicPr>
        <p:blipFill>
          <a:blip r:embed="rId3"/>
          <a:stretch>
            <a:fillRect/>
          </a:stretch>
        </p:blipFill>
        <p:spPr>
          <a:xfrm>
            <a:off x="7207704" y="1911805"/>
            <a:ext cx="3565071" cy="4075338"/>
          </a:xfrm>
          <a:prstGeom prst="rect">
            <a:avLst/>
          </a:prstGeom>
        </p:spPr>
      </p:pic>
    </p:spTree>
    <p:extLst>
      <p:ext uri="{BB962C8B-B14F-4D97-AF65-F5344CB8AC3E}">
        <p14:creationId xmlns:p14="http://schemas.microsoft.com/office/powerpoint/2010/main" val="398790415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0BAA4-2494-4D0F-A814-0FA7C7D3CA4E}"/>
              </a:ext>
            </a:extLst>
          </p:cNvPr>
          <p:cNvSpPr>
            <a:spLocks noGrp="1"/>
          </p:cNvSpPr>
          <p:nvPr>
            <p:ph type="title"/>
          </p:nvPr>
        </p:nvSpPr>
        <p:spPr>
          <a:xfrm>
            <a:off x="838200" y="365125"/>
            <a:ext cx="10515600" cy="462189"/>
          </a:xfrm>
        </p:spPr>
        <p:txBody>
          <a:bodyPr>
            <a:normAutofit fontScale="90000"/>
          </a:bodyPr>
          <a:lstStyle/>
          <a:p>
            <a:r>
              <a:rPr lang="en-IN" dirty="0">
                <a:solidFill>
                  <a:srgbClr val="C00000"/>
                </a:solidFill>
              </a:rPr>
              <a:t>2-input NMOS NAND gate</a:t>
            </a:r>
          </a:p>
        </p:txBody>
      </p:sp>
      <p:pic>
        <p:nvPicPr>
          <p:cNvPr id="9" name="Content Placeholder 8">
            <a:extLst>
              <a:ext uri="{FF2B5EF4-FFF2-40B4-BE49-F238E27FC236}">
                <a16:creationId xmlns:a16="http://schemas.microsoft.com/office/drawing/2014/main" id="{B87A1C17-1A77-4DE5-8915-6C5033B91F4B}"/>
              </a:ext>
            </a:extLst>
          </p:cNvPr>
          <p:cNvPicPr>
            <a:picLocks noGrp="1" noChangeAspect="1"/>
          </p:cNvPicPr>
          <p:nvPr>
            <p:ph idx="1"/>
          </p:nvPr>
        </p:nvPicPr>
        <p:blipFill>
          <a:blip r:embed="rId2"/>
          <a:stretch>
            <a:fillRect/>
          </a:stretch>
        </p:blipFill>
        <p:spPr>
          <a:xfrm>
            <a:off x="6038850" y="2183948"/>
            <a:ext cx="6153150" cy="2962275"/>
          </a:xfrm>
          <a:prstGeom prst="rect">
            <a:avLst/>
          </a:prstGeom>
        </p:spPr>
      </p:pic>
      <p:pic>
        <p:nvPicPr>
          <p:cNvPr id="7" name="Picture 6">
            <a:extLst>
              <a:ext uri="{FF2B5EF4-FFF2-40B4-BE49-F238E27FC236}">
                <a16:creationId xmlns:a16="http://schemas.microsoft.com/office/drawing/2014/main" id="{39F8561D-77B5-45AD-AAB1-CA8D4B9F72F4}"/>
              </a:ext>
            </a:extLst>
          </p:cNvPr>
          <p:cNvPicPr>
            <a:picLocks noChangeAspect="1"/>
          </p:cNvPicPr>
          <p:nvPr/>
        </p:nvPicPr>
        <p:blipFill>
          <a:blip r:embed="rId3"/>
          <a:stretch>
            <a:fillRect/>
          </a:stretch>
        </p:blipFill>
        <p:spPr>
          <a:xfrm>
            <a:off x="925286" y="998085"/>
            <a:ext cx="4626428" cy="5334000"/>
          </a:xfrm>
          <a:prstGeom prst="rect">
            <a:avLst/>
          </a:prstGeom>
        </p:spPr>
      </p:pic>
    </p:spTree>
    <p:extLst>
      <p:ext uri="{BB962C8B-B14F-4D97-AF65-F5344CB8AC3E}">
        <p14:creationId xmlns:p14="http://schemas.microsoft.com/office/powerpoint/2010/main" val="1306503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236F9A4-A2A4-4F20-A296-ABBAD32E2128}"/>
              </a:ext>
            </a:extLst>
          </p:cNvPr>
          <p:cNvPicPr>
            <a:picLocks noGrp="1" noChangeAspect="1"/>
          </p:cNvPicPr>
          <p:nvPr>
            <p:ph idx="1"/>
          </p:nvPr>
        </p:nvPicPr>
        <p:blipFill>
          <a:blip r:embed="rId2"/>
          <a:stretch>
            <a:fillRect/>
          </a:stretch>
        </p:blipFill>
        <p:spPr>
          <a:xfrm>
            <a:off x="598714" y="1110343"/>
            <a:ext cx="5083629" cy="5148943"/>
          </a:xfrm>
          <a:prstGeom prst="rect">
            <a:avLst/>
          </a:prstGeom>
        </p:spPr>
      </p:pic>
      <p:sp>
        <p:nvSpPr>
          <p:cNvPr id="4" name="Title 1">
            <a:extLst>
              <a:ext uri="{FF2B5EF4-FFF2-40B4-BE49-F238E27FC236}">
                <a16:creationId xmlns:a16="http://schemas.microsoft.com/office/drawing/2014/main" id="{AD5437E5-DD15-4ED6-B581-7262BECE812C}"/>
              </a:ext>
            </a:extLst>
          </p:cNvPr>
          <p:cNvSpPr>
            <a:spLocks noGrp="1"/>
          </p:cNvSpPr>
          <p:nvPr>
            <p:ph type="title"/>
          </p:nvPr>
        </p:nvSpPr>
        <p:spPr>
          <a:xfrm>
            <a:off x="838200" y="365125"/>
            <a:ext cx="10515600" cy="614589"/>
          </a:xfrm>
        </p:spPr>
        <p:txBody>
          <a:bodyPr>
            <a:normAutofit fontScale="90000"/>
          </a:bodyPr>
          <a:lstStyle/>
          <a:p>
            <a:r>
              <a:rPr lang="en-IN" dirty="0">
                <a:solidFill>
                  <a:srgbClr val="C00000"/>
                </a:solidFill>
              </a:rPr>
              <a:t>2-input NMOS NOR gate</a:t>
            </a:r>
          </a:p>
        </p:txBody>
      </p:sp>
      <p:pic>
        <p:nvPicPr>
          <p:cNvPr id="7" name="Picture 6">
            <a:extLst>
              <a:ext uri="{FF2B5EF4-FFF2-40B4-BE49-F238E27FC236}">
                <a16:creationId xmlns:a16="http://schemas.microsoft.com/office/drawing/2014/main" id="{DCD56FA1-3CCB-49C4-B64E-03E7C328FA3E}"/>
              </a:ext>
            </a:extLst>
          </p:cNvPr>
          <p:cNvPicPr>
            <a:picLocks noChangeAspect="1"/>
          </p:cNvPicPr>
          <p:nvPr/>
        </p:nvPicPr>
        <p:blipFill>
          <a:blip r:embed="rId3"/>
          <a:stretch>
            <a:fillRect/>
          </a:stretch>
        </p:blipFill>
        <p:spPr>
          <a:xfrm>
            <a:off x="6170159" y="1868260"/>
            <a:ext cx="5423127" cy="3607253"/>
          </a:xfrm>
          <a:prstGeom prst="rect">
            <a:avLst/>
          </a:prstGeom>
        </p:spPr>
      </p:pic>
    </p:spTree>
    <p:extLst>
      <p:ext uri="{BB962C8B-B14F-4D97-AF65-F5344CB8AC3E}">
        <p14:creationId xmlns:p14="http://schemas.microsoft.com/office/powerpoint/2010/main" val="1301532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aturation Region">
            <a:extLst>
              <a:ext uri="{FF2B5EF4-FFF2-40B4-BE49-F238E27FC236}">
                <a16:creationId xmlns:a16="http://schemas.microsoft.com/office/drawing/2014/main" id="{DD0002AF-C1A6-4B2F-9B1C-76DA2D8832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1771" y="2745920"/>
            <a:ext cx="3755572" cy="349159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4E617C4B-C6A1-4192-8868-B3A1B6BE1B78}"/>
              </a:ext>
            </a:extLst>
          </p:cNvPr>
          <p:cNvSpPr/>
          <p:nvPr/>
        </p:nvSpPr>
        <p:spPr>
          <a:xfrm>
            <a:off x="348342" y="361283"/>
            <a:ext cx="11179629" cy="2062103"/>
          </a:xfrm>
          <a:prstGeom prst="rect">
            <a:avLst/>
          </a:prstGeom>
        </p:spPr>
        <p:txBody>
          <a:bodyPr wrap="square">
            <a:spAutoFit/>
          </a:bodyPr>
          <a:lstStyle/>
          <a:p>
            <a:r>
              <a:rPr lang="en-US" sz="3200" dirty="0">
                <a:solidFill>
                  <a:srgbClr val="FF0000"/>
                </a:solidFill>
                <a:latin typeface="Arial" panose="020B0604020202020204" pitchFamily="34" charset="0"/>
              </a:rPr>
              <a:t>Saturation region:</a:t>
            </a:r>
          </a:p>
          <a:p>
            <a:endParaRPr lang="en-US" sz="2400" dirty="0">
              <a:solidFill>
                <a:srgbClr val="FF0000"/>
              </a:solidFill>
              <a:latin typeface="Arial" panose="020B0604020202020204" pitchFamily="34" charset="0"/>
            </a:endParaRPr>
          </a:p>
          <a:p>
            <a:pPr algn="just"/>
            <a:r>
              <a:rPr lang="en-US" sz="2400" dirty="0">
                <a:solidFill>
                  <a:srgbClr val="000000"/>
                </a:solidFill>
                <a:latin typeface="Arial" panose="020B0604020202020204" pitchFamily="34" charset="0"/>
              </a:rPr>
              <a:t>This is the region in which transistor tends to behave as a closed switch. The transistor has the effect of its collector and Emitter being shorted. The collector and Emitter currents are maximum in this mode of operation.</a:t>
            </a:r>
            <a:endParaRPr lang="en-US" sz="2400"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32145173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C21E839-6EEA-438A-9798-6D4550BD9755}"/>
              </a:ext>
            </a:extLst>
          </p:cNvPr>
          <p:cNvSpPr>
            <a:spLocks noGrp="1"/>
          </p:cNvSpPr>
          <p:nvPr>
            <p:ph type="title"/>
          </p:nvPr>
        </p:nvSpPr>
        <p:spPr>
          <a:xfrm>
            <a:off x="838200" y="365125"/>
            <a:ext cx="10515600" cy="464215"/>
          </a:xfrm>
        </p:spPr>
        <p:txBody>
          <a:bodyPr>
            <a:normAutofit fontScale="90000"/>
          </a:bodyPr>
          <a:lstStyle/>
          <a:p>
            <a:r>
              <a:rPr lang="en-IN" dirty="0">
                <a:solidFill>
                  <a:srgbClr val="C00000"/>
                </a:solidFill>
              </a:rPr>
              <a:t>2-input NMOS NOR gate</a:t>
            </a:r>
          </a:p>
        </p:txBody>
      </p:sp>
      <p:pic>
        <p:nvPicPr>
          <p:cNvPr id="11" name="Content Placeholder 10">
            <a:extLst>
              <a:ext uri="{FF2B5EF4-FFF2-40B4-BE49-F238E27FC236}">
                <a16:creationId xmlns:a16="http://schemas.microsoft.com/office/drawing/2014/main" id="{FBD3EF92-6969-47CE-8E3D-3E8861AA270D}"/>
              </a:ext>
            </a:extLst>
          </p:cNvPr>
          <p:cNvPicPr>
            <a:picLocks noGrp="1" noChangeAspect="1"/>
          </p:cNvPicPr>
          <p:nvPr>
            <p:ph idx="1"/>
          </p:nvPr>
        </p:nvPicPr>
        <p:blipFill>
          <a:blip r:embed="rId2"/>
          <a:stretch>
            <a:fillRect/>
          </a:stretch>
        </p:blipFill>
        <p:spPr>
          <a:xfrm>
            <a:off x="2275367" y="1202586"/>
            <a:ext cx="5358809" cy="4677218"/>
          </a:xfrm>
          <a:prstGeom prst="rect">
            <a:avLst/>
          </a:prstGeom>
        </p:spPr>
      </p:pic>
    </p:spTree>
    <p:extLst>
      <p:ext uri="{BB962C8B-B14F-4D97-AF65-F5344CB8AC3E}">
        <p14:creationId xmlns:p14="http://schemas.microsoft.com/office/powerpoint/2010/main" val="37187414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56767-E00E-4C7A-8D98-F093198ACAC7}"/>
              </a:ext>
            </a:extLst>
          </p:cNvPr>
          <p:cNvSpPr>
            <a:spLocks noGrp="1"/>
          </p:cNvSpPr>
          <p:nvPr>
            <p:ph type="title"/>
          </p:nvPr>
        </p:nvSpPr>
        <p:spPr>
          <a:xfrm>
            <a:off x="838200" y="365126"/>
            <a:ext cx="10515600" cy="973818"/>
          </a:xfrm>
        </p:spPr>
        <p:txBody>
          <a:bodyPr>
            <a:normAutofit fontScale="90000"/>
          </a:bodyPr>
          <a:lstStyle/>
          <a:p>
            <a:r>
              <a:rPr lang="en-US" dirty="0">
                <a:solidFill>
                  <a:srgbClr val="C00000"/>
                </a:solidFill>
              </a:rPr>
              <a:t>Advantages and Disadvantages of MOS inverter </a:t>
            </a:r>
            <a:br>
              <a:rPr lang="en-US" dirty="0"/>
            </a:br>
            <a:endParaRPr lang="en-IN" dirty="0"/>
          </a:p>
        </p:txBody>
      </p:sp>
      <p:sp>
        <p:nvSpPr>
          <p:cNvPr id="3" name="Content Placeholder 2">
            <a:extLst>
              <a:ext uri="{FF2B5EF4-FFF2-40B4-BE49-F238E27FC236}">
                <a16:creationId xmlns:a16="http://schemas.microsoft.com/office/drawing/2014/main" id="{6F3D4324-BA96-45C8-9909-CDFB78C02CAD}"/>
              </a:ext>
            </a:extLst>
          </p:cNvPr>
          <p:cNvSpPr>
            <a:spLocks noGrp="1"/>
          </p:cNvSpPr>
          <p:nvPr>
            <p:ph idx="1"/>
          </p:nvPr>
        </p:nvSpPr>
        <p:spPr>
          <a:xfrm>
            <a:off x="473529" y="1499054"/>
            <a:ext cx="11244941" cy="4351338"/>
          </a:xfrm>
        </p:spPr>
        <p:txBody>
          <a:bodyPr/>
          <a:lstStyle/>
          <a:p>
            <a:pPr lvl="1"/>
            <a:r>
              <a:rPr lang="en-US" sz="3200" dirty="0"/>
              <a:t>Advantages: </a:t>
            </a:r>
            <a:r>
              <a:rPr lang="en-US" sz="2800" dirty="0"/>
              <a:t>only a single type of transistor,  So, it can be fabricated at low cost. </a:t>
            </a:r>
          </a:p>
          <a:p>
            <a:pPr lvl="1"/>
            <a:endParaRPr lang="en-IN" sz="2800" dirty="0"/>
          </a:p>
          <a:p>
            <a:pPr lvl="1"/>
            <a:r>
              <a:rPr lang="en-US" sz="3200" dirty="0"/>
              <a:t>Disadvantages: </a:t>
            </a:r>
            <a:r>
              <a:rPr lang="en-US" sz="2800" dirty="0"/>
              <a:t>as current flows through the resistor in one of the two states, more power consumption is there  </a:t>
            </a:r>
            <a:r>
              <a:rPr lang="en-IN" sz="2800" dirty="0"/>
              <a:t>processing speed is slow </a:t>
            </a:r>
          </a:p>
          <a:p>
            <a:pPr lvl="1"/>
            <a:endParaRPr lang="en-IN" dirty="0"/>
          </a:p>
          <a:p>
            <a:endParaRPr lang="en-IN" dirty="0"/>
          </a:p>
        </p:txBody>
      </p:sp>
    </p:spTree>
    <p:extLst>
      <p:ext uri="{BB962C8B-B14F-4D97-AF65-F5344CB8AC3E}">
        <p14:creationId xmlns:p14="http://schemas.microsoft.com/office/powerpoint/2010/main" val="34873710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EA8C3-A6B6-45F7-9EE0-7027898D560F}"/>
              </a:ext>
            </a:extLst>
          </p:cNvPr>
          <p:cNvSpPr>
            <a:spLocks noGrp="1"/>
          </p:cNvSpPr>
          <p:nvPr>
            <p:ph type="title" idx="4294967295"/>
          </p:nvPr>
        </p:nvSpPr>
        <p:spPr>
          <a:xfrm>
            <a:off x="378669" y="931107"/>
            <a:ext cx="11519164" cy="1507444"/>
          </a:xfrm>
        </p:spPr>
        <p:txBody>
          <a:bodyPr>
            <a:noAutofit/>
          </a:bodyPr>
          <a:lstStyle/>
          <a:p>
            <a:r>
              <a:rPr lang="en-IN" sz="2800" dirty="0">
                <a:solidFill>
                  <a:srgbClr val="C00000"/>
                </a:solidFill>
                <a:latin typeface="+mn-lt"/>
              </a:rPr>
              <a:t>CMOS Logic: </a:t>
            </a:r>
            <a:r>
              <a:rPr lang="en-US" sz="2800" dirty="0">
                <a:latin typeface="+mn-lt"/>
              </a:rPr>
              <a:t>CMOS stands for complementary-MOS, in which both p-channel and n-channel enhancement MOSFET devices are fabricated on same chip.</a:t>
            </a:r>
            <a:br>
              <a:rPr lang="en-US" sz="2800" dirty="0">
                <a:latin typeface="+mn-lt"/>
              </a:rPr>
            </a:br>
            <a:br>
              <a:rPr lang="en-US" sz="2800" dirty="0">
                <a:latin typeface="+mn-lt"/>
              </a:rPr>
            </a:br>
            <a:r>
              <a:rPr lang="en-US" sz="2800" dirty="0">
                <a:latin typeface="+mn-lt"/>
              </a:rPr>
              <a:t> CMOS devices consume negligible power and hence are preferred over MOS devices.</a:t>
            </a:r>
            <a:endParaRPr lang="en-IN" sz="2800" dirty="0">
              <a:solidFill>
                <a:srgbClr val="C00000"/>
              </a:solidFill>
              <a:latin typeface="+mn-lt"/>
            </a:endParaRPr>
          </a:p>
        </p:txBody>
      </p:sp>
      <p:sp>
        <p:nvSpPr>
          <p:cNvPr id="3" name="Content Placeholder 2">
            <a:extLst>
              <a:ext uri="{FF2B5EF4-FFF2-40B4-BE49-F238E27FC236}">
                <a16:creationId xmlns:a16="http://schemas.microsoft.com/office/drawing/2014/main" id="{74614087-A0E8-467F-9405-2348A7511D40}"/>
              </a:ext>
            </a:extLst>
          </p:cNvPr>
          <p:cNvSpPr>
            <a:spLocks noGrp="1"/>
          </p:cNvSpPr>
          <p:nvPr>
            <p:ph idx="4294967295"/>
          </p:nvPr>
        </p:nvSpPr>
        <p:spPr>
          <a:xfrm>
            <a:off x="495299" y="3429000"/>
            <a:ext cx="11201399" cy="3304268"/>
          </a:xfrm>
        </p:spPr>
        <p:txBody>
          <a:bodyPr/>
          <a:lstStyle/>
          <a:p>
            <a:pPr>
              <a:buFont typeface="Wingdings" panose="05000000000000000000" pitchFamily="2" charset="2"/>
              <a:buChar char="Ø"/>
            </a:pPr>
            <a:r>
              <a:rPr lang="en-US" b="1" dirty="0"/>
              <a:t> </a:t>
            </a:r>
            <a:r>
              <a:rPr lang="en-US" dirty="0"/>
              <a:t>The </a:t>
            </a:r>
            <a:r>
              <a:rPr lang="en-US" i="1" dirty="0"/>
              <a:t>n </a:t>
            </a:r>
            <a:r>
              <a:rPr lang="en-US" dirty="0"/>
              <a:t>‐channel MOS conducts when its gate‐to‐source voltage is positive.</a:t>
            </a:r>
          </a:p>
          <a:p>
            <a:pPr>
              <a:buFont typeface="Wingdings" panose="05000000000000000000" pitchFamily="2" charset="2"/>
              <a:buChar char="Ø"/>
            </a:pPr>
            <a:endParaRPr lang="en-US" dirty="0"/>
          </a:p>
          <a:p>
            <a:pPr>
              <a:buFont typeface="Wingdings" panose="05000000000000000000" pitchFamily="2" charset="2"/>
              <a:buChar char="Ø"/>
            </a:pPr>
            <a:r>
              <a:rPr lang="en-US" b="1" dirty="0"/>
              <a:t> </a:t>
            </a:r>
            <a:r>
              <a:rPr lang="en-US" dirty="0"/>
              <a:t>The </a:t>
            </a:r>
            <a:r>
              <a:rPr lang="en-US" i="1" dirty="0"/>
              <a:t>p </a:t>
            </a:r>
            <a:r>
              <a:rPr lang="en-US" dirty="0"/>
              <a:t>‐channel MOS conducts when its gate‐to‐source voltage is negative.</a:t>
            </a:r>
          </a:p>
          <a:p>
            <a:pPr>
              <a:buFont typeface="Wingdings" panose="05000000000000000000" pitchFamily="2" charset="2"/>
              <a:buChar char="Ø"/>
            </a:pPr>
            <a:endParaRPr lang="en-US" dirty="0"/>
          </a:p>
          <a:p>
            <a:pPr>
              <a:buFont typeface="Wingdings" panose="05000000000000000000" pitchFamily="2" charset="2"/>
              <a:buChar char="Ø"/>
            </a:pPr>
            <a:r>
              <a:rPr lang="en-US" b="1" dirty="0"/>
              <a:t> </a:t>
            </a:r>
            <a:r>
              <a:rPr lang="en-US" dirty="0"/>
              <a:t>Either type of device is turned off if its gate‐to‐source voltage is zero.</a:t>
            </a:r>
            <a:endParaRPr lang="en-IN" dirty="0"/>
          </a:p>
        </p:txBody>
      </p:sp>
    </p:spTree>
    <p:extLst>
      <p:ext uri="{BB962C8B-B14F-4D97-AF65-F5344CB8AC3E}">
        <p14:creationId xmlns:p14="http://schemas.microsoft.com/office/powerpoint/2010/main" val="1405295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CB0F37C-2C81-457B-BA69-149FAD31C85A}"/>
              </a:ext>
            </a:extLst>
          </p:cNvPr>
          <p:cNvPicPr>
            <a:picLocks noChangeAspect="1"/>
          </p:cNvPicPr>
          <p:nvPr/>
        </p:nvPicPr>
        <p:blipFill>
          <a:blip r:embed="rId2"/>
          <a:stretch>
            <a:fillRect/>
          </a:stretch>
        </p:blipFill>
        <p:spPr>
          <a:xfrm>
            <a:off x="3732028" y="595422"/>
            <a:ext cx="5013508" cy="5092997"/>
          </a:xfrm>
          <a:prstGeom prst="rect">
            <a:avLst/>
          </a:prstGeom>
        </p:spPr>
      </p:pic>
      <p:sp>
        <p:nvSpPr>
          <p:cNvPr id="3" name="Title 1">
            <a:extLst>
              <a:ext uri="{FF2B5EF4-FFF2-40B4-BE49-F238E27FC236}">
                <a16:creationId xmlns:a16="http://schemas.microsoft.com/office/drawing/2014/main" id="{0A9004A0-6DAB-45D1-AC7E-A5187CBB0C57}"/>
              </a:ext>
            </a:extLst>
          </p:cNvPr>
          <p:cNvSpPr txBox="1">
            <a:spLocks/>
          </p:cNvSpPr>
          <p:nvPr/>
        </p:nvSpPr>
        <p:spPr>
          <a:xfrm>
            <a:off x="838200" y="365125"/>
            <a:ext cx="10515600" cy="644967"/>
          </a:xfrm>
          <a:prstGeom prst="rect">
            <a:avLst/>
          </a:prstGeom>
        </p:spPr>
        <p:txBody>
          <a:bodyP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dirty="0">
                <a:solidFill>
                  <a:srgbClr val="C00000"/>
                </a:solidFill>
              </a:rPr>
              <a:t>CMOS inverter</a:t>
            </a:r>
          </a:p>
        </p:txBody>
      </p:sp>
    </p:spTree>
    <p:extLst>
      <p:ext uri="{BB962C8B-B14F-4D97-AF65-F5344CB8AC3E}">
        <p14:creationId xmlns:p14="http://schemas.microsoft.com/office/powerpoint/2010/main" val="19845298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82CF7-9A71-4565-B9BD-CE6BA1B430F9}"/>
              </a:ext>
            </a:extLst>
          </p:cNvPr>
          <p:cNvPicPr>
            <a:picLocks noChangeAspect="1"/>
          </p:cNvPicPr>
          <p:nvPr/>
        </p:nvPicPr>
        <p:blipFill>
          <a:blip r:embed="rId2"/>
          <a:stretch>
            <a:fillRect/>
          </a:stretch>
        </p:blipFill>
        <p:spPr>
          <a:xfrm>
            <a:off x="3689498" y="180975"/>
            <a:ext cx="4978252" cy="5996541"/>
          </a:xfrm>
          <a:prstGeom prst="rect">
            <a:avLst/>
          </a:prstGeom>
        </p:spPr>
      </p:pic>
      <p:sp>
        <p:nvSpPr>
          <p:cNvPr id="4" name="Title 1">
            <a:extLst>
              <a:ext uri="{FF2B5EF4-FFF2-40B4-BE49-F238E27FC236}">
                <a16:creationId xmlns:a16="http://schemas.microsoft.com/office/drawing/2014/main" id="{5F8CC989-4956-4119-A92D-B5973A1ADB7C}"/>
              </a:ext>
            </a:extLst>
          </p:cNvPr>
          <p:cNvSpPr txBox="1">
            <a:spLocks/>
          </p:cNvSpPr>
          <p:nvPr/>
        </p:nvSpPr>
        <p:spPr>
          <a:xfrm>
            <a:off x="487326" y="311962"/>
            <a:ext cx="10515600" cy="505733"/>
          </a:xfrm>
          <a:prstGeom prst="rect">
            <a:avLst/>
          </a:prstGeom>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dirty="0">
                <a:solidFill>
                  <a:srgbClr val="C00000"/>
                </a:solidFill>
              </a:rPr>
              <a:t>2-inputCMOS NAND gate</a:t>
            </a:r>
          </a:p>
        </p:txBody>
      </p:sp>
    </p:spTree>
    <p:extLst>
      <p:ext uri="{BB962C8B-B14F-4D97-AF65-F5344CB8AC3E}">
        <p14:creationId xmlns:p14="http://schemas.microsoft.com/office/powerpoint/2010/main" val="2567403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BD9144E-43F1-41B3-ABFA-5C234389D260}"/>
              </a:ext>
            </a:extLst>
          </p:cNvPr>
          <p:cNvPicPr>
            <a:picLocks noGrp="1" noChangeAspect="1"/>
          </p:cNvPicPr>
          <p:nvPr>
            <p:ph idx="1"/>
          </p:nvPr>
        </p:nvPicPr>
        <p:blipFill>
          <a:blip r:embed="rId2"/>
          <a:stretch>
            <a:fillRect/>
          </a:stretch>
        </p:blipFill>
        <p:spPr>
          <a:xfrm>
            <a:off x="2892057" y="365126"/>
            <a:ext cx="6560288" cy="5811838"/>
          </a:xfrm>
          <a:prstGeom prst="rect">
            <a:avLst/>
          </a:prstGeom>
        </p:spPr>
      </p:pic>
      <p:sp>
        <p:nvSpPr>
          <p:cNvPr id="5" name="Title 1">
            <a:extLst>
              <a:ext uri="{FF2B5EF4-FFF2-40B4-BE49-F238E27FC236}">
                <a16:creationId xmlns:a16="http://schemas.microsoft.com/office/drawing/2014/main" id="{B636625E-433A-4C66-A69A-4288CC1E7B34}"/>
              </a:ext>
            </a:extLst>
          </p:cNvPr>
          <p:cNvSpPr txBox="1">
            <a:spLocks noGrp="1"/>
          </p:cNvSpPr>
          <p:nvPr>
            <p:ph type="title"/>
          </p:nvPr>
        </p:nvSpPr>
        <p:spPr>
          <a:xfrm>
            <a:off x="838200" y="365126"/>
            <a:ext cx="10515600" cy="31591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IN" sz="3200" dirty="0">
                <a:solidFill>
                  <a:srgbClr val="C00000"/>
                </a:solidFill>
              </a:rPr>
              <a:t>2-inputCMOS NAND gate</a:t>
            </a:r>
          </a:p>
        </p:txBody>
      </p:sp>
    </p:spTree>
    <p:extLst>
      <p:ext uri="{BB962C8B-B14F-4D97-AF65-F5344CB8AC3E}">
        <p14:creationId xmlns:p14="http://schemas.microsoft.com/office/powerpoint/2010/main" val="37128229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F47B9-D88B-4CE8-8D44-3421BD92620E}"/>
              </a:ext>
            </a:extLst>
          </p:cNvPr>
          <p:cNvSpPr>
            <a:spLocks noGrp="1"/>
          </p:cNvSpPr>
          <p:nvPr>
            <p:ph type="title"/>
          </p:nvPr>
        </p:nvSpPr>
        <p:spPr>
          <a:xfrm>
            <a:off x="838200" y="365126"/>
            <a:ext cx="10515600" cy="687498"/>
          </a:xfrm>
        </p:spPr>
        <p:txBody>
          <a:bodyPr>
            <a:normAutofit/>
          </a:bodyPr>
          <a:lstStyle/>
          <a:p>
            <a:r>
              <a:rPr lang="en-IN" sz="4000" dirty="0">
                <a:solidFill>
                  <a:srgbClr val="FF0000"/>
                </a:solidFill>
              </a:rPr>
              <a:t>CMOS NAND Operation</a:t>
            </a:r>
          </a:p>
        </p:txBody>
      </p:sp>
      <p:pic>
        <p:nvPicPr>
          <p:cNvPr id="4" name="Content Placeholder 3">
            <a:extLst>
              <a:ext uri="{FF2B5EF4-FFF2-40B4-BE49-F238E27FC236}">
                <a16:creationId xmlns:a16="http://schemas.microsoft.com/office/drawing/2014/main" id="{E69CD782-E064-4F68-85D9-70E292BAF035}"/>
              </a:ext>
            </a:extLst>
          </p:cNvPr>
          <p:cNvPicPr>
            <a:picLocks noGrp="1" noChangeAspect="1"/>
          </p:cNvPicPr>
          <p:nvPr>
            <p:ph idx="1"/>
          </p:nvPr>
        </p:nvPicPr>
        <p:blipFill>
          <a:blip r:embed="rId2"/>
          <a:stretch>
            <a:fillRect/>
          </a:stretch>
        </p:blipFill>
        <p:spPr>
          <a:xfrm>
            <a:off x="549349" y="1690688"/>
            <a:ext cx="10804451" cy="3370521"/>
          </a:xfrm>
          <a:prstGeom prst="rect">
            <a:avLst/>
          </a:prstGeom>
        </p:spPr>
      </p:pic>
    </p:spTree>
    <p:extLst>
      <p:ext uri="{BB962C8B-B14F-4D97-AF65-F5344CB8AC3E}">
        <p14:creationId xmlns:p14="http://schemas.microsoft.com/office/powerpoint/2010/main" val="21060820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D8338B9B-984F-4BA9-B5D2-68E8919F066C}"/>
              </a:ext>
            </a:extLst>
          </p:cNvPr>
          <p:cNvPicPr>
            <a:picLocks noGrp="1" noChangeAspect="1"/>
          </p:cNvPicPr>
          <p:nvPr>
            <p:ph idx="1"/>
          </p:nvPr>
        </p:nvPicPr>
        <p:blipFill>
          <a:blip r:embed="rId2"/>
          <a:stretch>
            <a:fillRect/>
          </a:stretch>
        </p:blipFill>
        <p:spPr>
          <a:xfrm>
            <a:off x="2977116" y="839972"/>
            <a:ext cx="6220047" cy="5560828"/>
          </a:xfrm>
          <a:prstGeom prst="rect">
            <a:avLst/>
          </a:prstGeom>
        </p:spPr>
      </p:pic>
      <p:sp>
        <p:nvSpPr>
          <p:cNvPr id="8" name="Title 1">
            <a:extLst>
              <a:ext uri="{FF2B5EF4-FFF2-40B4-BE49-F238E27FC236}">
                <a16:creationId xmlns:a16="http://schemas.microsoft.com/office/drawing/2014/main" id="{BA7BEF38-EA4F-438B-BE93-34420BF5094A}"/>
              </a:ext>
            </a:extLst>
          </p:cNvPr>
          <p:cNvSpPr>
            <a:spLocks noGrp="1"/>
          </p:cNvSpPr>
          <p:nvPr>
            <p:ph type="title"/>
          </p:nvPr>
        </p:nvSpPr>
        <p:spPr>
          <a:xfrm>
            <a:off x="838200" y="365126"/>
            <a:ext cx="10515600" cy="230298"/>
          </a:xfrm>
        </p:spPr>
        <p:txBody>
          <a:bodyPr>
            <a:noAutofit/>
          </a:bodyPr>
          <a:lstStyle/>
          <a:p>
            <a:r>
              <a:rPr lang="en-IN" sz="3200" dirty="0">
                <a:solidFill>
                  <a:srgbClr val="C00000"/>
                </a:solidFill>
              </a:rPr>
              <a:t>2-inputCMOS NOR gate</a:t>
            </a:r>
            <a:endParaRPr lang="en-IN" sz="3200" dirty="0"/>
          </a:p>
        </p:txBody>
      </p:sp>
    </p:spTree>
    <p:extLst>
      <p:ext uri="{BB962C8B-B14F-4D97-AF65-F5344CB8AC3E}">
        <p14:creationId xmlns:p14="http://schemas.microsoft.com/office/powerpoint/2010/main" val="41267341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DE1F2FA-3F06-4CDD-AD46-6FE95010D6EF}"/>
              </a:ext>
            </a:extLst>
          </p:cNvPr>
          <p:cNvSpPr>
            <a:spLocks noGrp="1"/>
          </p:cNvSpPr>
          <p:nvPr>
            <p:ph type="title"/>
          </p:nvPr>
        </p:nvSpPr>
        <p:spPr>
          <a:xfrm>
            <a:off x="838200" y="365126"/>
            <a:ext cx="10515600" cy="751294"/>
          </a:xfrm>
        </p:spPr>
        <p:txBody>
          <a:bodyPr/>
          <a:lstStyle/>
          <a:p>
            <a:r>
              <a:rPr lang="en-IN" dirty="0">
                <a:solidFill>
                  <a:srgbClr val="C00000"/>
                </a:solidFill>
              </a:rPr>
              <a:t>CMOS Buffer</a:t>
            </a:r>
          </a:p>
        </p:txBody>
      </p:sp>
      <p:pic>
        <p:nvPicPr>
          <p:cNvPr id="4" name="Content Placeholder 3">
            <a:extLst>
              <a:ext uri="{FF2B5EF4-FFF2-40B4-BE49-F238E27FC236}">
                <a16:creationId xmlns:a16="http://schemas.microsoft.com/office/drawing/2014/main" id="{C115482E-C88D-48F4-9B39-DCB7890296A2}"/>
              </a:ext>
            </a:extLst>
          </p:cNvPr>
          <p:cNvPicPr>
            <a:picLocks noGrp="1" noChangeAspect="1"/>
          </p:cNvPicPr>
          <p:nvPr>
            <p:ph idx="4294967295"/>
          </p:nvPr>
        </p:nvPicPr>
        <p:blipFill>
          <a:blip r:embed="rId2"/>
          <a:stretch>
            <a:fillRect/>
          </a:stretch>
        </p:blipFill>
        <p:spPr>
          <a:xfrm>
            <a:off x="2349794" y="2031964"/>
            <a:ext cx="7375451" cy="2121082"/>
          </a:xfrm>
          <a:prstGeom prst="rect">
            <a:avLst/>
          </a:prstGeom>
        </p:spPr>
      </p:pic>
    </p:spTree>
    <p:extLst>
      <p:ext uri="{BB962C8B-B14F-4D97-AF65-F5344CB8AC3E}">
        <p14:creationId xmlns:p14="http://schemas.microsoft.com/office/powerpoint/2010/main" val="11341205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99E0C-494C-46E8-A300-867596A8C651}"/>
              </a:ext>
            </a:extLst>
          </p:cNvPr>
          <p:cNvSpPr>
            <a:spLocks noGrp="1"/>
          </p:cNvSpPr>
          <p:nvPr>
            <p:ph type="title"/>
          </p:nvPr>
        </p:nvSpPr>
        <p:spPr>
          <a:xfrm>
            <a:off x="838200" y="365125"/>
            <a:ext cx="10515600" cy="932047"/>
          </a:xfrm>
        </p:spPr>
        <p:txBody>
          <a:bodyPr/>
          <a:lstStyle/>
          <a:p>
            <a:r>
              <a:rPr lang="en-IN" dirty="0"/>
              <a:t>CMOS</a:t>
            </a:r>
            <a:r>
              <a:rPr lang="en-IN" dirty="0">
                <a:solidFill>
                  <a:srgbClr val="FF0000"/>
                </a:solidFill>
              </a:rPr>
              <a:t> AND </a:t>
            </a:r>
            <a:r>
              <a:rPr lang="en-IN" dirty="0"/>
              <a:t>and</a:t>
            </a:r>
            <a:r>
              <a:rPr lang="en-IN" dirty="0">
                <a:solidFill>
                  <a:srgbClr val="FF0000"/>
                </a:solidFill>
              </a:rPr>
              <a:t> OR </a:t>
            </a:r>
            <a:r>
              <a:rPr lang="en-IN" dirty="0"/>
              <a:t>Gates</a:t>
            </a:r>
          </a:p>
        </p:txBody>
      </p:sp>
      <p:pic>
        <p:nvPicPr>
          <p:cNvPr id="10" name="Content Placeholder 9">
            <a:extLst>
              <a:ext uri="{FF2B5EF4-FFF2-40B4-BE49-F238E27FC236}">
                <a16:creationId xmlns:a16="http://schemas.microsoft.com/office/drawing/2014/main" id="{21BC8F03-2BAE-4E0D-803D-C5C4D6E96F89}"/>
              </a:ext>
            </a:extLst>
          </p:cNvPr>
          <p:cNvPicPr>
            <a:picLocks noGrp="1" noChangeAspect="1"/>
          </p:cNvPicPr>
          <p:nvPr>
            <p:ph idx="1"/>
          </p:nvPr>
        </p:nvPicPr>
        <p:blipFill>
          <a:blip r:embed="rId2"/>
          <a:stretch>
            <a:fillRect/>
          </a:stretch>
        </p:blipFill>
        <p:spPr>
          <a:xfrm>
            <a:off x="561754" y="2227061"/>
            <a:ext cx="11165958" cy="1430540"/>
          </a:xfrm>
          <a:prstGeom prst="rect">
            <a:avLst/>
          </a:prstGeom>
        </p:spPr>
      </p:pic>
    </p:spTree>
    <p:extLst>
      <p:ext uri="{BB962C8B-B14F-4D97-AF65-F5344CB8AC3E}">
        <p14:creationId xmlns:p14="http://schemas.microsoft.com/office/powerpoint/2010/main" val="3710526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0EA4BA6-2738-4D07-9577-2F8361431D82}"/>
              </a:ext>
            </a:extLst>
          </p:cNvPr>
          <p:cNvSpPr/>
          <p:nvPr/>
        </p:nvSpPr>
        <p:spPr>
          <a:xfrm>
            <a:off x="326572" y="306365"/>
            <a:ext cx="11266714" cy="2062103"/>
          </a:xfrm>
          <a:prstGeom prst="rect">
            <a:avLst/>
          </a:prstGeom>
        </p:spPr>
        <p:txBody>
          <a:bodyPr wrap="square">
            <a:spAutoFit/>
          </a:bodyPr>
          <a:lstStyle/>
          <a:p>
            <a:pPr algn="just"/>
            <a:r>
              <a:rPr lang="en-US" sz="3200" dirty="0">
                <a:solidFill>
                  <a:srgbClr val="FF0000"/>
                </a:solidFill>
                <a:latin typeface="Arial" panose="020B0604020202020204" pitchFamily="34" charset="0"/>
              </a:rPr>
              <a:t>Cutoff region:</a:t>
            </a:r>
          </a:p>
          <a:p>
            <a:pPr algn="just"/>
            <a:endParaRPr lang="en-US" sz="2400" dirty="0">
              <a:solidFill>
                <a:srgbClr val="FF0000"/>
              </a:solidFill>
              <a:latin typeface="Arial" panose="020B0604020202020204" pitchFamily="34" charset="0"/>
            </a:endParaRPr>
          </a:p>
          <a:p>
            <a:pPr algn="just"/>
            <a:r>
              <a:rPr lang="en-US" sz="2400" dirty="0">
                <a:solidFill>
                  <a:srgbClr val="000000"/>
                </a:solidFill>
                <a:latin typeface="Arial" panose="020B0604020202020204" pitchFamily="34" charset="0"/>
              </a:rPr>
              <a:t>This is the region in which transistor tends to behave as an open switch. The transistor has the effect of its collector and base being opened. The collector, emitter and base currents are all zero in this mode of operation.</a:t>
            </a:r>
            <a:endParaRPr lang="en-US" sz="2400" b="0" i="0" dirty="0">
              <a:solidFill>
                <a:srgbClr val="000000"/>
              </a:solidFill>
              <a:effectLst/>
              <a:latin typeface="Arial" panose="020B0604020202020204" pitchFamily="34" charset="0"/>
            </a:endParaRPr>
          </a:p>
        </p:txBody>
      </p:sp>
      <p:pic>
        <p:nvPicPr>
          <p:cNvPr id="2050" name="Picture 2" descr="Cutoff Region">
            <a:extLst>
              <a:ext uri="{FF2B5EF4-FFF2-40B4-BE49-F238E27FC236}">
                <a16:creationId xmlns:a16="http://schemas.microsoft.com/office/drawing/2014/main" id="{3A870425-4AAE-4B4F-B642-C22E416EE8F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6458" y="2797629"/>
            <a:ext cx="3810000" cy="3222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7292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0831039-2787-438C-A082-82DDEF2C08BA}"/>
              </a:ext>
            </a:extLst>
          </p:cNvPr>
          <p:cNvPicPr>
            <a:picLocks noChangeAspect="1"/>
          </p:cNvPicPr>
          <p:nvPr/>
        </p:nvPicPr>
        <p:blipFill>
          <a:blip r:embed="rId2"/>
          <a:stretch>
            <a:fillRect/>
          </a:stretch>
        </p:blipFill>
        <p:spPr>
          <a:xfrm>
            <a:off x="1456661" y="716895"/>
            <a:ext cx="7953152" cy="824826"/>
          </a:xfrm>
          <a:prstGeom prst="rect">
            <a:avLst/>
          </a:prstGeom>
        </p:spPr>
      </p:pic>
      <p:pic>
        <p:nvPicPr>
          <p:cNvPr id="4" name="Content Placeholder 3">
            <a:extLst>
              <a:ext uri="{FF2B5EF4-FFF2-40B4-BE49-F238E27FC236}">
                <a16:creationId xmlns:a16="http://schemas.microsoft.com/office/drawing/2014/main" id="{A7B389F4-ED74-4EA3-BA8D-37B23D756A9B}"/>
              </a:ext>
            </a:extLst>
          </p:cNvPr>
          <p:cNvPicPr>
            <a:picLocks noGrp="1" noChangeAspect="1"/>
          </p:cNvPicPr>
          <p:nvPr>
            <p:ph idx="4294967295"/>
          </p:nvPr>
        </p:nvPicPr>
        <p:blipFill>
          <a:blip r:embed="rId3"/>
          <a:stretch>
            <a:fillRect/>
          </a:stretch>
        </p:blipFill>
        <p:spPr>
          <a:xfrm>
            <a:off x="1275907" y="1361862"/>
            <a:ext cx="9824483" cy="5007040"/>
          </a:xfrm>
          <a:prstGeom prst="rect">
            <a:avLst/>
          </a:prstGeom>
        </p:spPr>
      </p:pic>
    </p:spTree>
    <p:extLst>
      <p:ext uri="{BB962C8B-B14F-4D97-AF65-F5344CB8AC3E}">
        <p14:creationId xmlns:p14="http://schemas.microsoft.com/office/powerpoint/2010/main" val="23671449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F81C83-9F9B-48FA-A395-8C4EDE7A4528}"/>
              </a:ext>
            </a:extLst>
          </p:cNvPr>
          <p:cNvSpPr>
            <a:spLocks noGrp="1"/>
          </p:cNvSpPr>
          <p:nvPr>
            <p:ph idx="4294967295"/>
          </p:nvPr>
        </p:nvSpPr>
        <p:spPr>
          <a:xfrm>
            <a:off x="838200" y="1185862"/>
            <a:ext cx="10515600" cy="4486275"/>
          </a:xfrm>
        </p:spPr>
        <p:txBody>
          <a:bodyPr>
            <a:normAutofit/>
          </a:bodyPr>
          <a:lstStyle/>
          <a:p>
            <a:pPr algn="just"/>
            <a:r>
              <a:rPr lang="en-US" dirty="0"/>
              <a:t>Connecting PMOS and NMOS devices together in parallel we can create a basic bilateral CMOS switch, known commonly as a “Transmission Gate”. </a:t>
            </a:r>
          </a:p>
          <a:p>
            <a:pPr algn="just"/>
            <a:endParaRPr lang="en-US" dirty="0"/>
          </a:p>
          <a:p>
            <a:pPr algn="just"/>
            <a:r>
              <a:rPr lang="en-US" dirty="0"/>
              <a:t>This bilateral operation is shown in the transmission gate symbol below which shows two superimposed triangles pointing in opposite directions to indicate the two signal directions.</a:t>
            </a:r>
            <a:endParaRPr lang="en-IN" dirty="0"/>
          </a:p>
        </p:txBody>
      </p:sp>
    </p:spTree>
    <p:extLst>
      <p:ext uri="{BB962C8B-B14F-4D97-AF65-F5344CB8AC3E}">
        <p14:creationId xmlns:p14="http://schemas.microsoft.com/office/powerpoint/2010/main" val="32816048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1C55CF9-C7C2-40E8-B5AB-A0DEE2737DC8}"/>
              </a:ext>
            </a:extLst>
          </p:cNvPr>
          <p:cNvSpPr>
            <a:spLocks noGrp="1"/>
          </p:cNvSpPr>
          <p:nvPr>
            <p:ph idx="4294967295"/>
          </p:nvPr>
        </p:nvSpPr>
        <p:spPr>
          <a:xfrm>
            <a:off x="606287" y="361507"/>
            <a:ext cx="10515600" cy="5701363"/>
          </a:xfrm>
        </p:spPr>
        <p:txBody>
          <a:bodyPr>
            <a:normAutofit lnSpcReduction="10000"/>
          </a:bodyPr>
          <a:lstStyle/>
          <a:p>
            <a:pPr algn="just"/>
            <a:r>
              <a:rPr lang="en-US" dirty="0"/>
              <a:t>A </a:t>
            </a:r>
            <a:r>
              <a:rPr lang="en-US" b="1" dirty="0"/>
              <a:t>transmission gate</a:t>
            </a:r>
            <a:r>
              <a:rPr lang="en-US" dirty="0"/>
              <a:t> (</a:t>
            </a:r>
            <a:r>
              <a:rPr lang="en-US" b="1" dirty="0"/>
              <a:t>TG</a:t>
            </a:r>
            <a:r>
              <a:rPr lang="en-US" dirty="0"/>
              <a:t>) is an analog gate similar to a relay that can conduct in both directions or block by a control signal with almost any voltage potential.</a:t>
            </a:r>
          </a:p>
          <a:p>
            <a:pPr algn="just"/>
            <a:endParaRPr lang="en-US" dirty="0"/>
          </a:p>
          <a:p>
            <a:pPr algn="just"/>
            <a:r>
              <a:rPr lang="en-US" dirty="0"/>
              <a:t>When the control input is a logic zero he gate-source voltage of the n-channel MOSFETs is always negative, and the p-channel MOSFETs is always positive. Accordingly, neither of the two transistors will conduct and the transmission gate turns off.</a:t>
            </a:r>
          </a:p>
          <a:p>
            <a:pPr algn="just"/>
            <a:endParaRPr lang="en-US" dirty="0"/>
          </a:p>
          <a:p>
            <a:pPr algn="just"/>
            <a:r>
              <a:rPr lang="en-US" dirty="0"/>
              <a:t>When the control input is a logic one, the gate terminal of the n-channel MOSFETs is located at a positive supply voltage potential. By the inverter, the gate terminal of the p-channel MOSFETs is now at a negative supply voltage potential. One of the transistor will conduct and the signal reaches to B. and vice versa.</a:t>
            </a:r>
            <a:endParaRPr lang="en-IN" dirty="0"/>
          </a:p>
          <a:p>
            <a:pPr algn="just"/>
            <a:endParaRPr lang="en-IN" dirty="0"/>
          </a:p>
        </p:txBody>
      </p:sp>
    </p:spTree>
    <p:extLst>
      <p:ext uri="{BB962C8B-B14F-4D97-AF65-F5344CB8AC3E}">
        <p14:creationId xmlns:p14="http://schemas.microsoft.com/office/powerpoint/2010/main" val="2247807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76B79-163F-472B-8521-8D2DFA72BD0C}"/>
              </a:ext>
            </a:extLst>
          </p:cNvPr>
          <p:cNvSpPr>
            <a:spLocks noGrp="1"/>
          </p:cNvSpPr>
          <p:nvPr>
            <p:ph type="title"/>
          </p:nvPr>
        </p:nvSpPr>
        <p:spPr/>
        <p:txBody>
          <a:bodyPr/>
          <a:lstStyle/>
          <a:p>
            <a:r>
              <a:rPr lang="en-IN" dirty="0">
                <a:solidFill>
                  <a:srgbClr val="7030A0"/>
                </a:solidFill>
              </a:rPr>
              <a:t>IC interfacing</a:t>
            </a:r>
          </a:p>
        </p:txBody>
      </p:sp>
      <p:sp>
        <p:nvSpPr>
          <p:cNvPr id="3" name="Content Placeholder 2">
            <a:extLst>
              <a:ext uri="{FF2B5EF4-FFF2-40B4-BE49-F238E27FC236}">
                <a16:creationId xmlns:a16="http://schemas.microsoft.com/office/drawing/2014/main" id="{8AC825CB-0DA6-42EA-8A21-42527EFCB9BB}"/>
              </a:ext>
            </a:extLst>
          </p:cNvPr>
          <p:cNvSpPr>
            <a:spLocks noGrp="1"/>
          </p:cNvSpPr>
          <p:nvPr>
            <p:ph idx="1"/>
          </p:nvPr>
        </p:nvSpPr>
        <p:spPr>
          <a:xfrm>
            <a:off x="838200" y="1600200"/>
            <a:ext cx="10515600" cy="4576763"/>
          </a:xfrm>
        </p:spPr>
        <p:txBody>
          <a:bodyPr/>
          <a:lstStyle/>
          <a:p>
            <a:pPr algn="just"/>
            <a:r>
              <a:rPr lang="en-US" altLang="zh-TW" dirty="0"/>
              <a:t>Connecting the output(s) of one circuit to the input(s) of another circuit that has different electrical characteristics.</a:t>
            </a:r>
          </a:p>
          <a:p>
            <a:pPr algn="just"/>
            <a:r>
              <a:rPr lang="en-US" altLang="zh-TW" dirty="0"/>
              <a:t>Occurs often in complex digital systems, where designers utilize different logic families for different parts of system.</a:t>
            </a:r>
          </a:p>
          <a:p>
            <a:pPr algn="just"/>
            <a:endParaRPr lang="en-US" altLang="zh-TW" dirty="0"/>
          </a:p>
          <a:p>
            <a:pPr algn="just"/>
            <a:r>
              <a:rPr lang="en-US" altLang="zh-TW" dirty="0"/>
              <a:t>Interfacing ECL and TTL</a:t>
            </a:r>
          </a:p>
          <a:p>
            <a:pPr algn="just"/>
            <a:r>
              <a:rPr lang="en-US" altLang="zh-TW" dirty="0"/>
              <a:t>Interfacing CMOS and TTL</a:t>
            </a:r>
          </a:p>
          <a:p>
            <a:pPr algn="just"/>
            <a:r>
              <a:rPr lang="en-US" altLang="zh-TW" dirty="0"/>
              <a:t>Interfacing CMOS and ECL </a:t>
            </a:r>
          </a:p>
          <a:p>
            <a:endParaRPr lang="en-IN" dirty="0"/>
          </a:p>
        </p:txBody>
      </p:sp>
    </p:spTree>
    <p:extLst>
      <p:ext uri="{BB962C8B-B14F-4D97-AF65-F5344CB8AC3E}">
        <p14:creationId xmlns:p14="http://schemas.microsoft.com/office/powerpoint/2010/main" val="3916917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0251D-7732-48B0-8ED6-9806E821903F}"/>
              </a:ext>
            </a:extLst>
          </p:cNvPr>
          <p:cNvSpPr>
            <a:spLocks noGrp="1"/>
          </p:cNvSpPr>
          <p:nvPr>
            <p:ph type="title"/>
          </p:nvPr>
        </p:nvSpPr>
        <p:spPr>
          <a:xfrm>
            <a:off x="838200" y="365125"/>
            <a:ext cx="10515600" cy="766989"/>
          </a:xfrm>
        </p:spPr>
        <p:txBody>
          <a:bodyPr/>
          <a:lstStyle/>
          <a:p>
            <a:r>
              <a:rPr lang="en-IN" dirty="0">
                <a:solidFill>
                  <a:srgbClr val="7030A0"/>
                </a:solidFill>
              </a:rPr>
              <a:t>IC Interfacing</a:t>
            </a:r>
          </a:p>
        </p:txBody>
      </p:sp>
      <p:sp>
        <p:nvSpPr>
          <p:cNvPr id="3" name="Content Placeholder 2">
            <a:extLst>
              <a:ext uri="{FF2B5EF4-FFF2-40B4-BE49-F238E27FC236}">
                <a16:creationId xmlns:a16="http://schemas.microsoft.com/office/drawing/2014/main" id="{FB3366AA-64ED-4E50-87D8-AFAFDC0F4D47}"/>
              </a:ext>
            </a:extLst>
          </p:cNvPr>
          <p:cNvSpPr>
            <a:spLocks noGrp="1"/>
          </p:cNvSpPr>
          <p:nvPr>
            <p:ph idx="1"/>
          </p:nvPr>
        </p:nvSpPr>
        <p:spPr>
          <a:xfrm>
            <a:off x="838200" y="1591709"/>
            <a:ext cx="10515600" cy="4351338"/>
          </a:xfrm>
        </p:spPr>
        <p:txBody>
          <a:bodyPr/>
          <a:lstStyle/>
          <a:p>
            <a:pPr algn="just"/>
            <a:r>
              <a:rPr lang="en-US" dirty="0"/>
              <a:t>When interfacing logic families, several considerations must be made.</a:t>
            </a:r>
          </a:p>
          <a:p>
            <a:pPr algn="just"/>
            <a:endParaRPr lang="en-US" dirty="0"/>
          </a:p>
          <a:p>
            <a:pPr algn="just"/>
            <a:r>
              <a:rPr lang="en-US" dirty="0"/>
              <a:t>The output voltage level of one family must be </a:t>
            </a:r>
            <a:r>
              <a:rPr lang="en-US" dirty="0">
                <a:solidFill>
                  <a:srgbClr val="0070C0"/>
                </a:solidFill>
              </a:rPr>
              <a:t>high and low </a:t>
            </a:r>
            <a:r>
              <a:rPr lang="en-US" dirty="0"/>
              <a:t>enough to meet the input requirements of the receiving family. </a:t>
            </a:r>
          </a:p>
          <a:p>
            <a:pPr algn="just"/>
            <a:endParaRPr lang="en-US" dirty="0"/>
          </a:p>
          <a:p>
            <a:pPr algn="just"/>
            <a:r>
              <a:rPr lang="en-US" dirty="0"/>
              <a:t> Also, the output current capability of the driving gate </a:t>
            </a:r>
            <a:r>
              <a:rPr lang="en-US" dirty="0">
                <a:solidFill>
                  <a:srgbClr val="0070C0"/>
                </a:solidFill>
              </a:rPr>
              <a:t>must be high </a:t>
            </a:r>
            <a:r>
              <a:rPr lang="en-US" dirty="0"/>
              <a:t>enough for the input draw of the receiving gate or gates.</a:t>
            </a:r>
          </a:p>
          <a:p>
            <a:endParaRPr lang="en-IN" dirty="0"/>
          </a:p>
        </p:txBody>
      </p:sp>
    </p:spTree>
    <p:extLst>
      <p:ext uri="{BB962C8B-B14F-4D97-AF65-F5344CB8AC3E}">
        <p14:creationId xmlns:p14="http://schemas.microsoft.com/office/powerpoint/2010/main" val="30876132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BF329-5100-4DE8-929F-6CAE0BA7F2A6}"/>
              </a:ext>
            </a:extLst>
          </p:cNvPr>
          <p:cNvSpPr>
            <a:spLocks noGrp="1"/>
          </p:cNvSpPr>
          <p:nvPr>
            <p:ph type="title"/>
          </p:nvPr>
        </p:nvSpPr>
        <p:spPr/>
        <p:txBody>
          <a:bodyPr>
            <a:normAutofit/>
          </a:bodyPr>
          <a:lstStyle/>
          <a:p>
            <a:r>
              <a:rPr lang="en-IN" sz="4000" dirty="0">
                <a:solidFill>
                  <a:srgbClr val="7030A0"/>
                </a:solidFill>
              </a:rPr>
              <a:t>1. CMOS driving TTL: </a:t>
            </a:r>
            <a:r>
              <a:rPr lang="en-IN" sz="3200" dirty="0"/>
              <a:t>CMOS gate driving N number of  TTL gates, the following conditions are required to be satisfied.</a:t>
            </a:r>
            <a:endParaRPr lang="en-IN" sz="4000" dirty="0"/>
          </a:p>
        </p:txBody>
      </p:sp>
      <p:sp>
        <p:nvSpPr>
          <p:cNvPr id="3" name="Content Placeholder 2">
            <a:extLst>
              <a:ext uri="{FF2B5EF4-FFF2-40B4-BE49-F238E27FC236}">
                <a16:creationId xmlns:a16="http://schemas.microsoft.com/office/drawing/2014/main" id="{365E91CC-FE75-4DEF-A007-D4D5A88E0BD9}"/>
              </a:ext>
            </a:extLst>
          </p:cNvPr>
          <p:cNvSpPr>
            <a:spLocks noGrp="1"/>
          </p:cNvSpPr>
          <p:nvPr>
            <p:ph idx="1"/>
          </p:nvPr>
        </p:nvSpPr>
        <p:spPr/>
        <p:txBody>
          <a:bodyPr/>
          <a:lstStyle/>
          <a:p>
            <a:r>
              <a:rPr lang="en-IN" dirty="0"/>
              <a:t>V</a:t>
            </a:r>
            <a:r>
              <a:rPr lang="en-IN" baseline="-25000" dirty="0"/>
              <a:t>OH</a:t>
            </a:r>
            <a:r>
              <a:rPr lang="en-IN" dirty="0"/>
              <a:t> (CMOS)    ≥  V</a:t>
            </a:r>
            <a:r>
              <a:rPr lang="en-IN" baseline="-25000" dirty="0"/>
              <a:t>IH</a:t>
            </a:r>
            <a:r>
              <a:rPr lang="en-IN" dirty="0"/>
              <a:t>(TTL)</a:t>
            </a:r>
          </a:p>
          <a:p>
            <a:endParaRPr lang="en-IN" dirty="0"/>
          </a:p>
          <a:p>
            <a:r>
              <a:rPr lang="en-IN" dirty="0"/>
              <a:t>V</a:t>
            </a:r>
            <a:r>
              <a:rPr lang="en-IN" baseline="-25000" dirty="0"/>
              <a:t>OL</a:t>
            </a:r>
            <a:r>
              <a:rPr lang="en-IN" dirty="0"/>
              <a:t> (CMOS)    ≤  V</a:t>
            </a:r>
            <a:r>
              <a:rPr lang="en-IN" baseline="-25000" dirty="0"/>
              <a:t>IL</a:t>
            </a:r>
            <a:r>
              <a:rPr lang="en-IN" dirty="0"/>
              <a:t>(TTL)</a:t>
            </a:r>
          </a:p>
          <a:p>
            <a:endParaRPr lang="en-IN" dirty="0"/>
          </a:p>
          <a:p>
            <a:r>
              <a:rPr lang="en-IN" dirty="0"/>
              <a:t>– I</a:t>
            </a:r>
            <a:r>
              <a:rPr lang="en-IN" baseline="-25000" dirty="0"/>
              <a:t>OH</a:t>
            </a:r>
            <a:r>
              <a:rPr lang="en-IN" dirty="0"/>
              <a:t> (CMOS)  ≥  NI</a:t>
            </a:r>
            <a:r>
              <a:rPr lang="en-IN" baseline="-25000" dirty="0"/>
              <a:t>IH</a:t>
            </a:r>
            <a:r>
              <a:rPr lang="en-IN" dirty="0"/>
              <a:t>(TTL)</a:t>
            </a:r>
          </a:p>
          <a:p>
            <a:endParaRPr lang="en-IN" dirty="0"/>
          </a:p>
          <a:p>
            <a:r>
              <a:rPr lang="en-IN" dirty="0"/>
              <a:t>I</a:t>
            </a:r>
            <a:r>
              <a:rPr lang="en-IN" baseline="-25000" dirty="0"/>
              <a:t>OL</a:t>
            </a:r>
            <a:r>
              <a:rPr lang="en-IN" dirty="0"/>
              <a:t> (CMOS)     ≥   – NI</a:t>
            </a:r>
            <a:r>
              <a:rPr lang="en-IN" baseline="-25000" dirty="0"/>
              <a:t>IL</a:t>
            </a:r>
            <a:r>
              <a:rPr lang="en-IN" dirty="0"/>
              <a:t>(TTL)</a:t>
            </a:r>
          </a:p>
          <a:p>
            <a:endParaRPr lang="en-IN" dirty="0"/>
          </a:p>
        </p:txBody>
      </p:sp>
    </p:spTree>
    <p:extLst>
      <p:ext uri="{BB962C8B-B14F-4D97-AF65-F5344CB8AC3E}">
        <p14:creationId xmlns:p14="http://schemas.microsoft.com/office/powerpoint/2010/main" val="41619164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B6FAF08D-547A-4B93-8287-A7E7023AC292}"/>
              </a:ext>
            </a:extLst>
          </p:cNvPr>
          <p:cNvPicPr>
            <a:picLocks noGrp="1" noChangeAspect="1"/>
          </p:cNvPicPr>
          <p:nvPr>
            <p:ph idx="4294967295"/>
          </p:nvPr>
        </p:nvPicPr>
        <p:blipFill>
          <a:blip r:embed="rId2"/>
          <a:stretch>
            <a:fillRect/>
          </a:stretch>
        </p:blipFill>
        <p:spPr>
          <a:xfrm>
            <a:off x="2580481" y="439057"/>
            <a:ext cx="7031038" cy="5588000"/>
          </a:xfrm>
          <a:prstGeom prst="rect">
            <a:avLst/>
          </a:prstGeom>
        </p:spPr>
      </p:pic>
    </p:spTree>
    <p:extLst>
      <p:ext uri="{BB962C8B-B14F-4D97-AF65-F5344CB8AC3E}">
        <p14:creationId xmlns:p14="http://schemas.microsoft.com/office/powerpoint/2010/main" val="42052550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2DD7F0F-BCC8-48E4-A1BD-F716E187C0B8}"/>
              </a:ext>
            </a:extLst>
          </p:cNvPr>
          <p:cNvPicPr>
            <a:picLocks noGrp="1" noChangeAspect="1"/>
          </p:cNvPicPr>
          <p:nvPr>
            <p:ph idx="4294967295"/>
          </p:nvPr>
        </p:nvPicPr>
        <p:blipFill>
          <a:blip r:embed="rId2"/>
          <a:stretch>
            <a:fillRect/>
          </a:stretch>
        </p:blipFill>
        <p:spPr>
          <a:xfrm>
            <a:off x="2275367" y="95693"/>
            <a:ext cx="7910513" cy="6492875"/>
          </a:xfrm>
          <a:prstGeom prst="rect">
            <a:avLst/>
          </a:prstGeom>
        </p:spPr>
      </p:pic>
    </p:spTree>
    <p:extLst>
      <p:ext uri="{BB962C8B-B14F-4D97-AF65-F5344CB8AC3E}">
        <p14:creationId xmlns:p14="http://schemas.microsoft.com/office/powerpoint/2010/main" val="105028472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688CED3-EEEE-430C-A175-F9DD5EFB334D}"/>
              </a:ext>
            </a:extLst>
          </p:cNvPr>
          <p:cNvPicPr>
            <a:picLocks noChangeAspect="1"/>
          </p:cNvPicPr>
          <p:nvPr/>
        </p:nvPicPr>
        <p:blipFill>
          <a:blip r:embed="rId2"/>
          <a:stretch>
            <a:fillRect/>
          </a:stretch>
        </p:blipFill>
        <p:spPr>
          <a:xfrm>
            <a:off x="2171700" y="1912709"/>
            <a:ext cx="7679871" cy="4351338"/>
          </a:xfrm>
          <a:prstGeom prst="rect">
            <a:avLst/>
          </a:prstGeom>
        </p:spPr>
      </p:pic>
      <p:sp>
        <p:nvSpPr>
          <p:cNvPr id="8" name="Title 7">
            <a:extLst>
              <a:ext uri="{FF2B5EF4-FFF2-40B4-BE49-F238E27FC236}">
                <a16:creationId xmlns:a16="http://schemas.microsoft.com/office/drawing/2014/main" id="{E6FC2A4B-67DE-4E10-82FD-C4081D1EA418}"/>
              </a:ext>
            </a:extLst>
          </p:cNvPr>
          <p:cNvSpPr>
            <a:spLocks noGrp="1"/>
          </p:cNvSpPr>
          <p:nvPr>
            <p:ph type="title"/>
          </p:nvPr>
        </p:nvSpPr>
        <p:spPr>
          <a:xfrm>
            <a:off x="838198" y="914400"/>
            <a:ext cx="10974573" cy="402773"/>
          </a:xfrm>
        </p:spPr>
        <p:txBody>
          <a:bodyPr>
            <a:noAutofit/>
          </a:bodyPr>
          <a:lstStyle/>
          <a:p>
            <a:r>
              <a:rPr lang="en-IN" sz="2800" dirty="0">
                <a:solidFill>
                  <a:srgbClr val="C00000"/>
                </a:solidFill>
              </a:rPr>
              <a:t>1. CMOS to TTL Interface: </a:t>
            </a:r>
            <a:r>
              <a:rPr lang="en-US" sz="2800" dirty="0"/>
              <a:t>The figure shows a CMOS-to-TTL interface with both devices operating from 5V supply and the CMOS IC driving a low-power TTL or a low-power Schottky TTL device.</a:t>
            </a:r>
            <a:r>
              <a:rPr lang="en-IN" sz="2800" dirty="0"/>
              <a:t> </a:t>
            </a:r>
          </a:p>
        </p:txBody>
      </p:sp>
    </p:spTree>
    <p:extLst>
      <p:ext uri="{BB962C8B-B14F-4D97-AF65-F5344CB8AC3E}">
        <p14:creationId xmlns:p14="http://schemas.microsoft.com/office/powerpoint/2010/main" val="689463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7E64C-0E9C-4E90-A8AD-EB22B2EA059F}"/>
              </a:ext>
            </a:extLst>
          </p:cNvPr>
          <p:cNvSpPr>
            <a:spLocks noGrp="1"/>
          </p:cNvSpPr>
          <p:nvPr>
            <p:ph type="title"/>
          </p:nvPr>
        </p:nvSpPr>
        <p:spPr>
          <a:xfrm>
            <a:off x="1164772" y="713469"/>
            <a:ext cx="10515600" cy="571046"/>
          </a:xfrm>
        </p:spPr>
        <p:txBody>
          <a:bodyPr>
            <a:normAutofit fontScale="90000"/>
          </a:bodyPr>
          <a:lstStyle/>
          <a:p>
            <a:r>
              <a:rPr lang="en-US" sz="3600" dirty="0">
                <a:solidFill>
                  <a:srgbClr val="C00000"/>
                </a:solidFill>
              </a:rPr>
              <a:t>2. CMOS-to-TTL interface: </a:t>
            </a:r>
            <a:r>
              <a:rPr lang="en-US" sz="3600" dirty="0"/>
              <a:t>The TTL device in use is either a standard TTL or a Schottky TTL</a:t>
            </a:r>
            <a:br>
              <a:rPr lang="en-US" dirty="0"/>
            </a:br>
            <a:endParaRPr lang="en-IN" dirty="0"/>
          </a:p>
        </p:txBody>
      </p:sp>
      <p:pic>
        <p:nvPicPr>
          <p:cNvPr id="4" name="Content Placeholder 3">
            <a:extLst>
              <a:ext uri="{FF2B5EF4-FFF2-40B4-BE49-F238E27FC236}">
                <a16:creationId xmlns:a16="http://schemas.microsoft.com/office/drawing/2014/main" id="{990B2381-FBBA-46AE-B819-5F30616845D9}"/>
              </a:ext>
            </a:extLst>
          </p:cNvPr>
          <p:cNvPicPr>
            <a:picLocks noGrp="1" noChangeAspect="1"/>
          </p:cNvPicPr>
          <p:nvPr>
            <p:ph idx="1"/>
          </p:nvPr>
        </p:nvPicPr>
        <p:blipFill>
          <a:blip r:embed="rId2"/>
          <a:stretch>
            <a:fillRect/>
          </a:stretch>
        </p:blipFill>
        <p:spPr>
          <a:xfrm>
            <a:off x="2808514" y="1937657"/>
            <a:ext cx="7663543" cy="4441370"/>
          </a:xfrm>
          <a:prstGeom prst="rect">
            <a:avLst/>
          </a:prstGeom>
        </p:spPr>
      </p:pic>
    </p:spTree>
    <p:extLst>
      <p:ext uri="{BB962C8B-B14F-4D97-AF65-F5344CB8AC3E}">
        <p14:creationId xmlns:p14="http://schemas.microsoft.com/office/powerpoint/2010/main" val="1723637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83525-F36B-4058-889A-E9C81D94EA0E}"/>
              </a:ext>
            </a:extLst>
          </p:cNvPr>
          <p:cNvSpPr>
            <a:spLocks noGrp="1"/>
          </p:cNvSpPr>
          <p:nvPr>
            <p:ph type="title"/>
          </p:nvPr>
        </p:nvSpPr>
        <p:spPr>
          <a:xfrm>
            <a:off x="838200" y="571954"/>
            <a:ext cx="10515600" cy="669018"/>
          </a:xfrm>
        </p:spPr>
        <p:txBody>
          <a:bodyPr>
            <a:normAutofit fontScale="90000"/>
          </a:bodyPr>
          <a:lstStyle/>
          <a:p>
            <a:r>
              <a:rPr lang="en-IN" dirty="0">
                <a:solidFill>
                  <a:srgbClr val="FF0000"/>
                </a:solidFill>
              </a:rPr>
              <a:t>Classification of Digital ICs</a:t>
            </a:r>
            <a:br>
              <a:rPr lang="en-IN" b="1" dirty="0"/>
            </a:br>
            <a:endParaRPr lang="en-IN" dirty="0"/>
          </a:p>
        </p:txBody>
      </p:sp>
      <p:sp>
        <p:nvSpPr>
          <p:cNvPr id="3" name="Content Placeholder 2">
            <a:extLst>
              <a:ext uri="{FF2B5EF4-FFF2-40B4-BE49-F238E27FC236}">
                <a16:creationId xmlns:a16="http://schemas.microsoft.com/office/drawing/2014/main" id="{304B581A-C28B-4CBD-9C30-C8FFA030C9AB}"/>
              </a:ext>
            </a:extLst>
          </p:cNvPr>
          <p:cNvSpPr>
            <a:spLocks noGrp="1"/>
          </p:cNvSpPr>
          <p:nvPr>
            <p:ph idx="1"/>
          </p:nvPr>
        </p:nvSpPr>
        <p:spPr>
          <a:xfrm>
            <a:off x="838200" y="1357538"/>
            <a:ext cx="10515600" cy="4351338"/>
          </a:xfrm>
        </p:spPr>
        <p:txBody>
          <a:bodyPr/>
          <a:lstStyle/>
          <a:p>
            <a:pPr algn="just"/>
            <a:r>
              <a:rPr lang="en-US" dirty="0"/>
              <a:t>We are all familiar with terms like SSI, MSI, LSI, VLSI and ULSI being used with reference to digital integrated circuits. </a:t>
            </a:r>
          </a:p>
          <a:p>
            <a:pPr algn="just"/>
            <a:endParaRPr lang="en-US" dirty="0"/>
          </a:p>
          <a:p>
            <a:pPr algn="just"/>
            <a:r>
              <a:rPr lang="en-US" dirty="0"/>
              <a:t>These terms refer to groups in which digital ICs are divided on the basis of the complexity of the circuitry integrated on the chip. </a:t>
            </a:r>
          </a:p>
          <a:p>
            <a:pPr algn="just"/>
            <a:endParaRPr lang="en-US" dirty="0"/>
          </a:p>
          <a:p>
            <a:pPr algn="just"/>
            <a:r>
              <a:rPr lang="en-US" dirty="0"/>
              <a:t>SSI, MSI, LSI, VLSI, ULSI</a:t>
            </a:r>
            <a:endParaRPr lang="en-IN" dirty="0"/>
          </a:p>
        </p:txBody>
      </p:sp>
    </p:spTree>
    <p:extLst>
      <p:ext uri="{BB962C8B-B14F-4D97-AF65-F5344CB8AC3E}">
        <p14:creationId xmlns:p14="http://schemas.microsoft.com/office/powerpoint/2010/main" val="27404173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A8C670-3FA3-4A4F-9C81-F7580290E626}"/>
              </a:ext>
            </a:extLst>
          </p:cNvPr>
          <p:cNvSpPr>
            <a:spLocks noGrp="1"/>
          </p:cNvSpPr>
          <p:nvPr>
            <p:ph type="title"/>
          </p:nvPr>
        </p:nvSpPr>
        <p:spPr>
          <a:xfrm>
            <a:off x="838200" y="365125"/>
            <a:ext cx="10515600" cy="777875"/>
          </a:xfrm>
        </p:spPr>
        <p:txBody>
          <a:bodyPr>
            <a:normAutofit/>
          </a:bodyPr>
          <a:lstStyle/>
          <a:p>
            <a:r>
              <a:rPr lang="en-IN" sz="4000" dirty="0">
                <a:solidFill>
                  <a:srgbClr val="C00000"/>
                </a:solidFill>
              </a:rPr>
              <a:t>TTL Driving CMOS :</a:t>
            </a:r>
            <a:endParaRPr lang="en-IN" sz="4000" dirty="0"/>
          </a:p>
        </p:txBody>
      </p:sp>
      <p:sp>
        <p:nvSpPr>
          <p:cNvPr id="3" name="Content Placeholder 2">
            <a:extLst>
              <a:ext uri="{FF2B5EF4-FFF2-40B4-BE49-F238E27FC236}">
                <a16:creationId xmlns:a16="http://schemas.microsoft.com/office/drawing/2014/main" id="{D93C1A7E-34A8-4B5B-9132-B4A25A88A488}"/>
              </a:ext>
            </a:extLst>
          </p:cNvPr>
          <p:cNvSpPr>
            <a:spLocks noGrp="1"/>
          </p:cNvSpPr>
          <p:nvPr>
            <p:ph idx="1"/>
          </p:nvPr>
        </p:nvSpPr>
        <p:spPr>
          <a:xfrm>
            <a:off x="978194" y="1564368"/>
            <a:ext cx="10375605" cy="3964562"/>
          </a:xfrm>
        </p:spPr>
        <p:txBody>
          <a:bodyPr/>
          <a:lstStyle/>
          <a:p>
            <a:r>
              <a:rPr lang="en-IN" dirty="0"/>
              <a:t>V</a:t>
            </a:r>
            <a:r>
              <a:rPr lang="en-IN" baseline="-25000" dirty="0"/>
              <a:t>OH</a:t>
            </a:r>
            <a:r>
              <a:rPr lang="en-IN" dirty="0"/>
              <a:t> (TTL)    ≥  V</a:t>
            </a:r>
            <a:r>
              <a:rPr lang="en-IN" baseline="-25000" dirty="0"/>
              <a:t>IH</a:t>
            </a:r>
            <a:r>
              <a:rPr lang="en-IN" dirty="0"/>
              <a:t>(CMOS)</a:t>
            </a:r>
          </a:p>
          <a:p>
            <a:endParaRPr lang="en-IN" dirty="0"/>
          </a:p>
          <a:p>
            <a:r>
              <a:rPr lang="en-IN" dirty="0"/>
              <a:t>V</a:t>
            </a:r>
            <a:r>
              <a:rPr lang="en-IN" baseline="-25000" dirty="0"/>
              <a:t>OL</a:t>
            </a:r>
            <a:r>
              <a:rPr lang="en-IN" dirty="0"/>
              <a:t> (TTL)    ≤  V</a:t>
            </a:r>
            <a:r>
              <a:rPr lang="en-IN" baseline="-25000" dirty="0"/>
              <a:t>IL</a:t>
            </a:r>
            <a:r>
              <a:rPr lang="en-IN" dirty="0"/>
              <a:t>(CMOS)</a:t>
            </a:r>
          </a:p>
          <a:p>
            <a:endParaRPr lang="en-IN" dirty="0"/>
          </a:p>
          <a:p>
            <a:r>
              <a:rPr lang="en-IN" dirty="0"/>
              <a:t>– I</a:t>
            </a:r>
            <a:r>
              <a:rPr lang="en-IN" baseline="-25000" dirty="0"/>
              <a:t>OH</a:t>
            </a:r>
            <a:r>
              <a:rPr lang="en-IN" dirty="0"/>
              <a:t> (TTL)  ≥  NI</a:t>
            </a:r>
            <a:r>
              <a:rPr lang="en-IN" baseline="-25000" dirty="0"/>
              <a:t>IH</a:t>
            </a:r>
            <a:r>
              <a:rPr lang="en-IN" dirty="0"/>
              <a:t>(CMOS)</a:t>
            </a:r>
          </a:p>
          <a:p>
            <a:endParaRPr lang="en-IN" dirty="0"/>
          </a:p>
          <a:p>
            <a:r>
              <a:rPr lang="en-IN" dirty="0"/>
              <a:t>I</a:t>
            </a:r>
            <a:r>
              <a:rPr lang="en-IN" baseline="-25000" dirty="0"/>
              <a:t>OL</a:t>
            </a:r>
            <a:r>
              <a:rPr lang="en-IN" dirty="0"/>
              <a:t> (TTL)     ≥   – NI</a:t>
            </a:r>
            <a:r>
              <a:rPr lang="en-IN" baseline="-25000" dirty="0"/>
              <a:t>IL</a:t>
            </a:r>
            <a:r>
              <a:rPr lang="en-IN" dirty="0"/>
              <a:t>(CMOS)</a:t>
            </a:r>
          </a:p>
          <a:p>
            <a:endParaRPr lang="en-IN" dirty="0"/>
          </a:p>
        </p:txBody>
      </p:sp>
    </p:spTree>
    <p:extLst>
      <p:ext uri="{BB962C8B-B14F-4D97-AF65-F5344CB8AC3E}">
        <p14:creationId xmlns:p14="http://schemas.microsoft.com/office/powerpoint/2010/main" val="322876431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8861BBF-9039-4150-BE0B-D510886562C9}"/>
              </a:ext>
            </a:extLst>
          </p:cNvPr>
          <p:cNvPicPr>
            <a:picLocks noGrp="1" noChangeAspect="1"/>
          </p:cNvPicPr>
          <p:nvPr>
            <p:ph idx="4294967295"/>
          </p:nvPr>
        </p:nvPicPr>
        <p:blipFill>
          <a:blip r:embed="rId2"/>
          <a:stretch>
            <a:fillRect/>
          </a:stretch>
        </p:blipFill>
        <p:spPr>
          <a:xfrm>
            <a:off x="2460171" y="170121"/>
            <a:ext cx="7029450" cy="5887099"/>
          </a:xfrm>
          <a:prstGeom prst="rect">
            <a:avLst/>
          </a:prstGeom>
        </p:spPr>
      </p:pic>
    </p:spTree>
    <p:extLst>
      <p:ext uri="{BB962C8B-B14F-4D97-AF65-F5344CB8AC3E}">
        <p14:creationId xmlns:p14="http://schemas.microsoft.com/office/powerpoint/2010/main" val="29124111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4FCBA-7E6B-49EB-BB2A-2FB0DE8A0C63}"/>
              </a:ext>
            </a:extLst>
          </p:cNvPr>
          <p:cNvSpPr>
            <a:spLocks noGrp="1"/>
          </p:cNvSpPr>
          <p:nvPr>
            <p:ph type="title" idx="4294967295"/>
          </p:nvPr>
        </p:nvSpPr>
        <p:spPr>
          <a:xfrm>
            <a:off x="925286" y="495754"/>
            <a:ext cx="10515600" cy="277813"/>
          </a:xfrm>
        </p:spPr>
        <p:txBody>
          <a:bodyPr>
            <a:normAutofit fontScale="90000"/>
          </a:bodyPr>
          <a:lstStyle/>
          <a:p>
            <a:pPr algn="just"/>
            <a:br>
              <a:rPr lang="en-US" sz="3100" dirty="0"/>
            </a:br>
            <a:br>
              <a:rPr lang="en-US" sz="3100" dirty="0"/>
            </a:br>
            <a:r>
              <a:rPr lang="en-US" sz="3100" dirty="0"/>
              <a:t>1. When the two devices are operating on the same power supply voltage, that is, 5 V, a pull-up resistor of 10 k achieves compatibility.</a:t>
            </a:r>
            <a:br>
              <a:rPr lang="en-US" sz="3100" dirty="0"/>
            </a:br>
            <a:r>
              <a:rPr lang="en-US" sz="3100" dirty="0"/>
              <a:t>The pull-up resistor causes the TTL output to rise to about 5V when HIGH</a:t>
            </a:r>
            <a:r>
              <a:rPr lang="en-US" dirty="0"/>
              <a:t>.</a:t>
            </a:r>
            <a:endParaRPr lang="en-IN" dirty="0"/>
          </a:p>
        </p:txBody>
      </p:sp>
      <p:pic>
        <p:nvPicPr>
          <p:cNvPr id="4" name="Content Placeholder 3">
            <a:extLst>
              <a:ext uri="{FF2B5EF4-FFF2-40B4-BE49-F238E27FC236}">
                <a16:creationId xmlns:a16="http://schemas.microsoft.com/office/drawing/2014/main" id="{EF957729-161F-464A-8329-3033F75AA272}"/>
              </a:ext>
            </a:extLst>
          </p:cNvPr>
          <p:cNvPicPr>
            <a:picLocks noGrp="1" noChangeAspect="1"/>
          </p:cNvPicPr>
          <p:nvPr>
            <p:ph idx="4294967295"/>
          </p:nvPr>
        </p:nvPicPr>
        <p:blipFill>
          <a:blip r:embed="rId2"/>
          <a:stretch>
            <a:fillRect/>
          </a:stretch>
        </p:blipFill>
        <p:spPr>
          <a:xfrm>
            <a:off x="3320143" y="2267631"/>
            <a:ext cx="7415213" cy="4264025"/>
          </a:xfrm>
          <a:prstGeom prst="rect">
            <a:avLst/>
          </a:prstGeom>
        </p:spPr>
      </p:pic>
    </p:spTree>
    <p:extLst>
      <p:ext uri="{BB962C8B-B14F-4D97-AF65-F5344CB8AC3E}">
        <p14:creationId xmlns:p14="http://schemas.microsoft.com/office/powerpoint/2010/main" val="140282610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B0996-DFD0-4373-B7E4-57A6E709362E}"/>
              </a:ext>
            </a:extLst>
          </p:cNvPr>
          <p:cNvSpPr>
            <a:spLocks noGrp="1"/>
          </p:cNvSpPr>
          <p:nvPr>
            <p:ph type="title"/>
          </p:nvPr>
        </p:nvSpPr>
        <p:spPr>
          <a:xfrm>
            <a:off x="827313" y="712504"/>
            <a:ext cx="11016343" cy="477044"/>
          </a:xfrm>
        </p:spPr>
        <p:txBody>
          <a:bodyPr>
            <a:normAutofit fontScale="90000"/>
          </a:bodyPr>
          <a:lstStyle/>
          <a:p>
            <a:pPr algn="just"/>
            <a:r>
              <a:rPr lang="en-US" sz="3100" dirty="0"/>
              <a:t>2. When the two are operating on different power supplies, one</a:t>
            </a:r>
            <a:br>
              <a:rPr lang="en-US" sz="3100" dirty="0"/>
            </a:br>
            <a:r>
              <a:rPr lang="en-US" sz="3100" dirty="0"/>
              <a:t>of the simplest interface techniques is to use a transistor (as a switch) in-between the two</a:t>
            </a:r>
            <a:r>
              <a:rPr lang="en-IN" sz="3100" dirty="0"/>
              <a:t>.</a:t>
            </a:r>
            <a:endParaRPr lang="en-IN" dirty="0"/>
          </a:p>
        </p:txBody>
      </p:sp>
      <p:pic>
        <p:nvPicPr>
          <p:cNvPr id="4" name="Content Placeholder 3">
            <a:extLst>
              <a:ext uri="{FF2B5EF4-FFF2-40B4-BE49-F238E27FC236}">
                <a16:creationId xmlns:a16="http://schemas.microsoft.com/office/drawing/2014/main" id="{969A7C51-4F69-49D0-BECE-2824353BA873}"/>
              </a:ext>
            </a:extLst>
          </p:cNvPr>
          <p:cNvPicPr>
            <a:picLocks noGrp="1" noChangeAspect="1"/>
          </p:cNvPicPr>
          <p:nvPr>
            <p:ph idx="1"/>
          </p:nvPr>
        </p:nvPicPr>
        <p:blipFill>
          <a:blip r:embed="rId2"/>
          <a:stretch>
            <a:fillRect/>
          </a:stretch>
        </p:blipFill>
        <p:spPr>
          <a:xfrm>
            <a:off x="2895600" y="1981200"/>
            <a:ext cx="7083196" cy="4372089"/>
          </a:xfrm>
          <a:prstGeom prst="rect">
            <a:avLst/>
          </a:prstGeom>
        </p:spPr>
      </p:pic>
    </p:spTree>
    <p:extLst>
      <p:ext uri="{BB962C8B-B14F-4D97-AF65-F5344CB8AC3E}">
        <p14:creationId xmlns:p14="http://schemas.microsoft.com/office/powerpoint/2010/main" val="27347121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0DF20-3D39-4846-A3F1-CD3A182D63CB}"/>
              </a:ext>
            </a:extLst>
          </p:cNvPr>
          <p:cNvSpPr>
            <a:spLocks noGrp="1"/>
          </p:cNvSpPr>
          <p:nvPr>
            <p:ph type="title"/>
          </p:nvPr>
        </p:nvSpPr>
        <p:spPr/>
        <p:txBody>
          <a:bodyPr>
            <a:normAutofit/>
          </a:bodyPr>
          <a:lstStyle/>
          <a:p>
            <a:r>
              <a:rPr lang="en-US" sz="2800" dirty="0"/>
              <a:t>Another technique is to use an open collector type TTL buffer as shown in figure</a:t>
            </a:r>
            <a:endParaRPr lang="en-IN" sz="2800" dirty="0"/>
          </a:p>
        </p:txBody>
      </p:sp>
      <p:pic>
        <p:nvPicPr>
          <p:cNvPr id="5" name="Content Placeholder 4">
            <a:extLst>
              <a:ext uri="{FF2B5EF4-FFF2-40B4-BE49-F238E27FC236}">
                <a16:creationId xmlns:a16="http://schemas.microsoft.com/office/drawing/2014/main" id="{727A5E54-A640-4866-90AD-B187E9B1E703}"/>
              </a:ext>
            </a:extLst>
          </p:cNvPr>
          <p:cNvPicPr>
            <a:picLocks noGrp="1" noChangeAspect="1"/>
          </p:cNvPicPr>
          <p:nvPr>
            <p:ph idx="1"/>
          </p:nvPr>
        </p:nvPicPr>
        <p:blipFill>
          <a:blip r:embed="rId2"/>
          <a:stretch>
            <a:fillRect/>
          </a:stretch>
        </p:blipFill>
        <p:spPr>
          <a:xfrm>
            <a:off x="3242930" y="1796902"/>
            <a:ext cx="6900530" cy="4008474"/>
          </a:xfrm>
          <a:prstGeom prst="rect">
            <a:avLst/>
          </a:prstGeom>
        </p:spPr>
      </p:pic>
    </p:spTree>
    <p:extLst>
      <p:ext uri="{BB962C8B-B14F-4D97-AF65-F5344CB8AC3E}">
        <p14:creationId xmlns:p14="http://schemas.microsoft.com/office/powerpoint/2010/main" val="20502348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503BC-4356-4D89-86AE-FB5D25C8572E}"/>
              </a:ext>
            </a:extLst>
          </p:cNvPr>
          <p:cNvSpPr>
            <a:spLocks noGrp="1"/>
          </p:cNvSpPr>
          <p:nvPr>
            <p:ph type="title"/>
          </p:nvPr>
        </p:nvSpPr>
        <p:spPr>
          <a:xfrm>
            <a:off x="838200" y="724353"/>
            <a:ext cx="10515600" cy="560161"/>
          </a:xfrm>
        </p:spPr>
        <p:txBody>
          <a:bodyPr>
            <a:noAutofit/>
          </a:bodyPr>
          <a:lstStyle/>
          <a:p>
            <a:r>
              <a:rPr lang="en-IN" sz="3600" dirty="0">
                <a:solidFill>
                  <a:srgbClr val="C00000"/>
                </a:solidFill>
              </a:rPr>
              <a:t>Interfacing ECL and TTL Gates</a:t>
            </a:r>
          </a:p>
        </p:txBody>
      </p:sp>
      <p:sp>
        <p:nvSpPr>
          <p:cNvPr id="3" name="Content Placeholder 2">
            <a:extLst>
              <a:ext uri="{FF2B5EF4-FFF2-40B4-BE49-F238E27FC236}">
                <a16:creationId xmlns:a16="http://schemas.microsoft.com/office/drawing/2014/main" id="{DCF8556D-ABC6-46D1-B536-217526EFA69F}"/>
              </a:ext>
            </a:extLst>
          </p:cNvPr>
          <p:cNvSpPr>
            <a:spLocks noGrp="1"/>
          </p:cNvSpPr>
          <p:nvPr>
            <p:ph idx="1"/>
          </p:nvPr>
        </p:nvSpPr>
        <p:spPr>
          <a:xfrm>
            <a:off x="838200" y="1825625"/>
            <a:ext cx="10515600" cy="3236232"/>
          </a:xfrm>
        </p:spPr>
        <p:txBody>
          <a:bodyPr/>
          <a:lstStyle/>
          <a:p>
            <a:pPr algn="just"/>
            <a:r>
              <a:rPr lang="en-IN" dirty="0"/>
              <a:t>It is often necessary to interconnect logic circuits of different families.</a:t>
            </a:r>
          </a:p>
          <a:p>
            <a:pPr algn="just"/>
            <a:endParaRPr lang="en-IN" dirty="0"/>
          </a:p>
          <a:p>
            <a:pPr algn="just"/>
            <a:r>
              <a:rPr lang="en-IN" dirty="0"/>
              <a:t>The interfacing between TTL and ECL gate is done with </a:t>
            </a:r>
            <a:r>
              <a:rPr lang="en-IN" dirty="0">
                <a:solidFill>
                  <a:srgbClr val="0070C0"/>
                </a:solidFill>
              </a:rPr>
              <a:t>level shifting circuits. (level translators)</a:t>
            </a:r>
          </a:p>
          <a:p>
            <a:pPr algn="just"/>
            <a:endParaRPr lang="en-IN" dirty="0"/>
          </a:p>
          <a:p>
            <a:pPr algn="just"/>
            <a:r>
              <a:rPr lang="en-IN" dirty="0"/>
              <a:t>Because the logic levels in the two systems are entirely different.</a:t>
            </a:r>
          </a:p>
        </p:txBody>
      </p:sp>
    </p:spTree>
    <p:extLst>
      <p:ext uri="{BB962C8B-B14F-4D97-AF65-F5344CB8AC3E}">
        <p14:creationId xmlns:p14="http://schemas.microsoft.com/office/powerpoint/2010/main" val="34730893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B89703-EEC3-4EEA-8ADF-8F7D351D2091}"/>
              </a:ext>
            </a:extLst>
          </p:cNvPr>
          <p:cNvSpPr>
            <a:spLocks noGrp="1"/>
          </p:cNvSpPr>
          <p:nvPr>
            <p:ph type="title" idx="4294967295"/>
          </p:nvPr>
        </p:nvSpPr>
        <p:spPr>
          <a:xfrm>
            <a:off x="2296318" y="5266587"/>
            <a:ext cx="7599363" cy="803275"/>
          </a:xfrm>
        </p:spPr>
        <p:txBody>
          <a:bodyPr>
            <a:normAutofit/>
          </a:bodyPr>
          <a:lstStyle/>
          <a:p>
            <a:r>
              <a:rPr lang="en-US" sz="3200" b="1" dirty="0">
                <a:solidFill>
                  <a:srgbClr val="FF0000"/>
                </a:solidFill>
              </a:rPr>
              <a:t>Figure: </a:t>
            </a:r>
            <a:r>
              <a:rPr lang="en-US" sz="3200" dirty="0">
                <a:solidFill>
                  <a:srgbClr val="FF0000"/>
                </a:solidFill>
              </a:rPr>
              <a:t>TTL-to-ECL and ECL-to-TTL interfaces</a:t>
            </a:r>
            <a:endParaRPr lang="en-IN" sz="3200" dirty="0">
              <a:solidFill>
                <a:srgbClr val="FF0000"/>
              </a:solidFill>
            </a:endParaRPr>
          </a:p>
        </p:txBody>
      </p:sp>
      <p:pic>
        <p:nvPicPr>
          <p:cNvPr id="6" name="Picture 5">
            <a:extLst>
              <a:ext uri="{FF2B5EF4-FFF2-40B4-BE49-F238E27FC236}">
                <a16:creationId xmlns:a16="http://schemas.microsoft.com/office/drawing/2014/main" id="{E97E7C7F-3E4A-40B1-98ED-8B1D295AC855}"/>
              </a:ext>
            </a:extLst>
          </p:cNvPr>
          <p:cNvPicPr>
            <a:picLocks noChangeAspect="1"/>
          </p:cNvPicPr>
          <p:nvPr/>
        </p:nvPicPr>
        <p:blipFill>
          <a:blip r:embed="rId2"/>
          <a:stretch>
            <a:fillRect/>
          </a:stretch>
        </p:blipFill>
        <p:spPr>
          <a:xfrm>
            <a:off x="505505" y="297623"/>
            <a:ext cx="5405437" cy="4263114"/>
          </a:xfrm>
          <a:prstGeom prst="rect">
            <a:avLst/>
          </a:prstGeom>
        </p:spPr>
      </p:pic>
      <p:pic>
        <p:nvPicPr>
          <p:cNvPr id="8" name="Picture 7">
            <a:extLst>
              <a:ext uri="{FF2B5EF4-FFF2-40B4-BE49-F238E27FC236}">
                <a16:creationId xmlns:a16="http://schemas.microsoft.com/office/drawing/2014/main" id="{87CAFFAC-C91F-4ADF-9B14-A30E1DCF3BA5}"/>
              </a:ext>
            </a:extLst>
          </p:cNvPr>
          <p:cNvPicPr>
            <a:picLocks noChangeAspect="1"/>
          </p:cNvPicPr>
          <p:nvPr/>
        </p:nvPicPr>
        <p:blipFill>
          <a:blip r:embed="rId3"/>
          <a:stretch>
            <a:fillRect/>
          </a:stretch>
        </p:blipFill>
        <p:spPr>
          <a:xfrm>
            <a:off x="5912256" y="324158"/>
            <a:ext cx="5774239" cy="4263114"/>
          </a:xfrm>
          <a:prstGeom prst="rect">
            <a:avLst/>
          </a:prstGeom>
        </p:spPr>
      </p:pic>
    </p:spTree>
    <p:extLst>
      <p:ext uri="{BB962C8B-B14F-4D97-AF65-F5344CB8AC3E}">
        <p14:creationId xmlns:p14="http://schemas.microsoft.com/office/powerpoint/2010/main" val="37443491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7D46BE0-89A1-4C30-B025-8F05FB7EB722}"/>
              </a:ext>
            </a:extLst>
          </p:cNvPr>
          <p:cNvPicPr>
            <a:picLocks noChangeAspect="1"/>
          </p:cNvPicPr>
          <p:nvPr/>
        </p:nvPicPr>
        <p:blipFill>
          <a:blip r:embed="rId2"/>
          <a:stretch>
            <a:fillRect/>
          </a:stretch>
        </p:blipFill>
        <p:spPr>
          <a:xfrm>
            <a:off x="1606990" y="202019"/>
            <a:ext cx="8978020" cy="6507126"/>
          </a:xfrm>
          <a:prstGeom prst="rect">
            <a:avLst/>
          </a:prstGeom>
        </p:spPr>
      </p:pic>
    </p:spTree>
    <p:extLst>
      <p:ext uri="{BB962C8B-B14F-4D97-AF65-F5344CB8AC3E}">
        <p14:creationId xmlns:p14="http://schemas.microsoft.com/office/powerpoint/2010/main" val="18596965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85C3DD4B-90E0-4609-89F2-92B9B1F788C8}"/>
              </a:ext>
            </a:extLst>
          </p:cNvPr>
          <p:cNvPicPr>
            <a:picLocks noGrp="1" noChangeAspect="1"/>
          </p:cNvPicPr>
          <p:nvPr>
            <p:ph idx="4294967295"/>
          </p:nvPr>
        </p:nvPicPr>
        <p:blipFill>
          <a:blip r:embed="rId2"/>
          <a:stretch>
            <a:fillRect/>
          </a:stretch>
        </p:blipFill>
        <p:spPr>
          <a:xfrm>
            <a:off x="797442" y="565604"/>
            <a:ext cx="5401339" cy="5856461"/>
          </a:xfrm>
          <a:prstGeom prst="rect">
            <a:avLst/>
          </a:prstGeom>
        </p:spPr>
      </p:pic>
      <p:pic>
        <p:nvPicPr>
          <p:cNvPr id="5" name="Picture 4">
            <a:extLst>
              <a:ext uri="{FF2B5EF4-FFF2-40B4-BE49-F238E27FC236}">
                <a16:creationId xmlns:a16="http://schemas.microsoft.com/office/drawing/2014/main" id="{43C26ED2-75CB-430A-ABE9-FDAAB1EA0A8B}"/>
              </a:ext>
            </a:extLst>
          </p:cNvPr>
          <p:cNvPicPr>
            <a:picLocks noChangeAspect="1"/>
          </p:cNvPicPr>
          <p:nvPr/>
        </p:nvPicPr>
        <p:blipFill>
          <a:blip r:embed="rId3"/>
          <a:stretch>
            <a:fillRect/>
          </a:stretch>
        </p:blipFill>
        <p:spPr>
          <a:xfrm>
            <a:off x="6891337" y="1919288"/>
            <a:ext cx="4000500" cy="2257425"/>
          </a:xfrm>
          <a:prstGeom prst="rect">
            <a:avLst/>
          </a:prstGeom>
        </p:spPr>
      </p:pic>
    </p:spTree>
    <p:extLst>
      <p:ext uri="{BB962C8B-B14F-4D97-AF65-F5344CB8AC3E}">
        <p14:creationId xmlns:p14="http://schemas.microsoft.com/office/powerpoint/2010/main" val="10976141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A1EFC8-BC0F-44A1-B263-562A798B0E80}"/>
              </a:ext>
            </a:extLst>
          </p:cNvPr>
          <p:cNvPicPr>
            <a:picLocks noChangeAspect="1"/>
          </p:cNvPicPr>
          <p:nvPr/>
        </p:nvPicPr>
        <p:blipFill>
          <a:blip r:embed="rId2"/>
          <a:stretch>
            <a:fillRect/>
          </a:stretch>
        </p:blipFill>
        <p:spPr>
          <a:xfrm>
            <a:off x="1657350" y="1327186"/>
            <a:ext cx="8877300" cy="3076575"/>
          </a:xfrm>
          <a:prstGeom prst="rect">
            <a:avLst/>
          </a:prstGeom>
        </p:spPr>
      </p:pic>
      <p:pic>
        <p:nvPicPr>
          <p:cNvPr id="5" name="Picture 4">
            <a:extLst>
              <a:ext uri="{FF2B5EF4-FFF2-40B4-BE49-F238E27FC236}">
                <a16:creationId xmlns:a16="http://schemas.microsoft.com/office/drawing/2014/main" id="{96095ED6-CEAC-48D2-9595-D50EEF49E2A0}"/>
              </a:ext>
            </a:extLst>
          </p:cNvPr>
          <p:cNvPicPr>
            <a:picLocks noChangeAspect="1"/>
          </p:cNvPicPr>
          <p:nvPr/>
        </p:nvPicPr>
        <p:blipFill>
          <a:blip r:embed="rId3"/>
          <a:stretch>
            <a:fillRect/>
          </a:stretch>
        </p:blipFill>
        <p:spPr>
          <a:xfrm>
            <a:off x="478465" y="5443474"/>
            <a:ext cx="10834577" cy="402033"/>
          </a:xfrm>
          <a:prstGeom prst="rect">
            <a:avLst/>
          </a:prstGeom>
        </p:spPr>
      </p:pic>
    </p:spTree>
    <p:extLst>
      <p:ext uri="{BB962C8B-B14F-4D97-AF65-F5344CB8AC3E}">
        <p14:creationId xmlns:p14="http://schemas.microsoft.com/office/powerpoint/2010/main" val="1174652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C5264B4-FA1D-4F11-806B-E357EEA32195}"/>
              </a:ext>
            </a:extLst>
          </p:cNvPr>
          <p:cNvPicPr>
            <a:picLocks noGrp="1" noChangeAspect="1"/>
          </p:cNvPicPr>
          <p:nvPr>
            <p:ph idx="4294967295"/>
          </p:nvPr>
        </p:nvPicPr>
        <p:blipFill>
          <a:blip r:embed="rId2"/>
          <a:stretch>
            <a:fillRect/>
          </a:stretch>
        </p:blipFill>
        <p:spPr>
          <a:xfrm>
            <a:off x="262391" y="1143226"/>
            <a:ext cx="11298237" cy="3515859"/>
          </a:xfrm>
          <a:prstGeom prst="rect">
            <a:avLst/>
          </a:prstGeom>
        </p:spPr>
      </p:pic>
    </p:spTree>
    <p:extLst>
      <p:ext uri="{BB962C8B-B14F-4D97-AF65-F5344CB8AC3E}">
        <p14:creationId xmlns:p14="http://schemas.microsoft.com/office/powerpoint/2010/main" val="158705374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19AD3CB-AB33-442E-AD13-C0525E19073B}"/>
              </a:ext>
            </a:extLst>
          </p:cNvPr>
          <p:cNvPicPr>
            <a:picLocks noChangeAspect="1"/>
          </p:cNvPicPr>
          <p:nvPr/>
        </p:nvPicPr>
        <p:blipFill>
          <a:blip r:embed="rId2"/>
          <a:stretch>
            <a:fillRect/>
          </a:stretch>
        </p:blipFill>
        <p:spPr>
          <a:xfrm>
            <a:off x="595834" y="170121"/>
            <a:ext cx="11110613" cy="6390167"/>
          </a:xfrm>
          <a:prstGeom prst="rect">
            <a:avLst/>
          </a:prstGeom>
        </p:spPr>
      </p:pic>
    </p:spTree>
    <p:extLst>
      <p:ext uri="{BB962C8B-B14F-4D97-AF65-F5344CB8AC3E}">
        <p14:creationId xmlns:p14="http://schemas.microsoft.com/office/powerpoint/2010/main" val="3930942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5A51067-D7E4-4574-8EE3-E420CC545D30}"/>
              </a:ext>
            </a:extLst>
          </p:cNvPr>
          <p:cNvPicPr>
            <a:picLocks noChangeAspect="1"/>
          </p:cNvPicPr>
          <p:nvPr/>
        </p:nvPicPr>
        <p:blipFill>
          <a:blip r:embed="rId2"/>
          <a:stretch>
            <a:fillRect/>
          </a:stretch>
        </p:blipFill>
        <p:spPr>
          <a:xfrm>
            <a:off x="4177836" y="310243"/>
            <a:ext cx="6585857" cy="6237514"/>
          </a:xfrm>
          <a:prstGeom prst="rect">
            <a:avLst/>
          </a:prstGeom>
        </p:spPr>
      </p:pic>
      <p:pic>
        <p:nvPicPr>
          <p:cNvPr id="3" name="Picture 2">
            <a:extLst>
              <a:ext uri="{FF2B5EF4-FFF2-40B4-BE49-F238E27FC236}">
                <a16:creationId xmlns:a16="http://schemas.microsoft.com/office/drawing/2014/main" id="{FBE858B5-DAEF-473E-BFDA-0CA1F153E37D}"/>
              </a:ext>
            </a:extLst>
          </p:cNvPr>
          <p:cNvPicPr>
            <a:picLocks noChangeAspect="1"/>
          </p:cNvPicPr>
          <p:nvPr/>
        </p:nvPicPr>
        <p:blipFill>
          <a:blip r:embed="rId3"/>
          <a:stretch>
            <a:fillRect/>
          </a:stretch>
        </p:blipFill>
        <p:spPr>
          <a:xfrm>
            <a:off x="558084" y="448466"/>
            <a:ext cx="3471656" cy="540362"/>
          </a:xfrm>
          <a:prstGeom prst="rect">
            <a:avLst/>
          </a:prstGeom>
        </p:spPr>
      </p:pic>
    </p:spTree>
    <p:extLst>
      <p:ext uri="{BB962C8B-B14F-4D97-AF65-F5344CB8AC3E}">
        <p14:creationId xmlns:p14="http://schemas.microsoft.com/office/powerpoint/2010/main" val="1287639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22B06-CA9A-4D3E-8832-21A08AE3492A}"/>
              </a:ext>
            </a:extLst>
          </p:cNvPr>
          <p:cNvSpPr>
            <a:spLocks noGrp="1"/>
          </p:cNvSpPr>
          <p:nvPr>
            <p:ph type="title"/>
          </p:nvPr>
        </p:nvSpPr>
        <p:spPr>
          <a:xfrm>
            <a:off x="2275114" y="5790223"/>
            <a:ext cx="10515600" cy="658131"/>
          </a:xfrm>
        </p:spPr>
        <p:txBody>
          <a:bodyPr>
            <a:normAutofit/>
          </a:bodyPr>
          <a:lstStyle/>
          <a:p>
            <a:r>
              <a:rPr lang="en-IN" sz="2800" dirty="0">
                <a:solidFill>
                  <a:srgbClr val="FF0000"/>
                </a:solidFill>
              </a:rPr>
              <a:t>Figure: a) CMOS-to-ECL and  b) ECL-to-CMOS interfaces</a:t>
            </a:r>
          </a:p>
        </p:txBody>
      </p:sp>
      <p:pic>
        <p:nvPicPr>
          <p:cNvPr id="10" name="Content Placeholder 9">
            <a:extLst>
              <a:ext uri="{FF2B5EF4-FFF2-40B4-BE49-F238E27FC236}">
                <a16:creationId xmlns:a16="http://schemas.microsoft.com/office/drawing/2014/main" id="{11287881-F508-4866-960A-D578BFA9E62F}"/>
              </a:ext>
            </a:extLst>
          </p:cNvPr>
          <p:cNvPicPr>
            <a:picLocks noGrp="1" noChangeAspect="1"/>
          </p:cNvPicPr>
          <p:nvPr>
            <p:ph idx="1"/>
          </p:nvPr>
        </p:nvPicPr>
        <p:blipFill>
          <a:blip r:embed="rId2"/>
          <a:stretch>
            <a:fillRect/>
          </a:stretch>
        </p:blipFill>
        <p:spPr>
          <a:xfrm>
            <a:off x="424543" y="1019105"/>
            <a:ext cx="10689771" cy="4771118"/>
          </a:xfrm>
          <a:prstGeom prst="rect">
            <a:avLst/>
          </a:prstGeom>
        </p:spPr>
      </p:pic>
      <p:sp>
        <p:nvSpPr>
          <p:cNvPr id="3" name="Rectangle 2">
            <a:extLst>
              <a:ext uri="{FF2B5EF4-FFF2-40B4-BE49-F238E27FC236}">
                <a16:creationId xmlns:a16="http://schemas.microsoft.com/office/drawing/2014/main" id="{B692B2DD-E32C-40BF-9951-58FD7BA74234}"/>
              </a:ext>
            </a:extLst>
          </p:cNvPr>
          <p:cNvSpPr/>
          <p:nvPr/>
        </p:nvSpPr>
        <p:spPr>
          <a:xfrm>
            <a:off x="936171" y="299132"/>
            <a:ext cx="10319657" cy="923330"/>
          </a:xfrm>
          <a:prstGeom prst="rect">
            <a:avLst/>
          </a:prstGeom>
        </p:spPr>
        <p:txBody>
          <a:bodyPr wrap="square">
            <a:spAutoFit/>
          </a:bodyPr>
          <a:lstStyle/>
          <a:p>
            <a:r>
              <a:rPr lang="en-IN" sz="3600" dirty="0">
                <a:solidFill>
                  <a:srgbClr val="7030A0"/>
                </a:solidFill>
              </a:rPr>
              <a:t>CMOS-to-ECL and ECL-to-CMOS Interfaces</a:t>
            </a:r>
            <a:endParaRPr lang="en-IN" sz="2400" dirty="0">
              <a:solidFill>
                <a:srgbClr val="7030A0"/>
              </a:solidFill>
            </a:endParaRPr>
          </a:p>
          <a:p>
            <a:endParaRPr lang="en-IN" dirty="0"/>
          </a:p>
        </p:txBody>
      </p:sp>
    </p:spTree>
    <p:extLst>
      <p:ext uri="{BB962C8B-B14F-4D97-AF65-F5344CB8AC3E}">
        <p14:creationId xmlns:p14="http://schemas.microsoft.com/office/powerpoint/2010/main" val="2674764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2FD7815-6FCA-461A-82F9-D89859FE2097}"/>
              </a:ext>
            </a:extLst>
          </p:cNvPr>
          <p:cNvSpPr>
            <a:spLocks noGrp="1"/>
          </p:cNvSpPr>
          <p:nvPr>
            <p:ph idx="4294967295"/>
          </p:nvPr>
        </p:nvSpPr>
        <p:spPr>
          <a:xfrm>
            <a:off x="527958" y="631371"/>
            <a:ext cx="11136084" cy="5595257"/>
          </a:xfrm>
        </p:spPr>
        <p:txBody>
          <a:bodyPr>
            <a:normAutofit/>
          </a:bodyPr>
          <a:lstStyle/>
          <a:p>
            <a:pPr algn="just"/>
            <a:r>
              <a:rPr lang="en-US" dirty="0"/>
              <a:t>A small-scale integration (SSI) chip is one that contains circuitry equivalent in complexity to  less than 12 logic gates, (up to 99 components). This category of digital ICs includes basic logic gates and flip-flops.</a:t>
            </a:r>
          </a:p>
          <a:p>
            <a:pPr algn="just"/>
            <a:endParaRPr lang="en-US" dirty="0"/>
          </a:p>
          <a:p>
            <a:pPr algn="just"/>
            <a:r>
              <a:rPr lang="en-US" dirty="0"/>
              <a:t>A medium-scale integration (MSI) chip is one that contains circuitry equivalent in complexity to 12–99 gates, (100 to 999 components). This category of digital ICs includes multiplexers, demultiplexers, counters, registers, small memories, arithmetic circuits and others. </a:t>
            </a:r>
          </a:p>
          <a:p>
            <a:pPr algn="just"/>
            <a:endParaRPr lang="en-US" sz="3000" dirty="0"/>
          </a:p>
          <a:p>
            <a:pPr algn="just"/>
            <a:r>
              <a:rPr lang="en-US" dirty="0"/>
              <a:t>A large-scale integration (LSI) chip is one that contains circuitry equivalent in complexity to 100–999 gates, (1000 to 9999 components). Includes memories.</a:t>
            </a:r>
          </a:p>
        </p:txBody>
      </p:sp>
    </p:spTree>
    <p:extLst>
      <p:ext uri="{BB962C8B-B14F-4D97-AF65-F5344CB8AC3E}">
        <p14:creationId xmlns:p14="http://schemas.microsoft.com/office/powerpoint/2010/main" val="2029575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70F7828-1392-48A2-8EA0-9817BF6E05DA}"/>
              </a:ext>
            </a:extLst>
          </p:cNvPr>
          <p:cNvSpPr/>
          <p:nvPr/>
        </p:nvSpPr>
        <p:spPr>
          <a:xfrm>
            <a:off x="674915" y="1022981"/>
            <a:ext cx="10417628" cy="4401205"/>
          </a:xfrm>
          <a:prstGeom prst="rect">
            <a:avLst/>
          </a:prstGeom>
        </p:spPr>
        <p:txBody>
          <a:bodyPr wrap="square">
            <a:spAutoFit/>
          </a:bodyPr>
          <a:lstStyle/>
          <a:p>
            <a:pPr algn="just"/>
            <a:r>
              <a:rPr lang="en-US" dirty="0"/>
              <a:t> </a:t>
            </a:r>
            <a:r>
              <a:rPr lang="en-US" sz="2800" dirty="0"/>
              <a:t>A very-large-scale integration (VLSI) chip contains circuitry equivalent in complexity to 1000 – 9999 gates, (10000 to 99999 components). Large-sized memories and microprocessors come in the category of LSI and VLSI chips.</a:t>
            </a:r>
          </a:p>
          <a:p>
            <a:pPr algn="just"/>
            <a:endParaRPr lang="en-US" sz="2800" dirty="0"/>
          </a:p>
          <a:p>
            <a:pPr algn="just"/>
            <a:endParaRPr lang="en-US" sz="2800" dirty="0"/>
          </a:p>
          <a:p>
            <a:pPr algn="just"/>
            <a:r>
              <a:rPr lang="en-US" sz="2800" dirty="0"/>
              <a:t> An ultra large-scale integration (ULSI) chip contains circuitry equivalent in complexity to more than 10000 or more gates, (100000 and above components). Very large memories, larger microprocessors and larger single-chip computers come into this category.</a:t>
            </a:r>
            <a:endParaRPr lang="en-IN" sz="2800" dirty="0"/>
          </a:p>
        </p:txBody>
      </p:sp>
    </p:spTree>
    <p:extLst>
      <p:ext uri="{BB962C8B-B14F-4D97-AF65-F5344CB8AC3E}">
        <p14:creationId xmlns:p14="http://schemas.microsoft.com/office/powerpoint/2010/main" val="18873730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2134</Words>
  <Application>Microsoft Office PowerPoint</Application>
  <PresentationFormat>Widescreen</PresentationFormat>
  <Paragraphs>196</Paragraphs>
  <Slides>72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72</vt:i4>
      </vt:variant>
    </vt:vector>
  </HeadingPairs>
  <TitlesOfParts>
    <vt:vector size="77" baseType="lpstr">
      <vt:lpstr>Arial</vt:lpstr>
      <vt:lpstr>Calibri</vt:lpstr>
      <vt:lpstr>Calibri Light</vt:lpstr>
      <vt:lpstr>Wingdings</vt:lpstr>
      <vt:lpstr>Office Theme</vt:lpstr>
      <vt:lpstr>Unit 5 Ch 1 Logic Families</vt:lpstr>
      <vt:lpstr>Logic Families </vt:lpstr>
      <vt:lpstr>Classification of logic families</vt:lpstr>
      <vt:lpstr>PowerPoint Presentation</vt:lpstr>
      <vt:lpstr>PowerPoint Presentation</vt:lpstr>
      <vt:lpstr>Classification of Digital ICs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Characteristics of Logic families</vt:lpstr>
      <vt:lpstr>PowerPoint Presentation</vt:lpstr>
      <vt:lpstr>Logic families: Comparison </vt:lpstr>
      <vt:lpstr>PowerPoint Presentation</vt:lpstr>
      <vt:lpstr>Transistor–transistor logic (TTL)</vt:lpstr>
      <vt:lpstr>TTL available in three different output configurations</vt:lpstr>
      <vt:lpstr>3 –input TTL NAND gate</vt:lpstr>
      <vt:lpstr>PowerPoint Presentation</vt:lpstr>
      <vt:lpstr>PowerPoint Presentation</vt:lpstr>
      <vt:lpstr>PowerPoint Presentation</vt:lpstr>
      <vt:lpstr>Three state(Tristate) output</vt:lpstr>
      <vt:lpstr>PowerPoint Presentation</vt:lpstr>
      <vt:lpstr>Three-state inverter gate</vt:lpstr>
      <vt:lpstr>PowerPoint Presentation</vt:lpstr>
      <vt:lpstr>PowerPoint Presentation</vt:lpstr>
      <vt:lpstr>Types of TTL  </vt:lpstr>
      <vt:lpstr>Emitter-coupled logic (ECL)  </vt:lpstr>
      <vt:lpstr>3-input ECL OR/NOR Gate</vt:lpstr>
      <vt:lpstr>ECL Logic</vt:lpstr>
      <vt:lpstr>MOS Logic</vt:lpstr>
      <vt:lpstr>PowerPoint Presentation</vt:lpstr>
      <vt:lpstr>PowerPoint Presentation</vt:lpstr>
      <vt:lpstr>PowerPoint Presentation</vt:lpstr>
      <vt:lpstr>2-input NMOS NAND gate</vt:lpstr>
      <vt:lpstr>2-input NMOS NOR gate</vt:lpstr>
      <vt:lpstr>2-input NMOS NOR gate</vt:lpstr>
      <vt:lpstr>Advantages and Disadvantages of MOS inverter  </vt:lpstr>
      <vt:lpstr>CMOS Logic: CMOS stands for complementary-MOS, in which both p-channel and n-channel enhancement MOSFET devices are fabricated on same chip.   CMOS devices consume negligible power and hence are preferred over MOS devices.</vt:lpstr>
      <vt:lpstr>PowerPoint Presentation</vt:lpstr>
      <vt:lpstr>PowerPoint Presentation</vt:lpstr>
      <vt:lpstr>2-inputCMOS NAND gate</vt:lpstr>
      <vt:lpstr>CMOS NAND Operation</vt:lpstr>
      <vt:lpstr>2-inputCMOS NOR gate</vt:lpstr>
      <vt:lpstr>CMOS Buffer</vt:lpstr>
      <vt:lpstr>CMOS AND and OR Gates</vt:lpstr>
      <vt:lpstr>PowerPoint Presentation</vt:lpstr>
      <vt:lpstr>PowerPoint Presentation</vt:lpstr>
      <vt:lpstr>PowerPoint Presentation</vt:lpstr>
      <vt:lpstr>IC interfacing</vt:lpstr>
      <vt:lpstr>IC Interfacing</vt:lpstr>
      <vt:lpstr>1. CMOS driving TTL: CMOS gate driving N number of  TTL gates, the following conditions are required to be satisfied.</vt:lpstr>
      <vt:lpstr>PowerPoint Presentation</vt:lpstr>
      <vt:lpstr>PowerPoint Presentation</vt:lpstr>
      <vt:lpstr>1. CMOS to TTL Interface: The figure shows a CMOS-to-TTL interface with both devices operating from 5V supply and the CMOS IC driving a low-power TTL or a low-power Schottky TTL device. </vt:lpstr>
      <vt:lpstr>2. CMOS-to-TTL interface: The TTL device in use is either a standard TTL or a Schottky TTL </vt:lpstr>
      <vt:lpstr>TTL Driving CMOS :</vt:lpstr>
      <vt:lpstr>PowerPoint Presentation</vt:lpstr>
      <vt:lpstr>  1. When the two devices are operating on the same power supply voltage, that is, 5 V, a pull-up resistor of 10 k achieves compatibility. The pull-up resistor causes the TTL output to rise to about 5V when HIGH.</vt:lpstr>
      <vt:lpstr>2. When the two are operating on different power supplies, one of the simplest interface techniques is to use a transistor (as a switch) in-between the two.</vt:lpstr>
      <vt:lpstr>Another technique is to use an open collector type TTL buffer as shown in figure</vt:lpstr>
      <vt:lpstr>Interfacing ECL and TTL Gates</vt:lpstr>
      <vt:lpstr>Figure: TTL-to-ECL and ECL-to-TTL interfaces</vt:lpstr>
      <vt:lpstr>PowerPoint Presentation</vt:lpstr>
      <vt:lpstr>PowerPoint Presentation</vt:lpstr>
      <vt:lpstr>PowerPoint Presentation</vt:lpstr>
      <vt:lpstr>PowerPoint Presentation</vt:lpstr>
      <vt:lpstr>PowerPoint Presentation</vt:lpstr>
      <vt:lpstr>Figure: a) CMOS-to-ECL and  b) ECL-to-CMOS interfaces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shreesudha</dc:creator>
  <cp:lastModifiedBy>Chandra Shaker Arrabotu</cp:lastModifiedBy>
  <cp:revision>136</cp:revision>
  <dcterms:created xsi:type="dcterms:W3CDTF">2019-11-10T13:29:33Z</dcterms:created>
  <dcterms:modified xsi:type="dcterms:W3CDTF">2022-07-12T10:41:06Z</dcterms:modified>
</cp:coreProperties>
</file>