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5"/>
  </p:sldMasterIdLst>
  <p:notesMasterIdLst>
    <p:notesMasterId r:id="rId70"/>
  </p:notesMasterIdLst>
  <p:sldIdLst>
    <p:sldId id="256" r:id="rId6"/>
    <p:sldId id="453" r:id="rId7"/>
    <p:sldId id="257" r:id="rId8"/>
    <p:sldId id="269" r:id="rId9"/>
    <p:sldId id="270" r:id="rId10"/>
    <p:sldId id="258" r:id="rId11"/>
    <p:sldId id="271" r:id="rId12"/>
    <p:sldId id="259" r:id="rId13"/>
    <p:sldId id="359" r:id="rId14"/>
    <p:sldId id="360" r:id="rId15"/>
    <p:sldId id="361" r:id="rId16"/>
    <p:sldId id="362" r:id="rId17"/>
    <p:sldId id="260" r:id="rId18"/>
    <p:sldId id="319" r:id="rId19"/>
    <p:sldId id="320" r:id="rId20"/>
    <p:sldId id="401" r:id="rId21"/>
    <p:sldId id="321" r:id="rId22"/>
    <p:sldId id="322" r:id="rId23"/>
    <p:sldId id="323" r:id="rId24"/>
    <p:sldId id="324" r:id="rId25"/>
    <p:sldId id="325" r:id="rId26"/>
    <p:sldId id="326" r:id="rId27"/>
    <p:sldId id="262" r:id="rId28"/>
    <p:sldId id="263" r:id="rId29"/>
    <p:sldId id="433" r:id="rId30"/>
    <p:sldId id="434" r:id="rId31"/>
    <p:sldId id="441" r:id="rId32"/>
    <p:sldId id="442" r:id="rId33"/>
    <p:sldId id="443" r:id="rId34"/>
    <p:sldId id="444" r:id="rId35"/>
    <p:sldId id="445" r:id="rId36"/>
    <p:sldId id="446" r:id="rId37"/>
    <p:sldId id="447" r:id="rId38"/>
    <p:sldId id="448" r:id="rId39"/>
    <p:sldId id="449" r:id="rId40"/>
    <p:sldId id="450" r:id="rId41"/>
    <p:sldId id="451" r:id="rId42"/>
    <p:sldId id="452" r:id="rId43"/>
    <p:sldId id="435" r:id="rId44"/>
    <p:sldId id="283" r:id="rId45"/>
    <p:sldId id="284" r:id="rId46"/>
    <p:sldId id="285" r:id="rId47"/>
    <p:sldId id="308" r:id="rId48"/>
    <p:sldId id="403" r:id="rId49"/>
    <p:sldId id="404" r:id="rId50"/>
    <p:sldId id="405" r:id="rId51"/>
    <p:sldId id="406" r:id="rId52"/>
    <p:sldId id="407" r:id="rId53"/>
    <p:sldId id="408" r:id="rId54"/>
    <p:sldId id="409" r:id="rId55"/>
    <p:sldId id="410" r:id="rId56"/>
    <p:sldId id="411" r:id="rId57"/>
    <p:sldId id="412" r:id="rId58"/>
    <p:sldId id="413" r:id="rId59"/>
    <p:sldId id="414" r:id="rId60"/>
    <p:sldId id="415" r:id="rId61"/>
    <p:sldId id="416" r:id="rId62"/>
    <p:sldId id="417" r:id="rId63"/>
    <p:sldId id="418" r:id="rId64"/>
    <p:sldId id="419" r:id="rId65"/>
    <p:sldId id="420" r:id="rId66"/>
    <p:sldId id="304" r:id="rId67"/>
    <p:sldId id="351" r:id="rId68"/>
    <p:sldId id="440" r:id="rId69"/>
  </p:sldIdLst>
  <p:sldSz cx="9144000" cy="6858000" type="screen4x3"/>
  <p:notesSz cx="6858000" cy="9144000"/>
  <p:defaultTextStyle>
    <a:defPPr>
      <a:defRPr lang="fr-FR"/>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FFCC"/>
    <a:srgbClr val="99CC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1380" y="52"/>
      </p:cViewPr>
      <p:guideLst>
        <p:guide orient="horz" pos="2160"/>
        <p:guide pos="2880"/>
      </p:guideLst>
    </p:cSldViewPr>
  </p:slideViewPr>
  <p:notesTextViewPr>
    <p:cViewPr>
      <p:scale>
        <a:sx n="100" d="100"/>
        <a:sy n="100" d="100"/>
      </p:scale>
      <p:origin x="0" y="0"/>
    </p:cViewPr>
  </p:notesTextViewPr>
  <p:sorterViewPr>
    <p:cViewPr>
      <p:scale>
        <a:sx n="75" d="100"/>
        <a:sy n="75" d="100"/>
      </p:scale>
      <p:origin x="0" y="1006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tableStyles" Target="tableStyles.xml"/><Relationship Id="rId5" Type="http://schemas.openxmlformats.org/officeDocument/2006/relationships/slideMaster" Target="slideMasters/slideMaster1.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4210" name="Rectangle 2"/>
          <p:cNvSpPr>
            <a:spLocks noGrp="1" noChangeArrowheads="1"/>
          </p:cNvSpPr>
          <p:nvPr>
            <p:ph type="hdr" sz="quarter"/>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rtl="0">
              <a:defRPr sz="1200">
                <a:latin typeface="Arial" charset="0"/>
                <a:cs typeface="Arial" charset="0"/>
              </a:defRPr>
            </a:lvl1pPr>
          </a:lstStyle>
          <a:p>
            <a:pPr>
              <a:defRPr/>
            </a:pPr>
            <a:endParaRPr lang="en-US"/>
          </a:p>
        </p:txBody>
      </p:sp>
      <p:sp>
        <p:nvSpPr>
          <p:cNvPr id="94211" name="Rectangle 3"/>
          <p:cNvSpPr>
            <a:spLocks noGrp="1" noChangeArrowheads="1"/>
          </p:cNvSpPr>
          <p:nvPr>
            <p:ph type="dt" idx="1"/>
          </p:nvPr>
        </p:nvSpPr>
        <p:spPr bwMode="auto">
          <a:xfrm>
            <a:off x="1588"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a:defRPr sz="1200">
                <a:latin typeface="Arial" charset="0"/>
                <a:cs typeface="Arial" charset="0"/>
              </a:defRPr>
            </a:lvl1pPr>
          </a:lstStyle>
          <a:p>
            <a:pPr>
              <a:defRPr/>
            </a:pPr>
            <a:endParaRPr lang="en-US"/>
          </a:p>
        </p:txBody>
      </p:sp>
      <p:sp>
        <p:nvSpPr>
          <p:cNvPr id="880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942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4214" name="Rectangle 6"/>
          <p:cNvSpPr>
            <a:spLocks noGrp="1" noChangeArrowheads="1"/>
          </p:cNvSpPr>
          <p:nvPr>
            <p:ph type="ftr" sz="quarter" idx="4"/>
          </p:nvPr>
        </p:nvSpPr>
        <p:spPr bwMode="auto">
          <a:xfrm>
            <a:off x="388620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rtl="0">
              <a:defRPr sz="1200">
                <a:latin typeface="Arial" charset="0"/>
                <a:cs typeface="Arial" charset="0"/>
              </a:defRPr>
            </a:lvl1pPr>
          </a:lstStyle>
          <a:p>
            <a:pPr>
              <a:defRPr/>
            </a:pPr>
            <a:endParaRPr lang="en-US"/>
          </a:p>
        </p:txBody>
      </p:sp>
      <p:sp>
        <p:nvSpPr>
          <p:cNvPr id="94215" name="Rectangle 7"/>
          <p:cNvSpPr>
            <a:spLocks noGrp="1" noChangeArrowheads="1"/>
          </p:cNvSpPr>
          <p:nvPr>
            <p:ph type="sldNum" sz="quarter" idx="5"/>
          </p:nvPr>
        </p:nvSpPr>
        <p:spPr bwMode="auto">
          <a:xfrm>
            <a:off x="1588"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a:defRPr sz="1200">
                <a:latin typeface="Arial" charset="0"/>
                <a:cs typeface="Arial" charset="0"/>
              </a:defRPr>
            </a:lvl1pPr>
          </a:lstStyle>
          <a:p>
            <a:pPr>
              <a:defRPr/>
            </a:pPr>
            <a:fld id="{FA06FD97-8AA9-4EEF-A61D-2C608AC71DE0}" type="slidenum">
              <a:rPr lang="ar-SA"/>
              <a:pPr>
                <a:defRPr/>
              </a:pPr>
              <a:t>‹#›</a:t>
            </a:fld>
            <a:endParaRPr lang="en-US"/>
          </a:p>
        </p:txBody>
      </p:sp>
    </p:spTree>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Arial" charset="0"/>
        <a:ea typeface="+mn-ea"/>
        <a:cs typeface="Arial" charset="0"/>
      </a:defRPr>
    </a:lvl1pPr>
    <a:lvl2pPr marL="457200" algn="r" rtl="1" eaLnBrk="0" fontAlgn="base" hangingPunct="0">
      <a:spcBef>
        <a:spcPct val="30000"/>
      </a:spcBef>
      <a:spcAft>
        <a:spcPct val="0"/>
      </a:spcAft>
      <a:defRPr sz="1200" kern="1200">
        <a:solidFill>
          <a:schemeClr val="tx1"/>
        </a:solidFill>
        <a:latin typeface="Arial" charset="0"/>
        <a:ea typeface="+mn-ea"/>
        <a:cs typeface="Arial" charset="0"/>
      </a:defRPr>
    </a:lvl2pPr>
    <a:lvl3pPr marL="914400" algn="r" rtl="1" eaLnBrk="0" fontAlgn="base" hangingPunct="0">
      <a:spcBef>
        <a:spcPct val="30000"/>
      </a:spcBef>
      <a:spcAft>
        <a:spcPct val="0"/>
      </a:spcAft>
      <a:defRPr sz="1200" kern="1200">
        <a:solidFill>
          <a:schemeClr val="tx1"/>
        </a:solidFill>
        <a:latin typeface="Arial" charset="0"/>
        <a:ea typeface="+mn-ea"/>
        <a:cs typeface="Arial" charset="0"/>
      </a:defRPr>
    </a:lvl3pPr>
    <a:lvl4pPr marL="1371600" algn="r" rtl="1" eaLnBrk="0" fontAlgn="base" hangingPunct="0">
      <a:spcBef>
        <a:spcPct val="30000"/>
      </a:spcBef>
      <a:spcAft>
        <a:spcPct val="0"/>
      </a:spcAft>
      <a:defRPr sz="1200" kern="1200">
        <a:solidFill>
          <a:schemeClr val="tx1"/>
        </a:solidFill>
        <a:latin typeface="Arial" charset="0"/>
        <a:ea typeface="+mn-ea"/>
        <a:cs typeface="Arial" charset="0"/>
      </a:defRPr>
    </a:lvl4pPr>
    <a:lvl5pPr marL="1828800" algn="r" rtl="1"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p:spPr>
        <p:txBody>
          <a:bodyPr/>
          <a:lstStyle/>
          <a:p>
            <a:endParaRPr lang="en-US">
              <a:latin typeface="Arial" pitchFamily="34" charset="0"/>
              <a:cs typeface="Arial" pitchFamily="34" charset="0"/>
            </a:endParaRPr>
          </a:p>
        </p:txBody>
      </p:sp>
      <p:sp>
        <p:nvSpPr>
          <p:cNvPr id="89092" name="Slide Number Placeholder 3"/>
          <p:cNvSpPr>
            <a:spLocks noGrp="1"/>
          </p:cNvSpPr>
          <p:nvPr>
            <p:ph type="sldNum" sz="quarter" idx="5"/>
          </p:nvPr>
        </p:nvSpPr>
        <p:spPr>
          <a:noFill/>
        </p:spPr>
        <p:txBody>
          <a:bodyPr/>
          <a:lstStyle/>
          <a:p>
            <a:fld id="{5196F158-DF2D-4855-82D8-3CCB5C6E88C8}" type="slidenum">
              <a:rPr lang="ar-SA" smtClean="0">
                <a:latin typeface="Arial" pitchFamily="34" charset="0"/>
                <a:cs typeface="Arial" pitchFamily="34" charset="0"/>
              </a:rPr>
              <a:pPr/>
              <a:t>1</a:t>
            </a:fld>
            <a:endParaRPr lang="en-US">
              <a:latin typeface="Arial" pitchFamily="34" charset="0"/>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EFE48A35-CB4F-4361-AEBB-C264BCA66B3B}" type="slidenum">
              <a:rPr lang="ar-SA" smtClean="0">
                <a:latin typeface="Arial" pitchFamily="34" charset="0"/>
                <a:cs typeface="Arial" pitchFamily="34" charset="0"/>
              </a:rPr>
              <a:pPr/>
              <a:t>25</a:t>
            </a:fld>
            <a:endParaRPr lang="en-US">
              <a:latin typeface="Arial" pitchFamily="34" charset="0"/>
              <a:cs typeface="Arial" pitchFamily="34" charset="0"/>
            </a:endParaRP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pPr eaLnBrk="1" hangingPunct="1"/>
            <a:endParaRPr lang="en-US">
              <a:latin typeface="Arial" pitchFamily="34" charset="0"/>
              <a:cs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2525CCEC-E3E1-4FAE-B2D0-220CEC2CC367}" type="slidenum">
              <a:rPr lang="ar-SA" smtClean="0">
                <a:latin typeface="Arial" pitchFamily="34" charset="0"/>
                <a:cs typeface="Arial" pitchFamily="34" charset="0"/>
              </a:rPr>
              <a:pPr/>
              <a:t>26</a:t>
            </a:fld>
            <a:endParaRPr lang="en-US">
              <a:latin typeface="Arial" pitchFamily="34" charset="0"/>
              <a:cs typeface="Arial" pitchFamily="34" charset="0"/>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pPr eaLnBrk="1" hangingPunct="1"/>
            <a:endParaRPr lang="en-US">
              <a:latin typeface="Arial" pitchFamily="34" charset="0"/>
              <a:cs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A2396C1D-DFD0-46CC-9E0F-802D0A6D4C8C}" type="slidenum">
              <a:rPr lang="ar-SA" smtClean="0">
                <a:latin typeface="Arial" pitchFamily="34" charset="0"/>
                <a:cs typeface="Arial" pitchFamily="34" charset="0"/>
              </a:rPr>
              <a:pPr/>
              <a:t>39</a:t>
            </a:fld>
            <a:endParaRPr lang="en-US">
              <a:latin typeface="Arial" pitchFamily="34" charset="0"/>
              <a:cs typeface="Arial" pitchFamily="34" charset="0"/>
            </a:endParaRPr>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endParaRPr lang="en-US">
              <a:latin typeface="Arial" pitchFamily="34" charset="0"/>
              <a:cs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D904EAC9-6D5D-481E-9673-1273C26D5FE4}" type="slidenum">
              <a:rPr lang="ar-SA" smtClean="0">
                <a:latin typeface="Arial" pitchFamily="34" charset="0"/>
                <a:cs typeface="Arial" pitchFamily="34" charset="0"/>
              </a:rPr>
              <a:pPr/>
              <a:t>63</a:t>
            </a:fld>
            <a:endParaRPr lang="en-US">
              <a:latin typeface="Arial" pitchFamily="34" charset="0"/>
              <a:cs typeface="Arial" pitchFamily="34" charset="0"/>
            </a:endParaRPr>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pPr eaLnBrk="1" hangingPunct="1"/>
            <a:endParaRPr lang="en-US">
              <a:latin typeface="Arial" pitchFamily="34" charset="0"/>
              <a:cs typeface="Arial" pitchFamily="34" charset="0"/>
            </a:endParaRPr>
          </a:p>
        </p:txBody>
      </p:sp>
    </p:spTree>
    <p:extLst>
      <p:ext uri="{BB962C8B-B14F-4D97-AF65-F5344CB8AC3E}">
        <p14:creationId xmlns:p14="http://schemas.microsoft.com/office/powerpoint/2010/main" val="10127218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BA786F9E-37E2-4056-8EB5-C1DA1DB3E136}" type="slidenum">
              <a:rPr lang="ar-SA" smtClean="0">
                <a:latin typeface="Arial" pitchFamily="34" charset="0"/>
                <a:cs typeface="Arial" pitchFamily="34" charset="0"/>
              </a:rPr>
              <a:pPr/>
              <a:t>14</a:t>
            </a:fld>
            <a:endParaRPr lang="en-US">
              <a:latin typeface="Arial" pitchFamily="34" charset="0"/>
              <a:cs typeface="Arial" pitchFamily="34" charset="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p:spPr>
        <p:txBody>
          <a:bodyPr/>
          <a:lstStyle/>
          <a:p>
            <a:pPr eaLnBrk="1" hangingPunct="1"/>
            <a:endParaRPr lang="en-US">
              <a:latin typeface="Arial" pitchFamily="34" charset="0"/>
              <a:cs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1EA1DDBC-0A14-464F-9D4A-DE2FDD2E0F34}" type="slidenum">
              <a:rPr lang="ar-SA" smtClean="0">
                <a:latin typeface="Arial" pitchFamily="34" charset="0"/>
                <a:cs typeface="Arial" pitchFamily="34" charset="0"/>
              </a:rPr>
              <a:pPr/>
              <a:t>15</a:t>
            </a:fld>
            <a:endParaRPr lang="en-US">
              <a:latin typeface="Arial" pitchFamily="34" charset="0"/>
              <a:cs typeface="Arial" pitchFamily="34" charset="0"/>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en-US">
              <a:latin typeface="Arial" pitchFamily="34" charset="0"/>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3714ADAB-4190-4874-85A2-4724DC20CE44}" type="slidenum">
              <a:rPr lang="ar-SA" smtClean="0">
                <a:latin typeface="Arial" pitchFamily="34" charset="0"/>
                <a:cs typeface="Arial" pitchFamily="34" charset="0"/>
              </a:rPr>
              <a:pPr/>
              <a:t>17</a:t>
            </a:fld>
            <a:endParaRPr lang="en-US">
              <a:latin typeface="Arial" pitchFamily="34" charset="0"/>
              <a:cs typeface="Arial" pitchFamily="34" charset="0"/>
            </a:endParaRPr>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endParaRPr lang="en-US">
              <a:latin typeface="Arial" pitchFamily="34" charset="0"/>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865FD5E3-0CDE-493E-95DE-335545236460}" type="slidenum">
              <a:rPr lang="ar-SA" smtClean="0">
                <a:latin typeface="Arial" pitchFamily="34" charset="0"/>
                <a:cs typeface="Arial" pitchFamily="34" charset="0"/>
              </a:rPr>
              <a:pPr/>
              <a:t>18</a:t>
            </a:fld>
            <a:endParaRPr lang="en-US">
              <a:latin typeface="Arial" pitchFamily="34" charset="0"/>
              <a:cs typeface="Arial" pitchFamily="34" charset="0"/>
            </a:endParaRPr>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endParaRPr lang="en-US">
              <a:latin typeface="Arial" pitchFamily="34" charset="0"/>
              <a:cs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24E3B7D0-524C-4743-9FA7-B8F531998DC1}" type="slidenum">
              <a:rPr lang="ar-SA" smtClean="0">
                <a:latin typeface="Arial" pitchFamily="34" charset="0"/>
                <a:cs typeface="Arial" pitchFamily="34" charset="0"/>
              </a:rPr>
              <a:pPr/>
              <a:t>19</a:t>
            </a:fld>
            <a:endParaRPr lang="en-US">
              <a:latin typeface="Arial" pitchFamily="34" charset="0"/>
              <a:cs typeface="Arial" pitchFamily="34" charset="0"/>
            </a:endParaRPr>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endParaRPr lang="en-US">
              <a:latin typeface="Arial"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32C6D419-F7F6-46E1-B251-35917100E556}" type="slidenum">
              <a:rPr lang="ar-SA" smtClean="0">
                <a:latin typeface="Arial" pitchFamily="34" charset="0"/>
                <a:cs typeface="Arial" pitchFamily="34" charset="0"/>
              </a:rPr>
              <a:pPr/>
              <a:t>20</a:t>
            </a:fld>
            <a:endParaRPr lang="en-US">
              <a:latin typeface="Arial" pitchFamily="34" charset="0"/>
              <a:cs typeface="Arial" pitchFamily="34" charset="0"/>
            </a:endParaRP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endParaRPr lang="en-US">
              <a:latin typeface="Arial" pitchFamily="34" charset="0"/>
              <a:cs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DD15B246-C119-455B-842A-746E05FC26A6}" type="slidenum">
              <a:rPr lang="ar-SA" smtClean="0">
                <a:latin typeface="Arial" pitchFamily="34" charset="0"/>
                <a:cs typeface="Arial" pitchFamily="34" charset="0"/>
              </a:rPr>
              <a:pPr/>
              <a:t>21</a:t>
            </a:fld>
            <a:endParaRPr lang="en-US">
              <a:latin typeface="Arial" pitchFamily="34" charset="0"/>
              <a:cs typeface="Arial" pitchFamily="34" charset="0"/>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eaLnBrk="1" hangingPunct="1"/>
            <a:endParaRPr lang="en-US">
              <a:latin typeface="Arial" pitchFamily="34" charset="0"/>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B4B9BB9C-47A3-4349-A1EE-EBED73809DAA}" type="slidenum">
              <a:rPr lang="ar-SA" smtClean="0">
                <a:latin typeface="Arial" pitchFamily="34" charset="0"/>
                <a:cs typeface="Arial" pitchFamily="34" charset="0"/>
              </a:rPr>
              <a:pPr/>
              <a:t>22</a:t>
            </a:fld>
            <a:endParaRPr lang="en-US">
              <a:latin typeface="Arial" pitchFamily="34" charset="0"/>
              <a:cs typeface="Arial" pitchFamily="34" charset="0"/>
            </a:endParaRPr>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pPr eaLnBrk="1" hangingPunct="1"/>
            <a:r>
              <a:rPr lang="en-US">
                <a:latin typeface="Arial" pitchFamily="34" charset="0"/>
                <a:cs typeface="Arial" pitchFamily="34" charset="0"/>
              </a:rPr>
              <a:t>Similar to heuristic function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8763000" cy="5943600"/>
            <a:chOff x="0" y="0"/>
            <a:chExt cx="5520" cy="3744"/>
          </a:xfrm>
        </p:grpSpPr>
        <p:sp>
          <p:nvSpPr>
            <p:cNvPr id="5" name="Rectangle 3"/>
            <p:cNvSpPr>
              <a:spLocks noChangeArrowheads="1"/>
            </p:cNvSpPr>
            <p:nvPr/>
          </p:nvSpPr>
          <p:spPr bwMode="auto">
            <a:xfrm>
              <a:off x="0" y="0"/>
              <a:ext cx="1104" cy="3072"/>
            </a:xfrm>
            <a:prstGeom prst="rect">
              <a:avLst/>
            </a:prstGeom>
            <a:solidFill>
              <a:schemeClr val="accent1"/>
            </a:solidFill>
            <a:ln w="9525">
              <a:noFill/>
              <a:miter lim="800000"/>
              <a:headEnd/>
              <a:tailEnd/>
            </a:ln>
            <a:effectLst/>
          </p:spPr>
          <p:txBody>
            <a:bodyPr wrap="none" anchor="ctr"/>
            <a:lstStyle/>
            <a:p>
              <a:pPr algn="ctr" rtl="0">
                <a:defRPr/>
              </a:pPr>
              <a:endParaRPr lang="en-US" sz="2400">
                <a:latin typeface="Times New Roman" pitchFamily="18" charset="0"/>
                <a:cs typeface="Arial" charset="0"/>
              </a:endParaRPr>
            </a:p>
          </p:txBody>
        </p:sp>
        <p:grpSp>
          <p:nvGrpSpPr>
            <p:cNvPr id="6" name="Group 4"/>
            <p:cNvGrpSpPr>
              <a:grpSpLocks/>
            </p:cNvGrpSpPr>
            <p:nvPr userDrawn="1"/>
          </p:nvGrpSpPr>
          <p:grpSpPr bwMode="auto">
            <a:xfrm>
              <a:off x="0" y="2208"/>
              <a:ext cx="5520" cy="1536"/>
              <a:chOff x="0" y="2208"/>
              <a:chExt cx="5520" cy="1536"/>
            </a:xfrm>
          </p:grpSpPr>
          <p:sp>
            <p:nvSpPr>
              <p:cNvPr id="10" name="Rectangle 5"/>
              <p:cNvSpPr>
                <a:spLocks noChangeArrowheads="1"/>
              </p:cNvSpPr>
              <p:nvPr/>
            </p:nvSpPr>
            <p:spPr bwMode="ltGray">
              <a:xfrm>
                <a:off x="624" y="2208"/>
                <a:ext cx="4896" cy="1536"/>
              </a:xfrm>
              <a:prstGeom prst="rect">
                <a:avLst/>
              </a:prstGeom>
              <a:solidFill>
                <a:schemeClr val="bg2"/>
              </a:solidFill>
              <a:ln w="9525">
                <a:noFill/>
                <a:miter lim="800000"/>
                <a:headEnd/>
                <a:tailEnd/>
              </a:ln>
              <a:effectLst/>
            </p:spPr>
            <p:txBody>
              <a:bodyPr wrap="none" anchor="ctr"/>
              <a:lstStyle/>
              <a:p>
                <a:pPr algn="ctr" rtl="0">
                  <a:defRPr/>
                </a:pPr>
                <a:endParaRPr lang="en-US" sz="2400">
                  <a:latin typeface="Times New Roman" pitchFamily="18" charset="0"/>
                  <a:cs typeface="Arial" charset="0"/>
                </a:endParaRPr>
              </a:p>
            </p:txBody>
          </p:sp>
          <p:sp>
            <p:nvSpPr>
              <p:cNvPr id="11" name="Rectangle 6"/>
              <p:cNvSpPr>
                <a:spLocks noChangeArrowheads="1"/>
              </p:cNvSpPr>
              <p:nvPr/>
            </p:nvSpPr>
            <p:spPr bwMode="white">
              <a:xfrm>
                <a:off x="654" y="2352"/>
                <a:ext cx="4818" cy="1347"/>
              </a:xfrm>
              <a:prstGeom prst="rect">
                <a:avLst/>
              </a:prstGeom>
              <a:solidFill>
                <a:schemeClr val="bg1"/>
              </a:solidFill>
              <a:ln w="9525">
                <a:noFill/>
                <a:miter lim="800000"/>
                <a:headEnd/>
                <a:tailEnd/>
              </a:ln>
              <a:effectLst/>
            </p:spPr>
            <p:txBody>
              <a:bodyPr wrap="none" anchor="ctr"/>
              <a:lstStyle/>
              <a:p>
                <a:pPr algn="ctr" rtl="0">
                  <a:defRPr/>
                </a:pPr>
                <a:endParaRPr lang="en-US" sz="2400">
                  <a:latin typeface="Times New Roman" pitchFamily="18" charset="0"/>
                  <a:cs typeface="Arial" charset="0"/>
                </a:endParaRPr>
              </a:p>
            </p:txBody>
          </p:sp>
          <p:sp>
            <p:nvSpPr>
              <p:cNvPr id="12" name="Line 7"/>
              <p:cNvSpPr>
                <a:spLocks noChangeShapeType="1"/>
              </p:cNvSpPr>
              <p:nvPr/>
            </p:nvSpPr>
            <p:spPr bwMode="auto">
              <a:xfrm>
                <a:off x="0" y="3072"/>
                <a:ext cx="624" cy="0"/>
              </a:xfrm>
              <a:prstGeom prst="line">
                <a:avLst/>
              </a:prstGeom>
              <a:noFill/>
              <a:ln w="50800">
                <a:solidFill>
                  <a:schemeClr val="bg2"/>
                </a:solidFill>
                <a:round/>
                <a:headEnd/>
                <a:tailEnd/>
              </a:ln>
              <a:effectLst/>
            </p:spPr>
            <p:txBody>
              <a:bodyPr/>
              <a:lstStyle/>
              <a:p>
                <a:pPr>
                  <a:defRPr/>
                </a:pPr>
                <a:endParaRPr lang="en-US">
                  <a:latin typeface="Arial" charset="0"/>
                  <a:cs typeface="Arial" charset="0"/>
                </a:endParaRPr>
              </a:p>
            </p:txBody>
          </p:sp>
        </p:grpSp>
        <p:grpSp>
          <p:nvGrpSpPr>
            <p:cNvPr id="7" name="Group 8"/>
            <p:cNvGrpSpPr>
              <a:grpSpLocks/>
            </p:cNvGrpSpPr>
            <p:nvPr userDrawn="1"/>
          </p:nvGrpSpPr>
          <p:grpSpPr bwMode="auto">
            <a:xfrm>
              <a:off x="400" y="336"/>
              <a:ext cx="5088" cy="192"/>
              <a:chOff x="400" y="336"/>
              <a:chExt cx="5088" cy="192"/>
            </a:xfrm>
          </p:grpSpPr>
          <p:sp>
            <p:nvSpPr>
              <p:cNvPr id="8" name="Rectangle 9"/>
              <p:cNvSpPr>
                <a:spLocks noChangeArrowheads="1"/>
              </p:cNvSpPr>
              <p:nvPr/>
            </p:nvSpPr>
            <p:spPr bwMode="auto">
              <a:xfrm>
                <a:off x="3952" y="336"/>
                <a:ext cx="1536" cy="192"/>
              </a:xfrm>
              <a:prstGeom prst="rect">
                <a:avLst/>
              </a:prstGeom>
              <a:solidFill>
                <a:schemeClr val="folHlink"/>
              </a:solidFill>
              <a:ln w="9525">
                <a:noFill/>
                <a:miter lim="800000"/>
                <a:headEnd/>
                <a:tailEnd/>
              </a:ln>
              <a:effectLst/>
            </p:spPr>
            <p:txBody>
              <a:bodyPr wrap="none" anchor="ctr"/>
              <a:lstStyle/>
              <a:p>
                <a:pPr algn="ctr" rtl="0">
                  <a:defRPr/>
                </a:pPr>
                <a:endParaRPr lang="en-US" sz="2400">
                  <a:latin typeface="Times New Roman" pitchFamily="18" charset="0"/>
                  <a:cs typeface="Arial" charset="0"/>
                </a:endParaRPr>
              </a:p>
            </p:txBody>
          </p:sp>
          <p:sp>
            <p:nvSpPr>
              <p:cNvPr id="9" name="Line 10"/>
              <p:cNvSpPr>
                <a:spLocks noChangeShapeType="1"/>
              </p:cNvSpPr>
              <p:nvPr/>
            </p:nvSpPr>
            <p:spPr bwMode="auto">
              <a:xfrm>
                <a:off x="400" y="432"/>
                <a:ext cx="5088" cy="0"/>
              </a:xfrm>
              <a:prstGeom prst="line">
                <a:avLst/>
              </a:prstGeom>
              <a:noFill/>
              <a:ln w="44450">
                <a:solidFill>
                  <a:schemeClr val="bg2"/>
                </a:solidFill>
                <a:round/>
                <a:headEnd/>
                <a:tailEnd/>
              </a:ln>
              <a:effectLst/>
            </p:spPr>
            <p:txBody>
              <a:bodyPr/>
              <a:lstStyle/>
              <a:p>
                <a:pPr>
                  <a:defRPr/>
                </a:pPr>
                <a:endParaRPr lang="en-US">
                  <a:latin typeface="Arial" charset="0"/>
                  <a:cs typeface="Arial" charset="0"/>
                </a:endParaRPr>
              </a:p>
            </p:txBody>
          </p:sp>
        </p:grpSp>
      </p:grpSp>
      <p:sp>
        <p:nvSpPr>
          <p:cNvPr id="88075" name="Rectangle 11"/>
          <p:cNvSpPr>
            <a:spLocks noGrp="1" noChangeArrowheads="1"/>
          </p:cNvSpPr>
          <p:nvPr>
            <p:ph type="ctrTitle"/>
          </p:nvPr>
        </p:nvSpPr>
        <p:spPr>
          <a:xfrm>
            <a:off x="2057400" y="1143000"/>
            <a:ext cx="6629400" cy="2209800"/>
          </a:xfrm>
        </p:spPr>
        <p:txBody>
          <a:bodyPr/>
          <a:lstStyle>
            <a:lvl1pPr>
              <a:defRPr sz="4800"/>
            </a:lvl1pPr>
          </a:lstStyle>
          <a:p>
            <a:r>
              <a:rPr lang="en-US"/>
              <a:t>Click to edit Master title style</a:t>
            </a:r>
          </a:p>
        </p:txBody>
      </p:sp>
      <p:sp>
        <p:nvSpPr>
          <p:cNvPr id="88076" name="Rectangle 12"/>
          <p:cNvSpPr>
            <a:spLocks noGrp="1" noChangeArrowheads="1"/>
          </p:cNvSpPr>
          <p:nvPr>
            <p:ph type="subTitle" idx="1"/>
          </p:nvPr>
        </p:nvSpPr>
        <p:spPr>
          <a:xfrm>
            <a:off x="1371600" y="3962400"/>
            <a:ext cx="6858000" cy="1600200"/>
          </a:xfrm>
        </p:spPr>
        <p:txBody>
          <a:bodyPr anchor="ctr"/>
          <a:lstStyle>
            <a:lvl1pPr marL="0" indent="0" algn="ctr">
              <a:buFont typeface="Wingdings" pitchFamily="2" charset="2"/>
              <a:buNone/>
              <a:defRPr/>
            </a:lvl1pPr>
          </a:lstStyle>
          <a:p>
            <a:r>
              <a:rPr lang="en-US"/>
              <a:t>Click to edit Master subtitle style</a:t>
            </a:r>
          </a:p>
        </p:txBody>
      </p:sp>
      <p:sp>
        <p:nvSpPr>
          <p:cNvPr id="13" name="Rectangle 13"/>
          <p:cNvSpPr>
            <a:spLocks noGrp="1" noChangeArrowheads="1"/>
          </p:cNvSpPr>
          <p:nvPr>
            <p:ph type="dt" sz="half" idx="10"/>
          </p:nvPr>
        </p:nvSpPr>
        <p:spPr>
          <a:xfrm>
            <a:off x="912813" y="6251575"/>
            <a:ext cx="1905000" cy="457200"/>
          </a:xfrm>
        </p:spPr>
        <p:txBody>
          <a:bodyPr/>
          <a:lstStyle>
            <a:lvl1pPr>
              <a:defRPr/>
            </a:lvl1pPr>
          </a:lstStyle>
          <a:p>
            <a:pPr>
              <a:defRPr/>
            </a:pPr>
            <a:endParaRPr lang="en-US"/>
          </a:p>
        </p:txBody>
      </p:sp>
      <p:sp>
        <p:nvSpPr>
          <p:cNvPr id="14" name="Rectangle 14"/>
          <p:cNvSpPr>
            <a:spLocks noGrp="1" noChangeArrowheads="1"/>
          </p:cNvSpPr>
          <p:nvPr>
            <p:ph type="ftr" sz="quarter" idx="11"/>
          </p:nvPr>
        </p:nvSpPr>
        <p:spPr>
          <a:xfrm>
            <a:off x="3354388" y="6248400"/>
            <a:ext cx="2895600" cy="457200"/>
          </a:xfrm>
        </p:spPr>
        <p:txBody>
          <a:bodyPr/>
          <a:lstStyle>
            <a:lvl1pPr>
              <a:defRPr/>
            </a:lvl1pPr>
          </a:lstStyle>
          <a:p>
            <a:pPr>
              <a:defRPr/>
            </a:pPr>
            <a:endParaRPr lang="en-US"/>
          </a:p>
        </p:txBody>
      </p:sp>
      <p:sp>
        <p:nvSpPr>
          <p:cNvPr id="15" name="Rectangle 15"/>
          <p:cNvSpPr>
            <a:spLocks noGrp="1" noChangeArrowheads="1"/>
          </p:cNvSpPr>
          <p:nvPr>
            <p:ph type="sldNum" sz="quarter" idx="12"/>
          </p:nvPr>
        </p:nvSpPr>
        <p:spPr/>
        <p:txBody>
          <a:bodyPr/>
          <a:lstStyle>
            <a:lvl1pPr>
              <a:defRPr/>
            </a:lvl1pPr>
          </a:lstStyle>
          <a:p>
            <a:pPr>
              <a:defRPr/>
            </a:pPr>
            <a:fld id="{A230920A-1532-484D-8C8D-BBE00FAD4BCB}" type="slidenum">
              <a:rPr lang="ar-SA"/>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44C5CF1E-6A95-4D80-A28F-165ADBB42035}" type="slidenum">
              <a:rPr lang="ar-SA"/>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43700" y="277813"/>
            <a:ext cx="19431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277813"/>
            <a:ext cx="5676900"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6D87CD49-23BD-4501-9607-C2AE13422870}" type="slidenum">
              <a:rPr lang="ar-SA"/>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9144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0B577895-2C91-42C6-9701-6A4607B86027}" type="slidenum">
              <a:rPr lang="ar-SA"/>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99F764CD-07B1-4293-B471-AABAAD8AE6C6}" type="slidenum">
              <a:rPr lang="ar-SA"/>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461015CB-EEF9-43AB-BEBF-58C8E8ACE3A1}" type="slidenum">
              <a:rPr lang="ar-SA"/>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38100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AA40B687-2947-46F7-9C5D-F87F01FF63F5}" type="slidenum">
              <a:rPr lang="ar-SA"/>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pPr>
              <a:defRPr/>
            </a:pPr>
            <a:fld id="{969C17CD-546E-4E76-AC24-26CED108E8DF}" type="slidenum">
              <a:rPr lang="ar-SA"/>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pPr>
              <a:defRPr/>
            </a:pPr>
            <a:fld id="{B6264E5C-6573-47C9-A629-AD1ACA14567D}" type="slidenum">
              <a:rPr lang="ar-SA"/>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pPr>
              <a:defRPr/>
            </a:pPr>
            <a:fld id="{28104379-BD9F-4198-9FCF-B0816119B964}" type="slidenum">
              <a:rPr lang="ar-SA"/>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3B8B96E1-21F6-44E5-A217-29058C4E94DE}" type="slidenum">
              <a:rPr lang="ar-SA"/>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615486E3-2754-4AE2-B9AB-3D56C82CCA23}" type="slidenum">
              <a:rPr lang="ar-SA"/>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5122" name="Group 2"/>
          <p:cNvGrpSpPr>
            <a:grpSpLocks/>
          </p:cNvGrpSpPr>
          <p:nvPr/>
        </p:nvGrpSpPr>
        <p:grpSpPr bwMode="auto">
          <a:xfrm>
            <a:off x="0" y="0"/>
            <a:ext cx="8686800" cy="4876800"/>
            <a:chOff x="0" y="0"/>
            <a:chExt cx="5472" cy="3072"/>
          </a:xfrm>
        </p:grpSpPr>
        <p:sp>
          <p:nvSpPr>
            <p:cNvPr id="87043" name="Rectangle 3"/>
            <p:cNvSpPr>
              <a:spLocks noChangeArrowheads="1"/>
            </p:cNvSpPr>
            <p:nvPr/>
          </p:nvSpPr>
          <p:spPr bwMode="auto">
            <a:xfrm>
              <a:off x="0" y="0"/>
              <a:ext cx="384" cy="3072"/>
            </a:xfrm>
            <a:prstGeom prst="rect">
              <a:avLst/>
            </a:prstGeom>
            <a:solidFill>
              <a:schemeClr val="accent1"/>
            </a:solidFill>
            <a:ln w="9525">
              <a:noFill/>
              <a:miter lim="800000"/>
              <a:headEnd/>
              <a:tailEnd/>
            </a:ln>
            <a:effectLst/>
          </p:spPr>
          <p:txBody>
            <a:bodyPr wrap="none" anchor="ctr"/>
            <a:lstStyle/>
            <a:p>
              <a:pPr algn="ctr" rtl="0">
                <a:defRPr/>
              </a:pPr>
              <a:endParaRPr lang="en-US" sz="2400">
                <a:latin typeface="Times New Roman" pitchFamily="18" charset="0"/>
                <a:cs typeface="Arial" charset="0"/>
              </a:endParaRPr>
            </a:p>
          </p:txBody>
        </p:sp>
        <p:grpSp>
          <p:nvGrpSpPr>
            <p:cNvPr id="5130" name="Group 4"/>
            <p:cNvGrpSpPr>
              <a:grpSpLocks/>
            </p:cNvGrpSpPr>
            <p:nvPr/>
          </p:nvGrpSpPr>
          <p:grpSpPr bwMode="auto">
            <a:xfrm>
              <a:off x="240" y="893"/>
              <a:ext cx="5232" cy="115"/>
              <a:chOff x="240" y="893"/>
              <a:chExt cx="5232" cy="115"/>
            </a:xfrm>
          </p:grpSpPr>
          <p:sp>
            <p:nvSpPr>
              <p:cNvPr id="87045" name="Rectangle 5"/>
              <p:cNvSpPr>
                <a:spLocks noChangeArrowheads="1"/>
              </p:cNvSpPr>
              <p:nvPr/>
            </p:nvSpPr>
            <p:spPr bwMode="auto">
              <a:xfrm>
                <a:off x="4320" y="893"/>
                <a:ext cx="1152" cy="115"/>
              </a:xfrm>
              <a:prstGeom prst="rect">
                <a:avLst/>
              </a:prstGeom>
              <a:solidFill>
                <a:schemeClr val="folHlink"/>
              </a:solidFill>
              <a:ln w="9525">
                <a:noFill/>
                <a:miter lim="800000"/>
                <a:headEnd/>
                <a:tailEnd/>
              </a:ln>
              <a:effectLst/>
            </p:spPr>
            <p:txBody>
              <a:bodyPr wrap="none" anchor="ctr"/>
              <a:lstStyle/>
              <a:p>
                <a:pPr algn="ctr" rtl="0">
                  <a:defRPr/>
                </a:pPr>
                <a:endParaRPr lang="en-US" sz="2400">
                  <a:latin typeface="Times New Roman" pitchFamily="18" charset="0"/>
                  <a:cs typeface="Arial" charset="0"/>
                </a:endParaRPr>
              </a:p>
            </p:txBody>
          </p:sp>
          <p:sp>
            <p:nvSpPr>
              <p:cNvPr id="87046" name="Line 6"/>
              <p:cNvSpPr>
                <a:spLocks noChangeShapeType="1"/>
              </p:cNvSpPr>
              <p:nvPr/>
            </p:nvSpPr>
            <p:spPr bwMode="auto">
              <a:xfrm>
                <a:off x="240" y="941"/>
                <a:ext cx="5232" cy="0"/>
              </a:xfrm>
              <a:prstGeom prst="line">
                <a:avLst/>
              </a:prstGeom>
              <a:noFill/>
              <a:ln w="19050">
                <a:solidFill>
                  <a:schemeClr val="bg2"/>
                </a:solidFill>
                <a:round/>
                <a:headEnd/>
                <a:tailEnd/>
              </a:ln>
              <a:effectLst/>
            </p:spPr>
            <p:txBody>
              <a:bodyPr/>
              <a:lstStyle/>
              <a:p>
                <a:pPr>
                  <a:defRPr/>
                </a:pPr>
                <a:endParaRPr lang="en-US">
                  <a:latin typeface="Arial" charset="0"/>
                  <a:cs typeface="Arial" charset="0"/>
                </a:endParaRPr>
              </a:p>
            </p:txBody>
          </p:sp>
        </p:grpSp>
      </p:grpSp>
      <p:sp>
        <p:nvSpPr>
          <p:cNvPr id="5123" name="Rectangle 7"/>
          <p:cNvSpPr>
            <a:spLocks noGrp="1" noChangeArrowheads="1"/>
          </p:cNvSpPr>
          <p:nvPr>
            <p:ph type="title"/>
          </p:nvPr>
        </p:nvSpPr>
        <p:spPr bwMode="auto">
          <a:xfrm>
            <a:off x="914400" y="277813"/>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4" name="Rectangle 8"/>
          <p:cNvSpPr>
            <a:spLocks noGrp="1" noChangeArrowheads="1"/>
          </p:cNvSpPr>
          <p:nvPr>
            <p:ph type="body" idx="1"/>
          </p:nvPr>
        </p:nvSpPr>
        <p:spPr bwMode="auto">
          <a:xfrm>
            <a:off x="914400" y="1600200"/>
            <a:ext cx="77724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7049" name="Rectangle 9"/>
          <p:cNvSpPr>
            <a:spLocks noGrp="1" noChangeArrowheads="1"/>
          </p:cNvSpPr>
          <p:nvPr>
            <p:ph type="dt" sz="half" idx="2"/>
          </p:nvPr>
        </p:nvSpPr>
        <p:spPr bwMode="auto">
          <a:xfrm>
            <a:off x="914400" y="6251575"/>
            <a:ext cx="1981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a:defRPr sz="1000">
                <a:latin typeface="Arial" charset="0"/>
                <a:cs typeface="Arial" charset="0"/>
              </a:defRPr>
            </a:lvl1pPr>
          </a:lstStyle>
          <a:p>
            <a:pPr>
              <a:defRPr/>
            </a:pPr>
            <a:endParaRPr lang="en-US"/>
          </a:p>
        </p:txBody>
      </p:sp>
      <p:sp>
        <p:nvSpPr>
          <p:cNvPr id="87050" name="Rectangle 10"/>
          <p:cNvSpPr>
            <a:spLocks noGrp="1" noChangeArrowheads="1"/>
          </p:cNvSpPr>
          <p:nvPr>
            <p:ph type="ftr" sz="quarter" idx="3"/>
          </p:nvPr>
        </p:nvSpPr>
        <p:spPr bwMode="auto">
          <a:xfrm>
            <a:off x="3352800" y="624840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rtl="0">
              <a:defRPr sz="1000">
                <a:latin typeface="Arial" charset="0"/>
                <a:cs typeface="Arial" charset="0"/>
              </a:defRPr>
            </a:lvl1pPr>
          </a:lstStyle>
          <a:p>
            <a:pPr>
              <a:defRPr/>
            </a:pPr>
            <a:endParaRPr lang="en-US"/>
          </a:p>
        </p:txBody>
      </p:sp>
      <p:sp>
        <p:nvSpPr>
          <p:cNvPr id="87051" name="Rectangle 11"/>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rtl="0">
              <a:defRPr sz="1000">
                <a:latin typeface="Arial" charset="0"/>
                <a:cs typeface="Arial" charset="0"/>
              </a:defRPr>
            </a:lvl1pPr>
          </a:lstStyle>
          <a:p>
            <a:pPr>
              <a:defRPr/>
            </a:pPr>
            <a:fld id="{4E5680CD-4121-412B-BF7D-E7123BDBE096}" type="slidenum">
              <a:rPr lang="ar-SA"/>
              <a:pPr>
                <a:defRPr/>
              </a:pPr>
              <a:t>‹#›</a:t>
            </a:fld>
            <a:endParaRPr lang="en-US"/>
          </a:p>
        </p:txBody>
      </p:sp>
      <p:sp>
        <p:nvSpPr>
          <p:cNvPr id="87052" name="Line 12"/>
          <p:cNvSpPr>
            <a:spLocks noChangeShapeType="1"/>
          </p:cNvSpPr>
          <p:nvPr/>
        </p:nvSpPr>
        <p:spPr bwMode="auto">
          <a:xfrm>
            <a:off x="0" y="4876800"/>
            <a:ext cx="609600" cy="0"/>
          </a:xfrm>
          <a:prstGeom prst="line">
            <a:avLst/>
          </a:prstGeom>
          <a:noFill/>
          <a:ln w="44450">
            <a:solidFill>
              <a:schemeClr val="bg2"/>
            </a:solidFill>
            <a:round/>
            <a:headEnd/>
            <a:tailEnd/>
          </a:ln>
          <a:effectLst/>
        </p:spPr>
        <p:txBody>
          <a:bodyPr/>
          <a:lstStyle/>
          <a:p>
            <a:pPr>
              <a:defRPr/>
            </a:pPr>
            <a:endParaRPr lang="en-US">
              <a:latin typeface="Arial" charset="0"/>
              <a:cs typeface="Arial" charset="0"/>
            </a:endParaRPr>
          </a:p>
        </p:txBody>
      </p:sp>
    </p:spTree>
  </p:cSld>
  <p:clrMap bg1="lt1" tx1="dk1" bg2="lt2" tx2="dk2" accent1="accent1" accent2="accent2" accent3="accent3" accent4="accent4" accent5="accent5" accent6="accent6" hlink="hlink" folHlink="folHlink"/>
  <p:sldLayoutIdLst>
    <p:sldLayoutId id="2147483714"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Times New Roman" pitchFamily="18" charset="0"/>
          <a:cs typeface="Arial" charset="0"/>
        </a:defRPr>
      </a:lvl2pPr>
      <a:lvl3pPr algn="l" rtl="0" eaLnBrk="0" fontAlgn="base" hangingPunct="0">
        <a:spcBef>
          <a:spcPct val="0"/>
        </a:spcBef>
        <a:spcAft>
          <a:spcPct val="0"/>
        </a:spcAft>
        <a:defRPr sz="4200">
          <a:solidFill>
            <a:schemeClr val="tx2"/>
          </a:solidFill>
          <a:latin typeface="Times New Roman" pitchFamily="18" charset="0"/>
          <a:cs typeface="Arial" charset="0"/>
        </a:defRPr>
      </a:lvl3pPr>
      <a:lvl4pPr algn="l" rtl="0" eaLnBrk="0" fontAlgn="base" hangingPunct="0">
        <a:spcBef>
          <a:spcPct val="0"/>
        </a:spcBef>
        <a:spcAft>
          <a:spcPct val="0"/>
        </a:spcAft>
        <a:defRPr sz="4200">
          <a:solidFill>
            <a:schemeClr val="tx2"/>
          </a:solidFill>
          <a:latin typeface="Times New Roman" pitchFamily="18" charset="0"/>
          <a:cs typeface="Arial" charset="0"/>
        </a:defRPr>
      </a:lvl4pPr>
      <a:lvl5pPr algn="l" rtl="0" eaLnBrk="0" fontAlgn="base" hangingPunct="0">
        <a:spcBef>
          <a:spcPct val="0"/>
        </a:spcBef>
        <a:spcAft>
          <a:spcPct val="0"/>
        </a:spcAft>
        <a:defRPr sz="4200">
          <a:solidFill>
            <a:schemeClr val="tx2"/>
          </a:solidFill>
          <a:latin typeface="Times New Roman" pitchFamily="18" charset="0"/>
          <a:cs typeface="Arial" charset="0"/>
        </a:defRPr>
      </a:lvl5pPr>
      <a:lvl6pPr marL="457200" algn="l" rtl="0" fontAlgn="base">
        <a:spcBef>
          <a:spcPct val="0"/>
        </a:spcBef>
        <a:spcAft>
          <a:spcPct val="0"/>
        </a:spcAft>
        <a:defRPr sz="4200">
          <a:solidFill>
            <a:schemeClr val="tx2"/>
          </a:solidFill>
          <a:latin typeface="Times New Roman" pitchFamily="18" charset="0"/>
          <a:cs typeface="Arial" charset="0"/>
        </a:defRPr>
      </a:lvl6pPr>
      <a:lvl7pPr marL="914400" algn="l" rtl="0" fontAlgn="base">
        <a:spcBef>
          <a:spcPct val="0"/>
        </a:spcBef>
        <a:spcAft>
          <a:spcPct val="0"/>
        </a:spcAft>
        <a:defRPr sz="4200">
          <a:solidFill>
            <a:schemeClr val="tx2"/>
          </a:solidFill>
          <a:latin typeface="Times New Roman" pitchFamily="18" charset="0"/>
          <a:cs typeface="Arial" charset="0"/>
        </a:defRPr>
      </a:lvl7pPr>
      <a:lvl8pPr marL="1371600" algn="l" rtl="0" fontAlgn="base">
        <a:spcBef>
          <a:spcPct val="0"/>
        </a:spcBef>
        <a:spcAft>
          <a:spcPct val="0"/>
        </a:spcAft>
        <a:defRPr sz="4200">
          <a:solidFill>
            <a:schemeClr val="tx2"/>
          </a:solidFill>
          <a:latin typeface="Times New Roman" pitchFamily="18" charset="0"/>
          <a:cs typeface="Arial" charset="0"/>
        </a:defRPr>
      </a:lvl8pPr>
      <a:lvl9pPr marL="1828800" algn="l" rtl="0" fontAlgn="base">
        <a:spcBef>
          <a:spcPct val="0"/>
        </a:spcBef>
        <a:spcAft>
          <a:spcPct val="0"/>
        </a:spcAft>
        <a:defRPr sz="4200">
          <a:solidFill>
            <a:schemeClr val="tx2"/>
          </a:solidFill>
          <a:latin typeface="Times New Roman" pitchFamily="18" charset="0"/>
          <a:cs typeface="Arial" charset="0"/>
        </a:defRPr>
      </a:lvl9pPr>
    </p:titleStyle>
    <p:bodyStyle>
      <a:lvl1pPr marL="342900" indent="-342900" algn="l" rtl="0" eaLnBrk="0" fontAlgn="base" hangingPunct="0">
        <a:spcBef>
          <a:spcPct val="20000"/>
        </a:spcBef>
        <a:spcAft>
          <a:spcPct val="0"/>
        </a:spcAft>
        <a:buClr>
          <a:schemeClr val="folHlink"/>
        </a:buClr>
        <a:buSzPct val="90000"/>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Char char="n"/>
        <a:defRPr sz="2600">
          <a:solidFill>
            <a:schemeClr val="tx1"/>
          </a:solidFill>
          <a:latin typeface="+mn-lt"/>
          <a:cs typeface="+mn-cs"/>
        </a:defRPr>
      </a:lvl2pPr>
      <a:lvl3pPr marL="1143000" indent="-228600" algn="l" rtl="0" eaLnBrk="0" fontAlgn="base" hangingPunct="0">
        <a:spcBef>
          <a:spcPct val="20000"/>
        </a:spcBef>
        <a:spcAft>
          <a:spcPct val="0"/>
        </a:spcAft>
        <a:buClr>
          <a:schemeClr val="folHlink"/>
        </a:buClr>
        <a:buSzPct val="55000"/>
        <a:buFont typeface="Wingdings" pitchFamily="2" charset="2"/>
        <a:buChar char="n"/>
        <a:defRPr sz="2300">
          <a:solidFill>
            <a:schemeClr val="tx1"/>
          </a:solidFill>
          <a:latin typeface="+mn-lt"/>
          <a:cs typeface="+mn-cs"/>
        </a:defRPr>
      </a:lvl3pPr>
      <a:lvl4pPr marL="16002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cs typeface="+mn-cs"/>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faculty.ksu.edu.sa/YAlohali"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aima.cs.berkeley.edu/"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p:txBody>
          <a:bodyPr/>
          <a:lstStyle/>
          <a:p>
            <a:pPr eaLnBrk="1" hangingPunct="1"/>
            <a:r>
              <a:rPr lang="fr-FR" sz="4000" i="1"/>
              <a:t>Game Playing: Adversarial Search</a:t>
            </a:r>
          </a:p>
        </p:txBody>
      </p:sp>
      <p:sp>
        <p:nvSpPr>
          <p:cNvPr id="8195" name="Rectangle 4"/>
          <p:cNvSpPr>
            <a:spLocks noGrp="1" noChangeArrowheads="1"/>
          </p:cNvSpPr>
          <p:nvPr>
            <p:ph type="subTitle" idx="1"/>
          </p:nvPr>
        </p:nvSpPr>
        <p:spPr>
          <a:xfrm>
            <a:off x="1371600" y="4133850"/>
            <a:ext cx="6858000" cy="1600200"/>
          </a:xfrm>
        </p:spPr>
        <p:txBody>
          <a:bodyPr/>
          <a:lstStyle/>
          <a:p>
            <a:pPr eaLnBrk="1" hangingPunct="1">
              <a:lnSpc>
                <a:spcPct val="80000"/>
              </a:lnSpc>
            </a:pPr>
            <a:r>
              <a:rPr lang="en-US" sz="2400" dirty="0">
                <a:cs typeface="Tahoma" pitchFamily="34" charset="0"/>
              </a:rPr>
              <a:t>University of Berkeley, USA</a:t>
            </a:r>
            <a:endParaRPr lang="en-US" sz="2400" dirty="0">
              <a:cs typeface="Tahoma" pitchFamily="34" charset="0"/>
              <a:hlinkClick r:id="rId3"/>
            </a:endParaRPr>
          </a:p>
          <a:p>
            <a:pPr eaLnBrk="1" hangingPunct="1">
              <a:lnSpc>
                <a:spcPct val="80000"/>
              </a:lnSpc>
            </a:pPr>
            <a:endParaRPr lang="en-US" sz="2000" dirty="0">
              <a:cs typeface="Tahoma" pitchFamily="34" charset="0"/>
            </a:endParaRPr>
          </a:p>
          <a:p>
            <a:pPr eaLnBrk="1" hangingPunct="1">
              <a:lnSpc>
                <a:spcPct val="80000"/>
              </a:lnSpc>
            </a:pPr>
            <a:r>
              <a:rPr lang="en-US" sz="1600" dirty="0">
                <a:cs typeface="Tahoma" pitchFamily="34" charset="0"/>
                <a:hlinkClick r:id="rId4"/>
              </a:rPr>
              <a:t>http://www.aima.cs.berkeley.edu</a:t>
            </a:r>
            <a:r>
              <a:rPr lang="en-US" sz="1600" dirty="0">
                <a:cs typeface="Tahoma" pitchFamily="34" charset="0"/>
              </a:rPr>
              <a:t> </a:t>
            </a:r>
          </a:p>
          <a:p>
            <a:pPr eaLnBrk="1" hangingPunct="1">
              <a:lnSpc>
                <a:spcPct val="80000"/>
              </a:lnSpc>
            </a:pPr>
            <a:endParaRPr lang="en-US" sz="1600" dirty="0">
              <a:cs typeface="Tahoma" pitchFamily="34" charset="0"/>
            </a:endParaRPr>
          </a:p>
          <a:p>
            <a:pPr eaLnBrk="1" hangingPunct="1">
              <a:lnSpc>
                <a:spcPct val="80000"/>
              </a:lnSpc>
            </a:pPr>
            <a:r>
              <a:rPr lang="en-US" sz="1600" dirty="0">
                <a:solidFill>
                  <a:schemeClr val="accent6"/>
                </a:solidFill>
                <a:cs typeface="Tahoma" pitchFamily="34" charset="0"/>
              </a:rPr>
              <a:t>Source:</a:t>
            </a:r>
            <a:r>
              <a:rPr lang="en-US" sz="1600" dirty="0">
                <a:cs typeface="Tahoma" pitchFamily="34" charset="0"/>
              </a:rPr>
              <a:t> https://fac.ksu.edu.sa/sites/default/files/ch4-Game%20Playing1_1.pptx</a:t>
            </a:r>
            <a:endParaRPr lang="en-GB" sz="1600" dirty="0">
              <a:cs typeface="Tahoma" pitchFamily="34" charset="0"/>
            </a:endParaRPr>
          </a:p>
          <a:p>
            <a:pPr eaLnBrk="1" hangingPunct="1">
              <a:lnSpc>
                <a:spcPct val="80000"/>
              </a:lnSpc>
            </a:pPr>
            <a:endParaRPr lang="en-US" sz="1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4"/>
          <p:cNvSpPr>
            <a:spLocks noGrp="1"/>
          </p:cNvSpPr>
          <p:nvPr>
            <p:ph type="sldNum" sz="quarter" idx="12"/>
          </p:nvPr>
        </p:nvSpPr>
        <p:spPr>
          <a:noFill/>
        </p:spPr>
        <p:txBody>
          <a:bodyPr/>
          <a:lstStyle/>
          <a:p>
            <a:fld id="{58E430F7-4D8E-4F5F-8CEC-9FEBA8D3EAAB}" type="slidenum">
              <a:rPr lang="ar-SA" smtClean="0">
                <a:latin typeface="Arial" pitchFamily="34" charset="0"/>
                <a:cs typeface="Arial" pitchFamily="34" charset="0"/>
              </a:rPr>
              <a:pPr/>
              <a:t>10</a:t>
            </a:fld>
            <a:endParaRPr lang="en-US">
              <a:latin typeface="Arial" pitchFamily="34" charset="0"/>
              <a:cs typeface="Arial" pitchFamily="34" charset="0"/>
            </a:endParaRPr>
          </a:p>
        </p:txBody>
      </p:sp>
      <p:sp>
        <p:nvSpPr>
          <p:cNvPr id="17411" name="Rectangle 2"/>
          <p:cNvSpPr>
            <a:spLocks noGrp="1" noChangeArrowheads="1"/>
          </p:cNvSpPr>
          <p:nvPr>
            <p:ph type="title"/>
          </p:nvPr>
        </p:nvSpPr>
        <p:spPr>
          <a:xfrm>
            <a:off x="914400" y="457200"/>
            <a:ext cx="8077200" cy="762000"/>
          </a:xfrm>
        </p:spPr>
        <p:txBody>
          <a:bodyPr/>
          <a:lstStyle/>
          <a:p>
            <a:pPr eaLnBrk="1" hangingPunct="1"/>
            <a:r>
              <a:rPr lang="es-MX" altLang="en-US" sz="4000"/>
              <a:t>Tic-Tac-Toe MinMax search, </a:t>
            </a:r>
            <a:r>
              <a:rPr lang="es-MX" altLang="en-US" sz="4000" i="1"/>
              <a:t>d=2</a:t>
            </a:r>
            <a:endParaRPr lang="es-MX" altLang="he-IL" sz="4000"/>
          </a:p>
        </p:txBody>
      </p:sp>
      <p:pic>
        <p:nvPicPr>
          <p:cNvPr id="17412" name="Picture 3" descr="tictac1"/>
          <p:cNvPicPr>
            <a:picLocks noChangeAspect="1" noChangeArrowheads="1"/>
          </p:cNvPicPr>
          <p:nvPr/>
        </p:nvPicPr>
        <p:blipFill>
          <a:blip r:embed="rId2">
            <a:lum bright="6000" contrast="18000"/>
            <a:grayscl/>
            <a:biLevel thresh="50000"/>
          </a:blip>
          <a:srcRect/>
          <a:stretch>
            <a:fillRect/>
          </a:stretch>
        </p:blipFill>
        <p:spPr bwMode="auto">
          <a:xfrm>
            <a:off x="381000" y="1203325"/>
            <a:ext cx="8382000" cy="5197475"/>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4"/>
          <p:cNvSpPr>
            <a:spLocks noGrp="1"/>
          </p:cNvSpPr>
          <p:nvPr>
            <p:ph type="sldNum" sz="quarter" idx="12"/>
          </p:nvPr>
        </p:nvSpPr>
        <p:spPr>
          <a:noFill/>
        </p:spPr>
        <p:txBody>
          <a:bodyPr/>
          <a:lstStyle/>
          <a:p>
            <a:fld id="{C82EB23C-7A09-4362-B4DE-34A4EB73461A}" type="slidenum">
              <a:rPr lang="ar-SA" smtClean="0">
                <a:latin typeface="Arial" pitchFamily="34" charset="0"/>
                <a:cs typeface="Arial" pitchFamily="34" charset="0"/>
              </a:rPr>
              <a:pPr/>
              <a:t>11</a:t>
            </a:fld>
            <a:endParaRPr lang="en-US">
              <a:latin typeface="Arial" pitchFamily="34" charset="0"/>
              <a:cs typeface="Arial" pitchFamily="34" charset="0"/>
            </a:endParaRPr>
          </a:p>
        </p:txBody>
      </p:sp>
      <p:sp>
        <p:nvSpPr>
          <p:cNvPr id="18435" name="Rectangle 2"/>
          <p:cNvSpPr>
            <a:spLocks noGrp="1" noChangeArrowheads="1"/>
          </p:cNvSpPr>
          <p:nvPr>
            <p:ph type="title"/>
          </p:nvPr>
        </p:nvSpPr>
        <p:spPr>
          <a:xfrm>
            <a:off x="762000" y="152400"/>
            <a:ext cx="8077200" cy="762000"/>
          </a:xfrm>
        </p:spPr>
        <p:txBody>
          <a:bodyPr/>
          <a:lstStyle/>
          <a:p>
            <a:pPr eaLnBrk="1" hangingPunct="1"/>
            <a:r>
              <a:rPr lang="es-MX" altLang="en-US" sz="4000"/>
              <a:t>Tic-Tac-Toe MinMax search, </a:t>
            </a:r>
            <a:r>
              <a:rPr lang="es-MX" altLang="en-US" sz="4000" i="1"/>
              <a:t>d=4</a:t>
            </a:r>
            <a:endParaRPr lang="en-US" altLang="es-MX" sz="4000"/>
          </a:p>
        </p:txBody>
      </p:sp>
      <p:pic>
        <p:nvPicPr>
          <p:cNvPr id="18436" name="Picture 3" descr="tictac2"/>
          <p:cNvPicPr>
            <a:picLocks noChangeAspect="1" noChangeArrowheads="1"/>
          </p:cNvPicPr>
          <p:nvPr/>
        </p:nvPicPr>
        <p:blipFill>
          <a:blip r:embed="rId2">
            <a:grayscl/>
            <a:biLevel thresh="50000"/>
          </a:blip>
          <a:srcRect/>
          <a:stretch>
            <a:fillRect/>
          </a:stretch>
        </p:blipFill>
        <p:spPr bwMode="auto">
          <a:xfrm>
            <a:off x="304800" y="1219200"/>
            <a:ext cx="8610600" cy="52578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4"/>
          <p:cNvSpPr>
            <a:spLocks noGrp="1"/>
          </p:cNvSpPr>
          <p:nvPr>
            <p:ph type="sldNum" sz="quarter" idx="12"/>
          </p:nvPr>
        </p:nvSpPr>
        <p:spPr>
          <a:noFill/>
        </p:spPr>
        <p:txBody>
          <a:bodyPr/>
          <a:lstStyle/>
          <a:p>
            <a:fld id="{81750109-E1DB-4510-A497-4423A970EC7C}" type="slidenum">
              <a:rPr lang="ar-SA" smtClean="0">
                <a:latin typeface="Arial" pitchFamily="34" charset="0"/>
                <a:cs typeface="Arial" pitchFamily="34" charset="0"/>
              </a:rPr>
              <a:pPr/>
              <a:t>12</a:t>
            </a:fld>
            <a:endParaRPr lang="en-US">
              <a:latin typeface="Arial" pitchFamily="34" charset="0"/>
              <a:cs typeface="Arial" pitchFamily="34" charset="0"/>
            </a:endParaRPr>
          </a:p>
        </p:txBody>
      </p:sp>
      <p:sp>
        <p:nvSpPr>
          <p:cNvPr id="19459" name="Rectangle 2"/>
          <p:cNvSpPr>
            <a:spLocks noGrp="1" noChangeArrowheads="1"/>
          </p:cNvSpPr>
          <p:nvPr>
            <p:ph type="title"/>
          </p:nvPr>
        </p:nvSpPr>
        <p:spPr>
          <a:xfrm>
            <a:off x="1150938" y="214313"/>
            <a:ext cx="7793037" cy="877887"/>
          </a:xfrm>
        </p:spPr>
        <p:txBody>
          <a:bodyPr/>
          <a:lstStyle/>
          <a:p>
            <a:pPr eaLnBrk="1" hangingPunct="1"/>
            <a:r>
              <a:rPr lang="es-MX" altLang="en-US" sz="4000"/>
              <a:t>Tic-Tac-Toe MinMax search, </a:t>
            </a:r>
            <a:r>
              <a:rPr lang="es-MX" altLang="en-US" sz="4000" i="1"/>
              <a:t>d=6</a:t>
            </a:r>
            <a:endParaRPr lang="en-US" altLang="es-MX" sz="4000"/>
          </a:p>
        </p:txBody>
      </p:sp>
      <p:pic>
        <p:nvPicPr>
          <p:cNvPr id="19460" name="Picture 3" descr="tictac3"/>
          <p:cNvPicPr>
            <a:picLocks noChangeAspect="1" noChangeArrowheads="1"/>
          </p:cNvPicPr>
          <p:nvPr/>
        </p:nvPicPr>
        <p:blipFill>
          <a:blip r:embed="rId2">
            <a:grayscl/>
            <a:biLevel thresh="50000"/>
          </a:blip>
          <a:srcRect/>
          <a:stretch>
            <a:fillRect/>
          </a:stretch>
        </p:blipFill>
        <p:spPr bwMode="auto">
          <a:xfrm>
            <a:off x="304800" y="1066800"/>
            <a:ext cx="8686800" cy="5160963"/>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body" idx="1"/>
          </p:nvPr>
        </p:nvSpPr>
        <p:spPr>
          <a:xfrm>
            <a:off x="519113" y="1052513"/>
            <a:ext cx="8229600" cy="5073650"/>
          </a:xfrm>
        </p:spPr>
        <p:txBody>
          <a:bodyPr/>
          <a:lstStyle/>
          <a:p>
            <a:pPr eaLnBrk="1" hangingPunct="1">
              <a:buClr>
                <a:schemeClr val="accent2"/>
              </a:buClr>
              <a:buFont typeface="Wingdings" pitchFamily="2" charset="2"/>
              <a:buChar char="q"/>
            </a:pPr>
            <a:r>
              <a:rPr lang="fr-FR" sz="2400">
                <a:solidFill>
                  <a:schemeClr val="accent2"/>
                </a:solidFill>
                <a:latin typeface="Times New Roman" pitchFamily="18" charset="0"/>
                <a:cs typeface="Times New Roman" pitchFamily="18" charset="0"/>
              </a:rPr>
              <a:t>Searching in a two player game</a:t>
            </a:r>
          </a:p>
          <a:p>
            <a:pPr eaLnBrk="1" hangingPunct="1">
              <a:buClr>
                <a:schemeClr val="tx1"/>
              </a:buClr>
              <a:buFont typeface="Wingdings" pitchFamily="2" charset="2"/>
              <a:buChar char="§"/>
            </a:pPr>
            <a:r>
              <a:rPr lang="fr-FR" sz="1800">
                <a:latin typeface="Times New Roman" pitchFamily="18" charset="0"/>
                <a:cs typeface="Times New Roman" pitchFamily="18" charset="0"/>
              </a:rPr>
              <a:t>The search space in game playing is potentially very huge: Need for </a:t>
            </a:r>
            <a:r>
              <a:rPr lang="fr-FR" sz="1800" b="1">
                <a:latin typeface="Times New Roman" pitchFamily="18" charset="0"/>
                <a:cs typeface="Times New Roman" pitchFamily="18" charset="0"/>
              </a:rPr>
              <a:t>optimal strategies</a:t>
            </a:r>
            <a:r>
              <a:rPr lang="fr-FR" sz="1800">
                <a:latin typeface="Times New Roman" pitchFamily="18" charset="0"/>
                <a:cs typeface="Times New Roman" pitchFamily="18" charset="0"/>
              </a:rPr>
              <a:t>.</a:t>
            </a:r>
          </a:p>
          <a:p>
            <a:pPr eaLnBrk="1" hangingPunct="1">
              <a:buClr>
                <a:schemeClr val="tx1"/>
              </a:buClr>
              <a:buFont typeface="Wingdings" pitchFamily="2" charset="2"/>
              <a:buNone/>
            </a:pPr>
            <a:endParaRPr lang="fr-FR" sz="1000">
              <a:latin typeface="Times New Roman" pitchFamily="18" charset="0"/>
              <a:cs typeface="Times New Roman" pitchFamily="18" charset="0"/>
            </a:endParaRPr>
          </a:p>
          <a:p>
            <a:pPr eaLnBrk="1" hangingPunct="1">
              <a:buClr>
                <a:schemeClr val="tx1"/>
              </a:buClr>
              <a:buFont typeface="Wingdings" pitchFamily="2" charset="2"/>
              <a:buChar char="§"/>
            </a:pPr>
            <a:r>
              <a:rPr lang="fr-FR" sz="1800">
                <a:latin typeface="Times New Roman" pitchFamily="18" charset="0"/>
                <a:cs typeface="Times New Roman" pitchFamily="18" charset="0"/>
              </a:rPr>
              <a:t>The goal is to find the sequence of moves that will lead to the winning for MAX.</a:t>
            </a:r>
          </a:p>
          <a:p>
            <a:pPr eaLnBrk="1" hangingPunct="1">
              <a:buClr>
                <a:schemeClr val="tx1"/>
              </a:buClr>
              <a:buFont typeface="Wingdings" pitchFamily="2" charset="2"/>
              <a:buChar char="§"/>
            </a:pPr>
            <a:endParaRPr lang="fr-FR" sz="1000">
              <a:latin typeface="Times New Roman" pitchFamily="18" charset="0"/>
              <a:cs typeface="Times New Roman" pitchFamily="18" charset="0"/>
            </a:endParaRPr>
          </a:p>
          <a:p>
            <a:pPr eaLnBrk="1" hangingPunct="1">
              <a:buClr>
                <a:schemeClr val="tx1"/>
              </a:buClr>
              <a:buFont typeface="Wingdings" pitchFamily="2" charset="2"/>
              <a:buChar char="§"/>
            </a:pPr>
            <a:r>
              <a:rPr lang="fr-FR" sz="1800">
                <a:latin typeface="Times New Roman" pitchFamily="18" charset="0"/>
                <a:cs typeface="Times New Roman" pitchFamily="18" charset="0"/>
              </a:rPr>
              <a:t>How to find the best trategy for MAX assuming that MIN is an infaillible opponent.</a:t>
            </a:r>
          </a:p>
          <a:p>
            <a:pPr eaLnBrk="1" hangingPunct="1">
              <a:buClr>
                <a:schemeClr val="tx1"/>
              </a:buClr>
              <a:buFont typeface="Wingdings" pitchFamily="2" charset="2"/>
              <a:buNone/>
            </a:pPr>
            <a:endParaRPr lang="fr-FR" sz="1000">
              <a:latin typeface="Times New Roman" pitchFamily="18" charset="0"/>
              <a:cs typeface="Times New Roman" pitchFamily="18" charset="0"/>
            </a:endParaRPr>
          </a:p>
          <a:p>
            <a:pPr eaLnBrk="1" hangingPunct="1">
              <a:buClr>
                <a:schemeClr val="tx1"/>
              </a:buClr>
              <a:buFont typeface="Wingdings" pitchFamily="2" charset="2"/>
              <a:buChar char="§"/>
            </a:pPr>
            <a:r>
              <a:rPr lang="fr-FR" sz="1800">
                <a:latin typeface="Times New Roman" pitchFamily="18" charset="0"/>
                <a:cs typeface="Times New Roman" pitchFamily="18" charset="0"/>
              </a:rPr>
              <a:t>Given a game tree, the </a:t>
            </a:r>
            <a:r>
              <a:rPr lang="fr-FR" sz="1800" b="1">
                <a:latin typeface="Times New Roman" pitchFamily="18" charset="0"/>
                <a:cs typeface="Times New Roman" pitchFamily="18" charset="0"/>
              </a:rPr>
              <a:t>optimal strategy</a:t>
            </a:r>
            <a:r>
              <a:rPr lang="fr-FR" sz="1800">
                <a:latin typeface="Times New Roman" pitchFamily="18" charset="0"/>
                <a:cs typeface="Times New Roman" pitchFamily="18" charset="0"/>
              </a:rPr>
              <a:t> can be determined by the </a:t>
            </a:r>
            <a:r>
              <a:rPr lang="fr-FR" sz="1800" b="1">
                <a:latin typeface="Times New Roman" pitchFamily="18" charset="0"/>
                <a:cs typeface="Times New Roman" pitchFamily="18" charset="0"/>
              </a:rPr>
              <a:t>MINIMAX</a:t>
            </a:r>
            <a:r>
              <a:rPr lang="fr-FR" sz="1800">
                <a:latin typeface="Times New Roman" pitchFamily="18" charset="0"/>
                <a:cs typeface="Times New Roman" pitchFamily="18" charset="0"/>
              </a:rPr>
              <a:t>-</a:t>
            </a:r>
            <a:r>
              <a:rPr lang="fr-FR" sz="1800" b="1">
                <a:latin typeface="Times New Roman" pitchFamily="18" charset="0"/>
                <a:cs typeface="Times New Roman" pitchFamily="18" charset="0"/>
              </a:rPr>
              <a:t>VALUE</a:t>
            </a:r>
            <a:r>
              <a:rPr lang="fr-FR" sz="1800">
                <a:latin typeface="Times New Roman" pitchFamily="18" charset="0"/>
                <a:cs typeface="Times New Roman" pitchFamily="18" charset="0"/>
              </a:rPr>
              <a:t> for each node. It returns:</a:t>
            </a:r>
          </a:p>
          <a:p>
            <a:pPr lvl="1" eaLnBrk="1" hangingPunct="1">
              <a:buClr>
                <a:schemeClr val="tx1"/>
              </a:buClr>
              <a:buFont typeface="Wingdings" pitchFamily="2" charset="2"/>
              <a:buNone/>
            </a:pPr>
            <a:endParaRPr lang="fr-FR" sz="2000">
              <a:latin typeface="Times New Roman" pitchFamily="18" charset="0"/>
              <a:cs typeface="Times New Roman" pitchFamily="18" charset="0"/>
            </a:endParaRPr>
          </a:p>
        </p:txBody>
      </p:sp>
      <p:sp>
        <p:nvSpPr>
          <p:cNvPr id="6148" name="Rectangle 4"/>
          <p:cNvSpPr>
            <a:spLocks noChangeArrowheads="1"/>
          </p:cNvSpPr>
          <p:nvPr/>
        </p:nvSpPr>
        <p:spPr bwMode="auto">
          <a:xfrm>
            <a:off x="385763" y="4868863"/>
            <a:ext cx="7920037" cy="1465262"/>
          </a:xfrm>
          <a:prstGeom prst="rect">
            <a:avLst/>
          </a:prstGeom>
          <a:noFill/>
          <a:ln w="9525">
            <a:noFill/>
            <a:miter lim="800000"/>
            <a:headEnd/>
            <a:tailEnd/>
          </a:ln>
        </p:spPr>
        <p:txBody>
          <a:bodyPr>
            <a:spAutoFit/>
          </a:bodyPr>
          <a:lstStyle/>
          <a:p>
            <a:pPr marL="800100" lvl="1" indent="-342900" algn="l" rtl="0">
              <a:buFontTx/>
              <a:buAutoNum type="arabicPeriod"/>
            </a:pPr>
            <a:r>
              <a:rPr lang="en-US">
                <a:latin typeface="Times New Roman" pitchFamily="18" charset="0"/>
                <a:cs typeface="Times New Roman" pitchFamily="18" charset="0"/>
              </a:rPr>
              <a:t> Utility value of </a:t>
            </a:r>
            <a:r>
              <a:rPr lang="en-US" i="1">
                <a:latin typeface="Times New Roman" pitchFamily="18" charset="0"/>
                <a:cs typeface="Times New Roman" pitchFamily="18" charset="0"/>
              </a:rPr>
              <a:t>n </a:t>
            </a:r>
            <a:r>
              <a:rPr lang="en-US">
                <a:latin typeface="Times New Roman" pitchFamily="18" charset="0"/>
                <a:cs typeface="Times New Roman" pitchFamily="18" charset="0"/>
              </a:rPr>
              <a:t>if </a:t>
            </a:r>
            <a:r>
              <a:rPr lang="en-US" i="1">
                <a:latin typeface="Times New Roman" pitchFamily="18" charset="0"/>
                <a:cs typeface="Times New Roman" pitchFamily="18" charset="0"/>
              </a:rPr>
              <a:t>n</a:t>
            </a:r>
            <a:r>
              <a:rPr lang="en-US">
                <a:latin typeface="Times New Roman" pitchFamily="18" charset="0"/>
                <a:cs typeface="Times New Roman" pitchFamily="18" charset="0"/>
              </a:rPr>
              <a:t> is the terminal state.</a:t>
            </a:r>
          </a:p>
          <a:p>
            <a:pPr marL="800100" lvl="1" indent="-342900" algn="l" rtl="0">
              <a:buFontTx/>
              <a:buAutoNum type="arabicPeriod"/>
            </a:pPr>
            <a:r>
              <a:rPr lang="en-US">
                <a:latin typeface="Times New Roman" pitchFamily="18" charset="0"/>
                <a:cs typeface="Times New Roman" pitchFamily="18" charset="0"/>
              </a:rPr>
              <a:t> Maximum of the utility values of all the successor nodes </a:t>
            </a:r>
            <a:r>
              <a:rPr lang="en-US" i="1">
                <a:latin typeface="Times New Roman" pitchFamily="18" charset="0"/>
                <a:cs typeface="Times New Roman" pitchFamily="18" charset="0"/>
              </a:rPr>
              <a:t>s</a:t>
            </a:r>
            <a:r>
              <a:rPr lang="en-US">
                <a:latin typeface="Times New Roman" pitchFamily="18" charset="0"/>
                <a:cs typeface="Times New Roman" pitchFamily="18" charset="0"/>
              </a:rPr>
              <a:t> of </a:t>
            </a:r>
            <a:r>
              <a:rPr lang="en-US" i="1">
                <a:latin typeface="Times New Roman" pitchFamily="18" charset="0"/>
                <a:cs typeface="Times New Roman" pitchFamily="18" charset="0"/>
              </a:rPr>
              <a:t>n </a:t>
            </a:r>
            <a:r>
              <a:rPr lang="en-US">
                <a:latin typeface="Times New Roman" pitchFamily="18" charset="0"/>
                <a:cs typeface="Times New Roman" pitchFamily="18" charset="0"/>
              </a:rPr>
              <a:t>: </a:t>
            </a:r>
            <a:r>
              <a:rPr lang="en-US" i="1">
                <a:latin typeface="Times New Roman" pitchFamily="18" charset="0"/>
                <a:cs typeface="Times New Roman" pitchFamily="18" charset="0"/>
              </a:rPr>
              <a:t>n</a:t>
            </a:r>
            <a:r>
              <a:rPr lang="en-US">
                <a:latin typeface="Times New Roman" pitchFamily="18" charset="0"/>
                <a:cs typeface="Times New Roman" pitchFamily="18" charset="0"/>
              </a:rPr>
              <a:t> is a MAX’s current node.</a:t>
            </a:r>
            <a:endParaRPr lang="en-US" i="1">
              <a:latin typeface="Times New Roman" pitchFamily="18" charset="0"/>
              <a:cs typeface="Times New Roman" pitchFamily="18" charset="0"/>
            </a:endParaRPr>
          </a:p>
          <a:p>
            <a:pPr marL="800100" lvl="1" indent="-342900" algn="l" rtl="0">
              <a:buFontTx/>
              <a:buAutoNum type="arabicPeriod"/>
            </a:pPr>
            <a:r>
              <a:rPr lang="en-US">
                <a:latin typeface="Times New Roman" pitchFamily="18" charset="0"/>
                <a:cs typeface="Times New Roman" pitchFamily="18" charset="0"/>
              </a:rPr>
              <a:t> Minimum of the utility values of the successor node </a:t>
            </a:r>
            <a:r>
              <a:rPr lang="en-US" i="1">
                <a:latin typeface="Times New Roman" pitchFamily="18" charset="0"/>
                <a:cs typeface="Times New Roman" pitchFamily="18" charset="0"/>
              </a:rPr>
              <a:t>s</a:t>
            </a:r>
            <a:r>
              <a:rPr lang="en-US">
                <a:latin typeface="Times New Roman" pitchFamily="18" charset="0"/>
                <a:cs typeface="Times New Roman" pitchFamily="18" charset="0"/>
              </a:rPr>
              <a:t> of </a:t>
            </a:r>
            <a:r>
              <a:rPr lang="en-US" i="1">
                <a:latin typeface="Times New Roman" pitchFamily="18" charset="0"/>
                <a:cs typeface="Times New Roman" pitchFamily="18" charset="0"/>
              </a:rPr>
              <a:t>n </a:t>
            </a:r>
            <a:r>
              <a:rPr lang="en-US">
                <a:latin typeface="Times New Roman" pitchFamily="18" charset="0"/>
                <a:cs typeface="Times New Roman" pitchFamily="18" charset="0"/>
              </a:rPr>
              <a:t>: </a:t>
            </a:r>
            <a:r>
              <a:rPr lang="en-US" i="1">
                <a:latin typeface="Times New Roman" pitchFamily="18" charset="0"/>
                <a:cs typeface="Times New Roman" pitchFamily="18" charset="0"/>
              </a:rPr>
              <a:t>n</a:t>
            </a:r>
            <a:r>
              <a:rPr lang="en-US">
                <a:latin typeface="Times New Roman" pitchFamily="18" charset="0"/>
                <a:cs typeface="Times New Roman" pitchFamily="18" charset="0"/>
              </a:rPr>
              <a:t> is a MIN’s current node.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148">
                                            <p:txEl>
                                              <p:pRg st="0" end="0"/>
                                            </p:txEl>
                                          </p:spTgt>
                                        </p:tgtEl>
                                        <p:attrNameLst>
                                          <p:attrName>style.visibility</p:attrName>
                                        </p:attrNameLst>
                                      </p:cBhvr>
                                      <p:to>
                                        <p:strVal val="visible"/>
                                      </p:to>
                                    </p:set>
                                    <p:animEffect transition="in" filter="diamond(in)">
                                      <p:cBhvr>
                                        <p:cTn id="7" dur="2000"/>
                                        <p:tgtEl>
                                          <p:spTgt spid="6148">
                                            <p:txEl>
                                              <p:pRg st="0" end="0"/>
                                            </p:txEl>
                                          </p:spTgt>
                                        </p:tgtEl>
                                      </p:cBhvr>
                                    </p:animEffect>
                                  </p:childTnLst>
                                </p:cTn>
                              </p:par>
                              <p:par>
                                <p:cTn id="8" presetID="8" presetClass="entr" presetSubtype="16" fill="hold" nodeType="withEffect">
                                  <p:stCondLst>
                                    <p:cond delay="0"/>
                                  </p:stCondLst>
                                  <p:childTnLst>
                                    <p:set>
                                      <p:cBhvr>
                                        <p:cTn id="9" dur="1" fill="hold">
                                          <p:stCondLst>
                                            <p:cond delay="0"/>
                                          </p:stCondLst>
                                        </p:cTn>
                                        <p:tgtEl>
                                          <p:spTgt spid="6148">
                                            <p:txEl>
                                              <p:pRg st="1" end="1"/>
                                            </p:txEl>
                                          </p:spTgt>
                                        </p:tgtEl>
                                        <p:attrNameLst>
                                          <p:attrName>style.visibility</p:attrName>
                                        </p:attrNameLst>
                                      </p:cBhvr>
                                      <p:to>
                                        <p:strVal val="visible"/>
                                      </p:to>
                                    </p:set>
                                    <p:animEffect transition="in" filter="diamond(in)">
                                      <p:cBhvr>
                                        <p:cTn id="10" dur="2000"/>
                                        <p:tgtEl>
                                          <p:spTgt spid="6148">
                                            <p:txEl>
                                              <p:pRg st="1" end="1"/>
                                            </p:txEl>
                                          </p:spTgt>
                                        </p:tgtEl>
                                      </p:cBhvr>
                                    </p:animEffect>
                                  </p:childTnLst>
                                </p:cTn>
                              </p:par>
                              <p:par>
                                <p:cTn id="11" presetID="8" presetClass="entr" presetSubtype="16" fill="hold" nodeType="withEffect">
                                  <p:stCondLst>
                                    <p:cond delay="0"/>
                                  </p:stCondLst>
                                  <p:childTnLst>
                                    <p:set>
                                      <p:cBhvr>
                                        <p:cTn id="12" dur="1" fill="hold">
                                          <p:stCondLst>
                                            <p:cond delay="0"/>
                                          </p:stCondLst>
                                        </p:cTn>
                                        <p:tgtEl>
                                          <p:spTgt spid="6148">
                                            <p:txEl>
                                              <p:pRg st="2" end="2"/>
                                            </p:txEl>
                                          </p:spTgt>
                                        </p:tgtEl>
                                        <p:attrNameLst>
                                          <p:attrName>style.visibility</p:attrName>
                                        </p:attrNameLst>
                                      </p:cBhvr>
                                      <p:to>
                                        <p:strVal val="visible"/>
                                      </p:to>
                                    </p:set>
                                    <p:animEffect transition="in" filter="diamond(in)">
                                      <p:cBhvr>
                                        <p:cTn id="13" dur="2000"/>
                                        <p:tgtEl>
                                          <p:spTgt spid="614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a:t>Minimax Algorithm</a:t>
            </a:r>
          </a:p>
        </p:txBody>
      </p:sp>
      <p:sp>
        <p:nvSpPr>
          <p:cNvPr id="21507" name="Rectangle 3"/>
          <p:cNvSpPr>
            <a:spLocks noGrp="1" noChangeArrowheads="1"/>
          </p:cNvSpPr>
          <p:nvPr>
            <p:ph type="body" idx="1"/>
          </p:nvPr>
        </p:nvSpPr>
        <p:spPr/>
        <p:txBody>
          <a:bodyPr/>
          <a:lstStyle/>
          <a:p>
            <a:pPr eaLnBrk="1" hangingPunct="1"/>
            <a:r>
              <a:rPr lang="en-US"/>
              <a:t>Minimax algorithm</a:t>
            </a:r>
          </a:p>
          <a:p>
            <a:pPr lvl="1" eaLnBrk="1" hangingPunct="1"/>
            <a:r>
              <a:rPr lang="en-US"/>
              <a:t>Perfect for deterministic, 2-player game</a:t>
            </a:r>
          </a:p>
          <a:p>
            <a:pPr lvl="1" eaLnBrk="1" hangingPunct="1"/>
            <a:r>
              <a:rPr lang="en-US"/>
              <a:t>One opponent tries to maximize score (Max)</a:t>
            </a:r>
          </a:p>
          <a:p>
            <a:pPr lvl="1" eaLnBrk="1" hangingPunct="1"/>
            <a:r>
              <a:rPr lang="en-US"/>
              <a:t>One opponent tries to minimize score (Min)</a:t>
            </a:r>
          </a:p>
          <a:p>
            <a:pPr lvl="1" eaLnBrk="1" hangingPunct="1"/>
            <a:r>
              <a:rPr lang="en-US"/>
              <a:t>Goal: move to position of highest </a:t>
            </a:r>
            <a:r>
              <a:rPr lang="en-US">
                <a:solidFill>
                  <a:srgbClr val="FF0000"/>
                </a:solidFill>
              </a:rPr>
              <a:t>minimax value </a:t>
            </a:r>
          </a:p>
          <a:p>
            <a:pPr lvl="1" eaLnBrk="1" hangingPunct="1"/>
            <a:r>
              <a:rPr lang="en-US"/>
              <a:t>Identify best achievable payoff against best play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a:t>Minimax Algorithm (cont</a:t>
            </a:r>
            <a:r>
              <a:rPr lang="en-US">
                <a:latin typeface="Arial" pitchFamily="34" charset="0"/>
              </a:rPr>
              <a:t>’</a:t>
            </a:r>
            <a:r>
              <a:rPr lang="en-US"/>
              <a:t>d)</a:t>
            </a:r>
          </a:p>
        </p:txBody>
      </p:sp>
      <p:pic>
        <p:nvPicPr>
          <p:cNvPr id="22531" name="Picture 3"/>
          <p:cNvPicPr>
            <a:picLocks noGrp="1" noChangeAspect="1" noChangeArrowheads="1"/>
          </p:cNvPicPr>
          <p:nvPr>
            <p:ph idx="1"/>
          </p:nvPr>
        </p:nvPicPr>
        <p:blipFill>
          <a:blip r:embed="rId3"/>
          <a:srcRect l="15625" t="25000" r="15625" b="11458"/>
          <a:stretch>
            <a:fillRect/>
          </a:stretch>
        </p:blipFill>
        <p:spPr>
          <a:xfrm>
            <a:off x="1295400" y="1752600"/>
            <a:ext cx="6858000" cy="4743450"/>
          </a:xfr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928688" y="277813"/>
            <a:ext cx="7772400" cy="706437"/>
          </a:xfrm>
        </p:spPr>
        <p:txBody>
          <a:bodyPr/>
          <a:lstStyle/>
          <a:p>
            <a:pPr eaLnBrk="1" hangingPunct="1"/>
            <a:r>
              <a:rPr lang="en-US" sz="3200"/>
              <a:t>Minimax Algorithm (cont</a:t>
            </a:r>
            <a:r>
              <a:rPr lang="en-US" sz="3200">
                <a:latin typeface="Arial" pitchFamily="34" charset="0"/>
              </a:rPr>
              <a:t>’</a:t>
            </a:r>
            <a:r>
              <a:rPr lang="en-US" sz="3200"/>
              <a:t>d)</a:t>
            </a:r>
            <a:endParaRPr lang="fr-FR" sz="2900" i="1" u="sng"/>
          </a:p>
        </p:txBody>
      </p:sp>
      <p:sp>
        <p:nvSpPr>
          <p:cNvPr id="23555" name="Rectangle 3"/>
          <p:cNvSpPr>
            <a:spLocks noGrp="1" noChangeArrowheads="1"/>
          </p:cNvSpPr>
          <p:nvPr>
            <p:ph type="body" idx="1"/>
          </p:nvPr>
        </p:nvSpPr>
        <p:spPr>
          <a:xfrm>
            <a:off x="806450" y="1571625"/>
            <a:ext cx="8229600" cy="4554538"/>
          </a:xfrm>
        </p:spPr>
        <p:txBody>
          <a:bodyPr/>
          <a:lstStyle/>
          <a:p>
            <a:pPr eaLnBrk="1" hangingPunct="1">
              <a:buClr>
                <a:schemeClr val="tx1"/>
              </a:buClr>
              <a:buFont typeface="Wingdings" pitchFamily="2" charset="2"/>
              <a:buChar char="§"/>
            </a:pPr>
            <a:endParaRPr lang="fr-FR" sz="2000">
              <a:latin typeface="Times New Roman" pitchFamily="18" charset="0"/>
              <a:cs typeface="Times New Roman" pitchFamily="18" charset="0"/>
            </a:endParaRPr>
          </a:p>
          <a:p>
            <a:pPr eaLnBrk="1" hangingPunct="1">
              <a:buClr>
                <a:schemeClr val="tx1"/>
              </a:buClr>
              <a:buFont typeface="Wingdings" pitchFamily="2" charset="2"/>
              <a:buNone/>
            </a:pPr>
            <a:endParaRPr lang="fr-FR" sz="2000">
              <a:latin typeface="Times New Roman" pitchFamily="18" charset="0"/>
              <a:cs typeface="Times New Roman" pitchFamily="18" charset="0"/>
            </a:endParaRPr>
          </a:p>
          <a:p>
            <a:pPr eaLnBrk="1" hangingPunct="1">
              <a:buClr>
                <a:schemeClr val="tx1"/>
              </a:buClr>
              <a:buFont typeface="Wingdings" pitchFamily="2" charset="2"/>
              <a:buNone/>
            </a:pPr>
            <a:endParaRPr lang="fr-FR" sz="2000">
              <a:latin typeface="Times New Roman" pitchFamily="18" charset="0"/>
              <a:cs typeface="Times New Roman" pitchFamily="18" charset="0"/>
            </a:endParaRPr>
          </a:p>
          <a:p>
            <a:pPr eaLnBrk="1" hangingPunct="1">
              <a:buClr>
                <a:schemeClr val="tx1"/>
              </a:buClr>
              <a:buFont typeface="Wingdings" pitchFamily="2" charset="2"/>
              <a:buChar char="§"/>
            </a:pPr>
            <a:endParaRPr lang="fr-FR" sz="2000">
              <a:latin typeface="Times New Roman" pitchFamily="18" charset="0"/>
              <a:cs typeface="Times New Roman" pitchFamily="18" charset="0"/>
            </a:endParaRPr>
          </a:p>
          <a:p>
            <a:pPr lvl="1" eaLnBrk="1" hangingPunct="1">
              <a:buClr>
                <a:schemeClr val="tx1"/>
              </a:buClr>
              <a:buFont typeface="Wingdings" pitchFamily="2" charset="2"/>
              <a:buNone/>
            </a:pPr>
            <a:endParaRPr lang="fr-FR" sz="2200">
              <a:latin typeface="Times New Roman" pitchFamily="18" charset="0"/>
              <a:cs typeface="Times New Roman" pitchFamily="18" charset="0"/>
            </a:endParaRPr>
          </a:p>
        </p:txBody>
      </p:sp>
      <p:pic>
        <p:nvPicPr>
          <p:cNvPr id="23556" name="Picture 7" descr="fig05"/>
          <p:cNvPicPr>
            <a:picLocks noChangeAspect="1" noChangeArrowheads="1"/>
          </p:cNvPicPr>
          <p:nvPr/>
        </p:nvPicPr>
        <p:blipFill>
          <a:blip r:embed="rId2"/>
          <a:srcRect/>
          <a:stretch>
            <a:fillRect/>
          </a:stretch>
        </p:blipFill>
        <p:spPr bwMode="auto">
          <a:xfrm>
            <a:off x="600075" y="2708275"/>
            <a:ext cx="8305800" cy="3386138"/>
          </a:xfrm>
          <a:prstGeom prst="rect">
            <a:avLst/>
          </a:prstGeom>
          <a:noFill/>
          <a:ln w="9525">
            <a:noFill/>
            <a:miter lim="800000"/>
            <a:headEnd/>
            <a:tailEnd/>
          </a:ln>
        </p:spPr>
      </p:pic>
      <p:sp>
        <p:nvSpPr>
          <p:cNvPr id="23557" name="Oval 8"/>
          <p:cNvSpPr>
            <a:spLocks noChangeArrowheads="1"/>
          </p:cNvSpPr>
          <p:nvPr/>
        </p:nvSpPr>
        <p:spPr bwMode="auto">
          <a:xfrm>
            <a:off x="6865938" y="3716338"/>
            <a:ext cx="838200" cy="838200"/>
          </a:xfrm>
          <a:prstGeom prst="ellipse">
            <a:avLst/>
          </a:prstGeom>
          <a:noFill/>
          <a:ln w="57150">
            <a:solidFill>
              <a:srgbClr val="FF0000"/>
            </a:solidFill>
            <a:prstDash val="sysDot"/>
            <a:round/>
            <a:headEnd/>
            <a:tailEnd/>
          </a:ln>
        </p:spPr>
        <p:txBody>
          <a:bodyPr wrap="none" anchor="ctr"/>
          <a:lstStyle/>
          <a:p>
            <a:endParaRPr lang="en-US"/>
          </a:p>
        </p:txBody>
      </p:sp>
      <p:sp>
        <p:nvSpPr>
          <p:cNvPr id="23558" name="Oval 9"/>
          <p:cNvSpPr>
            <a:spLocks noChangeArrowheads="1"/>
          </p:cNvSpPr>
          <p:nvPr/>
        </p:nvSpPr>
        <p:spPr bwMode="auto">
          <a:xfrm>
            <a:off x="4776788" y="2565400"/>
            <a:ext cx="838200" cy="906463"/>
          </a:xfrm>
          <a:prstGeom prst="ellipse">
            <a:avLst/>
          </a:prstGeom>
          <a:noFill/>
          <a:ln w="57150">
            <a:solidFill>
              <a:srgbClr val="FF0000"/>
            </a:solidFill>
            <a:prstDash val="sysDot"/>
            <a:round/>
            <a:headEnd/>
            <a:tailEnd/>
          </a:ln>
        </p:spPr>
        <p:txBody>
          <a:bodyPr wrap="none" anchor="ctr"/>
          <a:lstStyle/>
          <a:p>
            <a:endParaRPr lang="en-US"/>
          </a:p>
        </p:txBody>
      </p:sp>
      <p:sp>
        <p:nvSpPr>
          <p:cNvPr id="23559" name="Text Box 10"/>
          <p:cNvSpPr txBox="1">
            <a:spLocks noChangeArrowheads="1"/>
          </p:cNvSpPr>
          <p:nvPr/>
        </p:nvSpPr>
        <p:spPr bwMode="auto">
          <a:xfrm>
            <a:off x="5784850" y="2708275"/>
            <a:ext cx="1250950" cy="366713"/>
          </a:xfrm>
          <a:prstGeom prst="rect">
            <a:avLst/>
          </a:prstGeom>
          <a:noFill/>
          <a:ln w="9525">
            <a:noFill/>
            <a:miter lim="800000"/>
            <a:headEnd/>
            <a:tailEnd/>
          </a:ln>
        </p:spPr>
        <p:txBody>
          <a:bodyPr wrap="none">
            <a:spAutoFit/>
          </a:bodyPr>
          <a:lstStyle/>
          <a:p>
            <a:pPr algn="l" rtl="0"/>
            <a:r>
              <a:rPr lang="fr-FR">
                <a:solidFill>
                  <a:srgbClr val="990000"/>
                </a:solidFill>
              </a:rPr>
              <a:t>MAX node</a:t>
            </a:r>
          </a:p>
        </p:txBody>
      </p:sp>
      <p:sp>
        <p:nvSpPr>
          <p:cNvPr id="23560" name="Text Box 11"/>
          <p:cNvSpPr txBox="1">
            <a:spLocks noChangeArrowheads="1"/>
          </p:cNvSpPr>
          <p:nvPr/>
        </p:nvSpPr>
        <p:spPr bwMode="auto">
          <a:xfrm>
            <a:off x="7729538" y="3789363"/>
            <a:ext cx="1174750" cy="366712"/>
          </a:xfrm>
          <a:prstGeom prst="rect">
            <a:avLst/>
          </a:prstGeom>
          <a:noFill/>
          <a:ln w="9525">
            <a:noFill/>
            <a:miter lim="800000"/>
            <a:headEnd/>
            <a:tailEnd/>
          </a:ln>
        </p:spPr>
        <p:txBody>
          <a:bodyPr wrap="none">
            <a:spAutoFit/>
          </a:bodyPr>
          <a:lstStyle/>
          <a:p>
            <a:pPr algn="l" rtl="0"/>
            <a:r>
              <a:rPr lang="fr-FR">
                <a:solidFill>
                  <a:srgbClr val="990000"/>
                </a:solidFill>
              </a:rPr>
              <a:t>MIN node</a:t>
            </a:r>
          </a:p>
        </p:txBody>
      </p:sp>
      <p:sp>
        <p:nvSpPr>
          <p:cNvPr id="23561" name="AutoShape 12"/>
          <p:cNvSpPr>
            <a:spLocks noChangeArrowheads="1"/>
          </p:cNvSpPr>
          <p:nvPr/>
        </p:nvSpPr>
        <p:spPr bwMode="auto">
          <a:xfrm>
            <a:off x="1104900" y="2060575"/>
            <a:ext cx="287338" cy="309563"/>
          </a:xfrm>
          <a:prstGeom prst="triangle">
            <a:avLst>
              <a:gd name="adj" fmla="val 50000"/>
            </a:avLst>
          </a:prstGeom>
          <a:solidFill>
            <a:schemeClr val="bg2"/>
          </a:solidFill>
          <a:ln w="12700">
            <a:solidFill>
              <a:schemeClr val="tx1"/>
            </a:solidFill>
            <a:miter lim="800000"/>
            <a:headEnd type="none" w="sm" len="sm"/>
            <a:tailEnd type="none" w="sm" len="sm"/>
          </a:ln>
        </p:spPr>
        <p:txBody>
          <a:bodyPr wrap="none" anchor="ctr"/>
          <a:lstStyle/>
          <a:p>
            <a:endParaRPr lang="en-US"/>
          </a:p>
        </p:txBody>
      </p:sp>
      <p:sp>
        <p:nvSpPr>
          <p:cNvPr id="23562" name="AutoShape 13"/>
          <p:cNvSpPr>
            <a:spLocks noChangeArrowheads="1"/>
          </p:cNvSpPr>
          <p:nvPr/>
        </p:nvSpPr>
        <p:spPr bwMode="auto">
          <a:xfrm flipV="1">
            <a:off x="2976563" y="2060575"/>
            <a:ext cx="358775" cy="288925"/>
          </a:xfrm>
          <a:prstGeom prst="triangle">
            <a:avLst>
              <a:gd name="adj" fmla="val 50000"/>
            </a:avLst>
          </a:prstGeom>
          <a:solidFill>
            <a:schemeClr val="bg2"/>
          </a:solidFill>
          <a:ln w="12700">
            <a:solidFill>
              <a:schemeClr val="tx1"/>
            </a:solidFill>
            <a:miter lim="800000"/>
            <a:headEnd type="none" w="sm" len="sm"/>
            <a:tailEnd type="none" w="sm" len="sm"/>
          </a:ln>
        </p:spPr>
        <p:txBody>
          <a:bodyPr wrap="none" anchor="ctr"/>
          <a:lstStyle/>
          <a:p>
            <a:endParaRPr lang="en-US"/>
          </a:p>
        </p:txBody>
      </p:sp>
      <p:sp>
        <p:nvSpPr>
          <p:cNvPr id="23563" name="Text Box 14"/>
          <p:cNvSpPr txBox="1">
            <a:spLocks noChangeArrowheads="1"/>
          </p:cNvSpPr>
          <p:nvPr/>
        </p:nvSpPr>
        <p:spPr bwMode="auto">
          <a:xfrm>
            <a:off x="1465263" y="2060575"/>
            <a:ext cx="1187450" cy="366713"/>
          </a:xfrm>
          <a:prstGeom prst="rect">
            <a:avLst/>
          </a:prstGeom>
          <a:noFill/>
          <a:ln w="9525">
            <a:noFill/>
            <a:miter lim="800000"/>
            <a:headEnd/>
            <a:tailEnd/>
          </a:ln>
        </p:spPr>
        <p:txBody>
          <a:bodyPr wrap="none">
            <a:spAutoFit/>
          </a:bodyPr>
          <a:lstStyle/>
          <a:p>
            <a:pPr algn="l" rtl="0"/>
            <a:r>
              <a:rPr lang="fr-FR"/>
              <a:t>Max node</a:t>
            </a:r>
          </a:p>
        </p:txBody>
      </p:sp>
      <p:sp>
        <p:nvSpPr>
          <p:cNvPr id="23564" name="Text Box 16"/>
          <p:cNvSpPr txBox="1">
            <a:spLocks noChangeArrowheads="1"/>
          </p:cNvSpPr>
          <p:nvPr/>
        </p:nvSpPr>
        <p:spPr bwMode="auto">
          <a:xfrm>
            <a:off x="3625850" y="2060575"/>
            <a:ext cx="1123950" cy="366713"/>
          </a:xfrm>
          <a:prstGeom prst="rect">
            <a:avLst/>
          </a:prstGeom>
          <a:noFill/>
          <a:ln w="9525">
            <a:noFill/>
            <a:miter lim="800000"/>
            <a:headEnd/>
            <a:tailEnd/>
          </a:ln>
        </p:spPr>
        <p:txBody>
          <a:bodyPr wrap="none">
            <a:spAutoFit/>
          </a:bodyPr>
          <a:lstStyle/>
          <a:p>
            <a:pPr algn="l" rtl="0"/>
            <a:r>
              <a:rPr lang="fr-FR"/>
              <a:t>Min node</a:t>
            </a:r>
          </a:p>
        </p:txBody>
      </p:sp>
      <p:sp>
        <p:nvSpPr>
          <p:cNvPr id="23565" name="Text Box 17"/>
          <p:cNvSpPr txBox="1">
            <a:spLocks noChangeArrowheads="1"/>
          </p:cNvSpPr>
          <p:nvPr/>
        </p:nvSpPr>
        <p:spPr bwMode="auto">
          <a:xfrm>
            <a:off x="4540250" y="5949950"/>
            <a:ext cx="2195513" cy="822325"/>
          </a:xfrm>
          <a:prstGeom prst="rect">
            <a:avLst/>
          </a:prstGeom>
          <a:noFill/>
          <a:ln w="9525">
            <a:noFill/>
            <a:miter lim="800000"/>
            <a:headEnd/>
            <a:tailEnd/>
          </a:ln>
        </p:spPr>
        <p:txBody>
          <a:bodyPr>
            <a:spAutoFit/>
          </a:bodyPr>
          <a:lstStyle/>
          <a:p>
            <a:pPr algn="ctr" rtl="0" eaLnBrk="0" hangingPunct="0"/>
            <a:r>
              <a:rPr lang="en-US" sz="2400">
                <a:solidFill>
                  <a:schemeClr val="accent2"/>
                </a:solidFill>
                <a:latin typeface="Times New Roman" pitchFamily="18" charset="0"/>
              </a:rPr>
              <a:t>value computed </a:t>
            </a:r>
          </a:p>
          <a:p>
            <a:pPr algn="ctr" rtl="0" eaLnBrk="0" hangingPunct="0"/>
            <a:r>
              <a:rPr lang="en-US" sz="2400">
                <a:solidFill>
                  <a:schemeClr val="accent2"/>
                </a:solidFill>
                <a:latin typeface="Times New Roman" pitchFamily="18" charset="0"/>
              </a:rPr>
              <a:t>by minimax</a:t>
            </a:r>
          </a:p>
        </p:txBody>
      </p:sp>
      <p:sp>
        <p:nvSpPr>
          <p:cNvPr id="23566" name="Line 18"/>
          <p:cNvSpPr>
            <a:spLocks noChangeShapeType="1"/>
          </p:cNvSpPr>
          <p:nvPr/>
        </p:nvSpPr>
        <p:spPr bwMode="auto">
          <a:xfrm flipH="1" flipV="1">
            <a:off x="3192463" y="4365625"/>
            <a:ext cx="1584325" cy="1584325"/>
          </a:xfrm>
          <a:prstGeom prst="line">
            <a:avLst/>
          </a:prstGeom>
          <a:noFill/>
          <a:ln w="9525">
            <a:solidFill>
              <a:schemeClr val="tx1"/>
            </a:solidFill>
            <a:round/>
            <a:headEnd/>
            <a:tailEnd type="triangle" w="med" len="med"/>
          </a:ln>
        </p:spPr>
        <p:txBody>
          <a:bodyPr/>
          <a:lstStyle/>
          <a:p>
            <a:endParaRPr lang="en-US"/>
          </a:p>
        </p:txBody>
      </p:sp>
      <p:sp>
        <p:nvSpPr>
          <p:cNvPr id="23567" name="Line 19"/>
          <p:cNvSpPr>
            <a:spLocks noChangeShapeType="1"/>
          </p:cNvSpPr>
          <p:nvPr/>
        </p:nvSpPr>
        <p:spPr bwMode="auto">
          <a:xfrm flipV="1">
            <a:off x="4776788" y="4292600"/>
            <a:ext cx="649287" cy="1657350"/>
          </a:xfrm>
          <a:prstGeom prst="line">
            <a:avLst/>
          </a:prstGeom>
          <a:noFill/>
          <a:ln w="9525">
            <a:solidFill>
              <a:schemeClr val="tx1"/>
            </a:solidFill>
            <a:round/>
            <a:headEnd/>
            <a:tailEnd type="triangle" w="med" len="med"/>
          </a:ln>
        </p:spPr>
        <p:txBody>
          <a:bodyPr/>
          <a:lstStyle/>
          <a:p>
            <a:endParaRPr lang="en-US"/>
          </a:p>
        </p:txBody>
      </p:sp>
      <p:sp>
        <p:nvSpPr>
          <p:cNvPr id="23568" name="Rectangle 20"/>
          <p:cNvSpPr>
            <a:spLocks noChangeArrowheads="1"/>
          </p:cNvSpPr>
          <p:nvPr/>
        </p:nvSpPr>
        <p:spPr bwMode="auto">
          <a:xfrm>
            <a:off x="2112963" y="6237288"/>
            <a:ext cx="1352550" cy="366712"/>
          </a:xfrm>
          <a:prstGeom prst="rect">
            <a:avLst/>
          </a:prstGeom>
          <a:noFill/>
          <a:ln w="9525">
            <a:noFill/>
            <a:miter lim="800000"/>
            <a:headEnd/>
            <a:tailEnd/>
          </a:ln>
        </p:spPr>
        <p:txBody>
          <a:bodyPr wrap="none">
            <a:spAutoFit/>
          </a:bodyPr>
          <a:lstStyle/>
          <a:p>
            <a:pPr algn="l" rtl="0" eaLnBrk="0" hangingPunct="0"/>
            <a:r>
              <a:rPr lang="en-US">
                <a:solidFill>
                  <a:schemeClr val="accent2"/>
                </a:solidFill>
              </a:rPr>
              <a:t>Utility value</a:t>
            </a:r>
          </a:p>
        </p:txBody>
      </p:sp>
      <p:sp>
        <p:nvSpPr>
          <p:cNvPr id="23569" name="Line 21"/>
          <p:cNvSpPr>
            <a:spLocks noChangeShapeType="1"/>
          </p:cNvSpPr>
          <p:nvPr/>
        </p:nvSpPr>
        <p:spPr bwMode="auto">
          <a:xfrm flipH="1" flipV="1">
            <a:off x="1825625" y="5949950"/>
            <a:ext cx="503238" cy="215900"/>
          </a:xfrm>
          <a:prstGeom prst="line">
            <a:avLst/>
          </a:prstGeom>
          <a:noFill/>
          <a:ln w="9525">
            <a:solidFill>
              <a:schemeClr val="tx1"/>
            </a:solidFill>
            <a:round/>
            <a:headEnd/>
            <a:tailEnd type="triangle" w="med" len="med"/>
          </a:ln>
        </p:spPr>
        <p:txBody>
          <a:bodyPr/>
          <a:lstStyle/>
          <a:p>
            <a:endParaRPr lang="en-US"/>
          </a:p>
        </p:txBody>
      </p:sp>
      <p:sp>
        <p:nvSpPr>
          <p:cNvPr id="23570" name="Line 22"/>
          <p:cNvSpPr>
            <a:spLocks noChangeShapeType="1"/>
          </p:cNvSpPr>
          <p:nvPr/>
        </p:nvSpPr>
        <p:spPr bwMode="auto">
          <a:xfrm flipV="1">
            <a:off x="2328863" y="5949950"/>
            <a:ext cx="1296987" cy="215900"/>
          </a:xfrm>
          <a:prstGeom prst="line">
            <a:avLst/>
          </a:prstGeom>
          <a:noFill/>
          <a:ln w="9525">
            <a:solidFill>
              <a:schemeClr val="tx1"/>
            </a:solidFill>
            <a:round/>
            <a:headEnd/>
            <a:tailEnd type="triangle" w="med" len="med"/>
          </a:ln>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a:t>Minimax Algorithm (cont</a:t>
            </a:r>
            <a:r>
              <a:rPr lang="en-US">
                <a:latin typeface="Arial" pitchFamily="34" charset="0"/>
              </a:rPr>
              <a:t>’</a:t>
            </a:r>
            <a:r>
              <a:rPr lang="en-US"/>
              <a:t>d)</a:t>
            </a:r>
          </a:p>
        </p:txBody>
      </p:sp>
      <p:pic>
        <p:nvPicPr>
          <p:cNvPr id="24579" name="Picture 3" descr="minimax"/>
          <p:cNvPicPr>
            <a:picLocks noGrp="1" noChangeAspect="1" noChangeArrowheads="1"/>
          </p:cNvPicPr>
          <p:nvPr>
            <p:ph idx="1"/>
          </p:nvPr>
        </p:nvPicPr>
        <p:blipFill>
          <a:blip r:embed="rId3"/>
          <a:srcRect/>
          <a:stretch>
            <a:fillRect/>
          </a:stretch>
        </p:blipFill>
        <p:spPr>
          <a:xfrm>
            <a:off x="1371600" y="1828800"/>
            <a:ext cx="7162800" cy="4495800"/>
          </a:xfrm>
          <a:noFill/>
        </p:spPr>
      </p:pic>
      <p:sp>
        <p:nvSpPr>
          <p:cNvPr id="24580" name="Rectangle 4"/>
          <p:cNvSpPr>
            <a:spLocks noChangeArrowheads="1"/>
          </p:cNvSpPr>
          <p:nvPr/>
        </p:nvSpPr>
        <p:spPr bwMode="auto">
          <a:xfrm>
            <a:off x="1524000" y="5791200"/>
            <a:ext cx="457200" cy="228600"/>
          </a:xfrm>
          <a:prstGeom prst="rect">
            <a:avLst/>
          </a:prstGeom>
          <a:solidFill>
            <a:schemeClr val="bg1"/>
          </a:solidFill>
          <a:ln w="9525">
            <a:solidFill>
              <a:schemeClr val="tx1"/>
            </a:solidFill>
            <a:miter lim="800000"/>
            <a:headEnd/>
            <a:tailEnd/>
          </a:ln>
        </p:spPr>
        <p:txBody>
          <a:bodyPr wrap="none" anchor="ctr"/>
          <a:lstStyle/>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a:t>Minimax Algorithm (cont</a:t>
            </a:r>
            <a:r>
              <a:rPr lang="en-US">
                <a:latin typeface="Arial" pitchFamily="34" charset="0"/>
              </a:rPr>
              <a:t>’</a:t>
            </a:r>
            <a:r>
              <a:rPr lang="en-US"/>
              <a:t>d)</a:t>
            </a:r>
          </a:p>
        </p:txBody>
      </p:sp>
      <p:pic>
        <p:nvPicPr>
          <p:cNvPr id="25603" name="Picture 3" descr="minimax"/>
          <p:cNvPicPr>
            <a:picLocks noGrp="1" noChangeAspect="1" noChangeArrowheads="1"/>
          </p:cNvPicPr>
          <p:nvPr>
            <p:ph idx="1"/>
          </p:nvPr>
        </p:nvPicPr>
        <p:blipFill>
          <a:blip r:embed="rId3"/>
          <a:srcRect/>
          <a:stretch>
            <a:fillRect/>
          </a:stretch>
        </p:blipFill>
        <p:spPr>
          <a:xfrm>
            <a:off x="1371600" y="1828800"/>
            <a:ext cx="7162800" cy="4495800"/>
          </a:xfrm>
          <a:noFill/>
        </p:spPr>
      </p:pic>
      <p:sp>
        <p:nvSpPr>
          <p:cNvPr id="25604" name="Text Box 4"/>
          <p:cNvSpPr txBox="1">
            <a:spLocks noChangeArrowheads="1"/>
          </p:cNvSpPr>
          <p:nvPr/>
        </p:nvSpPr>
        <p:spPr bwMode="auto">
          <a:xfrm>
            <a:off x="2819400" y="4495800"/>
            <a:ext cx="298450" cy="366713"/>
          </a:xfrm>
          <a:prstGeom prst="rect">
            <a:avLst/>
          </a:prstGeom>
          <a:noFill/>
          <a:ln w="9525">
            <a:noFill/>
            <a:miter lim="800000"/>
            <a:headEnd/>
            <a:tailEnd/>
          </a:ln>
        </p:spPr>
        <p:txBody>
          <a:bodyPr wrap="none">
            <a:spAutoFit/>
          </a:bodyPr>
          <a:lstStyle/>
          <a:p>
            <a:pPr algn="l" rtl="0"/>
            <a:r>
              <a:rPr lang="en-US">
                <a:latin typeface="Times New Roman" pitchFamily="18" charset="0"/>
              </a:rPr>
              <a:t>3</a:t>
            </a:r>
          </a:p>
        </p:txBody>
      </p:sp>
      <p:sp>
        <p:nvSpPr>
          <p:cNvPr id="25605" name="Text Box 5"/>
          <p:cNvSpPr txBox="1">
            <a:spLocks noChangeArrowheads="1"/>
          </p:cNvSpPr>
          <p:nvPr/>
        </p:nvSpPr>
        <p:spPr bwMode="auto">
          <a:xfrm>
            <a:off x="3810000" y="4495800"/>
            <a:ext cx="298450" cy="366713"/>
          </a:xfrm>
          <a:prstGeom prst="rect">
            <a:avLst/>
          </a:prstGeom>
          <a:noFill/>
          <a:ln w="9525">
            <a:noFill/>
            <a:miter lim="800000"/>
            <a:headEnd/>
            <a:tailEnd/>
          </a:ln>
        </p:spPr>
        <p:txBody>
          <a:bodyPr wrap="none">
            <a:spAutoFit/>
          </a:bodyPr>
          <a:lstStyle/>
          <a:p>
            <a:pPr algn="l" rtl="0"/>
            <a:r>
              <a:rPr lang="en-US">
                <a:latin typeface="Times New Roman" pitchFamily="18" charset="0"/>
              </a:rPr>
              <a:t>9</a:t>
            </a:r>
          </a:p>
        </p:txBody>
      </p:sp>
      <p:sp>
        <p:nvSpPr>
          <p:cNvPr id="25606" name="Text Box 6"/>
          <p:cNvSpPr txBox="1">
            <a:spLocks noChangeArrowheads="1"/>
          </p:cNvSpPr>
          <p:nvPr/>
        </p:nvSpPr>
        <p:spPr bwMode="auto">
          <a:xfrm>
            <a:off x="4800600" y="4495800"/>
            <a:ext cx="298450" cy="366713"/>
          </a:xfrm>
          <a:prstGeom prst="rect">
            <a:avLst/>
          </a:prstGeom>
          <a:noFill/>
          <a:ln w="9525">
            <a:noFill/>
            <a:miter lim="800000"/>
            <a:headEnd/>
            <a:tailEnd/>
          </a:ln>
        </p:spPr>
        <p:txBody>
          <a:bodyPr wrap="none">
            <a:spAutoFit/>
          </a:bodyPr>
          <a:lstStyle/>
          <a:p>
            <a:pPr algn="l" rtl="0"/>
            <a:r>
              <a:rPr lang="en-US">
                <a:latin typeface="Times New Roman" pitchFamily="18" charset="0"/>
              </a:rPr>
              <a:t>0</a:t>
            </a:r>
          </a:p>
        </p:txBody>
      </p:sp>
      <p:sp>
        <p:nvSpPr>
          <p:cNvPr id="25607" name="Text Box 7"/>
          <p:cNvSpPr txBox="1">
            <a:spLocks noChangeArrowheads="1"/>
          </p:cNvSpPr>
          <p:nvPr/>
        </p:nvSpPr>
        <p:spPr bwMode="auto">
          <a:xfrm>
            <a:off x="5791200" y="4495800"/>
            <a:ext cx="298450" cy="366713"/>
          </a:xfrm>
          <a:prstGeom prst="rect">
            <a:avLst/>
          </a:prstGeom>
          <a:noFill/>
          <a:ln w="9525">
            <a:noFill/>
            <a:miter lim="800000"/>
            <a:headEnd/>
            <a:tailEnd/>
          </a:ln>
        </p:spPr>
        <p:txBody>
          <a:bodyPr wrap="none">
            <a:spAutoFit/>
          </a:bodyPr>
          <a:lstStyle/>
          <a:p>
            <a:pPr algn="l" rtl="0"/>
            <a:r>
              <a:rPr lang="en-US">
                <a:latin typeface="Times New Roman" pitchFamily="18" charset="0"/>
              </a:rPr>
              <a:t>7</a:t>
            </a:r>
          </a:p>
        </p:txBody>
      </p:sp>
      <p:sp>
        <p:nvSpPr>
          <p:cNvPr id="25608" name="Text Box 8"/>
          <p:cNvSpPr txBox="1">
            <a:spLocks noChangeArrowheads="1"/>
          </p:cNvSpPr>
          <p:nvPr/>
        </p:nvSpPr>
        <p:spPr bwMode="auto">
          <a:xfrm>
            <a:off x="6705600" y="4495800"/>
            <a:ext cx="298450" cy="366713"/>
          </a:xfrm>
          <a:prstGeom prst="rect">
            <a:avLst/>
          </a:prstGeom>
          <a:noFill/>
          <a:ln w="9525">
            <a:noFill/>
            <a:miter lim="800000"/>
            <a:headEnd/>
            <a:tailEnd/>
          </a:ln>
        </p:spPr>
        <p:txBody>
          <a:bodyPr wrap="none">
            <a:spAutoFit/>
          </a:bodyPr>
          <a:lstStyle/>
          <a:p>
            <a:pPr algn="l" rtl="0"/>
            <a:r>
              <a:rPr lang="en-US">
                <a:latin typeface="Times New Roman" pitchFamily="18" charset="0"/>
              </a:rPr>
              <a:t>2</a:t>
            </a:r>
          </a:p>
        </p:txBody>
      </p:sp>
      <p:sp>
        <p:nvSpPr>
          <p:cNvPr id="25609" name="Text Box 9"/>
          <p:cNvSpPr txBox="1">
            <a:spLocks noChangeArrowheads="1"/>
          </p:cNvSpPr>
          <p:nvPr/>
        </p:nvSpPr>
        <p:spPr bwMode="auto">
          <a:xfrm>
            <a:off x="7696200" y="4495800"/>
            <a:ext cx="298450" cy="366713"/>
          </a:xfrm>
          <a:prstGeom prst="rect">
            <a:avLst/>
          </a:prstGeom>
          <a:noFill/>
          <a:ln w="9525">
            <a:noFill/>
            <a:miter lim="800000"/>
            <a:headEnd/>
            <a:tailEnd/>
          </a:ln>
        </p:spPr>
        <p:txBody>
          <a:bodyPr wrap="none">
            <a:spAutoFit/>
          </a:bodyPr>
          <a:lstStyle/>
          <a:p>
            <a:pPr algn="l" rtl="0"/>
            <a:r>
              <a:rPr lang="en-US">
                <a:latin typeface="Times New Roman" pitchFamily="18" charset="0"/>
              </a:rPr>
              <a:t>6</a:t>
            </a:r>
          </a:p>
        </p:txBody>
      </p:sp>
      <p:sp>
        <p:nvSpPr>
          <p:cNvPr id="25610" name="Line 10"/>
          <p:cNvSpPr>
            <a:spLocks noChangeShapeType="1"/>
          </p:cNvSpPr>
          <p:nvPr/>
        </p:nvSpPr>
        <p:spPr bwMode="auto">
          <a:xfrm flipV="1">
            <a:off x="3048000" y="4953000"/>
            <a:ext cx="0" cy="685800"/>
          </a:xfrm>
          <a:prstGeom prst="line">
            <a:avLst/>
          </a:prstGeom>
          <a:noFill/>
          <a:ln w="9525">
            <a:solidFill>
              <a:schemeClr val="tx1"/>
            </a:solidFill>
            <a:round/>
            <a:headEnd/>
            <a:tailEnd type="triangle" w="med" len="med"/>
          </a:ln>
        </p:spPr>
        <p:txBody>
          <a:bodyPr wrap="none"/>
          <a:lstStyle/>
          <a:p>
            <a:endParaRPr lang="en-US"/>
          </a:p>
        </p:txBody>
      </p:sp>
      <p:sp>
        <p:nvSpPr>
          <p:cNvPr id="25611" name="Line 11"/>
          <p:cNvSpPr>
            <a:spLocks noChangeShapeType="1"/>
          </p:cNvSpPr>
          <p:nvPr/>
        </p:nvSpPr>
        <p:spPr bwMode="auto">
          <a:xfrm flipH="1" flipV="1">
            <a:off x="4038600" y="4876800"/>
            <a:ext cx="228600" cy="762000"/>
          </a:xfrm>
          <a:prstGeom prst="line">
            <a:avLst/>
          </a:prstGeom>
          <a:noFill/>
          <a:ln w="9525">
            <a:solidFill>
              <a:schemeClr val="tx1"/>
            </a:solidFill>
            <a:round/>
            <a:headEnd/>
            <a:tailEnd type="triangle" w="med" len="med"/>
          </a:ln>
        </p:spPr>
        <p:txBody>
          <a:bodyPr wrap="none"/>
          <a:lstStyle/>
          <a:p>
            <a:endParaRPr lang="en-US"/>
          </a:p>
        </p:txBody>
      </p:sp>
      <p:sp>
        <p:nvSpPr>
          <p:cNvPr id="25612" name="Line 12"/>
          <p:cNvSpPr>
            <a:spLocks noChangeShapeType="1"/>
          </p:cNvSpPr>
          <p:nvPr/>
        </p:nvSpPr>
        <p:spPr bwMode="auto">
          <a:xfrm flipV="1">
            <a:off x="5029200" y="4876800"/>
            <a:ext cx="0" cy="762000"/>
          </a:xfrm>
          <a:prstGeom prst="line">
            <a:avLst/>
          </a:prstGeom>
          <a:noFill/>
          <a:ln w="9525">
            <a:solidFill>
              <a:schemeClr val="tx1"/>
            </a:solidFill>
            <a:round/>
            <a:headEnd/>
            <a:tailEnd type="triangle" w="med" len="med"/>
          </a:ln>
        </p:spPr>
        <p:txBody>
          <a:bodyPr wrap="none"/>
          <a:lstStyle/>
          <a:p>
            <a:endParaRPr lang="en-US"/>
          </a:p>
        </p:txBody>
      </p:sp>
      <p:sp>
        <p:nvSpPr>
          <p:cNvPr id="25613" name="Line 13"/>
          <p:cNvSpPr>
            <a:spLocks noChangeShapeType="1"/>
          </p:cNvSpPr>
          <p:nvPr/>
        </p:nvSpPr>
        <p:spPr bwMode="auto">
          <a:xfrm flipH="1" flipV="1">
            <a:off x="6019800" y="4876800"/>
            <a:ext cx="228600" cy="609600"/>
          </a:xfrm>
          <a:prstGeom prst="line">
            <a:avLst/>
          </a:prstGeom>
          <a:noFill/>
          <a:ln w="9525">
            <a:solidFill>
              <a:schemeClr val="tx1"/>
            </a:solidFill>
            <a:round/>
            <a:headEnd/>
            <a:tailEnd type="triangle" w="med" len="med"/>
          </a:ln>
        </p:spPr>
        <p:txBody>
          <a:bodyPr wrap="none"/>
          <a:lstStyle/>
          <a:p>
            <a:endParaRPr lang="en-US"/>
          </a:p>
        </p:txBody>
      </p:sp>
      <p:sp>
        <p:nvSpPr>
          <p:cNvPr id="25614" name="Line 14"/>
          <p:cNvSpPr>
            <a:spLocks noChangeShapeType="1"/>
          </p:cNvSpPr>
          <p:nvPr/>
        </p:nvSpPr>
        <p:spPr bwMode="auto">
          <a:xfrm flipV="1">
            <a:off x="6629400" y="4876800"/>
            <a:ext cx="76200" cy="685800"/>
          </a:xfrm>
          <a:prstGeom prst="line">
            <a:avLst/>
          </a:prstGeom>
          <a:noFill/>
          <a:ln w="9525">
            <a:solidFill>
              <a:schemeClr val="tx1"/>
            </a:solidFill>
            <a:round/>
            <a:headEnd/>
            <a:tailEnd type="triangle" w="med" len="med"/>
          </a:ln>
        </p:spPr>
        <p:txBody>
          <a:bodyPr wrap="none"/>
          <a:lstStyle/>
          <a:p>
            <a:endParaRPr lang="en-US"/>
          </a:p>
        </p:txBody>
      </p:sp>
      <p:sp>
        <p:nvSpPr>
          <p:cNvPr id="25615" name="Line 15"/>
          <p:cNvSpPr>
            <a:spLocks noChangeShapeType="1"/>
          </p:cNvSpPr>
          <p:nvPr/>
        </p:nvSpPr>
        <p:spPr bwMode="auto">
          <a:xfrm flipH="1" flipV="1">
            <a:off x="7010400" y="4876800"/>
            <a:ext cx="228600" cy="685800"/>
          </a:xfrm>
          <a:prstGeom prst="line">
            <a:avLst/>
          </a:prstGeom>
          <a:noFill/>
          <a:ln w="9525">
            <a:solidFill>
              <a:schemeClr val="tx1"/>
            </a:solidFill>
            <a:round/>
            <a:headEnd/>
            <a:tailEnd type="triangle" w="med" len="med"/>
          </a:ln>
        </p:spPr>
        <p:txBody>
          <a:bodyPr wrap="none"/>
          <a:lstStyle/>
          <a:p>
            <a:endParaRPr lang="en-US"/>
          </a:p>
        </p:txBody>
      </p:sp>
      <p:sp>
        <p:nvSpPr>
          <p:cNvPr id="25616" name="Line 16"/>
          <p:cNvSpPr>
            <a:spLocks noChangeShapeType="1"/>
          </p:cNvSpPr>
          <p:nvPr/>
        </p:nvSpPr>
        <p:spPr bwMode="auto">
          <a:xfrm flipV="1">
            <a:off x="7543800" y="4876800"/>
            <a:ext cx="152400" cy="609600"/>
          </a:xfrm>
          <a:prstGeom prst="line">
            <a:avLst/>
          </a:prstGeom>
          <a:noFill/>
          <a:ln w="9525">
            <a:solidFill>
              <a:schemeClr val="tx1"/>
            </a:solidFill>
            <a:round/>
            <a:headEnd/>
            <a:tailEnd type="triangle" w="med" len="med"/>
          </a:ln>
        </p:spPr>
        <p:txBody>
          <a:bodyPr wrap="none"/>
          <a:lstStyle/>
          <a:p>
            <a:endParaRPr lang="en-US"/>
          </a:p>
        </p:txBody>
      </p:sp>
      <p:sp>
        <p:nvSpPr>
          <p:cNvPr id="25617" name="Line 17"/>
          <p:cNvSpPr>
            <a:spLocks noChangeShapeType="1"/>
          </p:cNvSpPr>
          <p:nvPr/>
        </p:nvSpPr>
        <p:spPr bwMode="auto">
          <a:xfrm flipH="1" flipV="1">
            <a:off x="8001000" y="4876800"/>
            <a:ext cx="228600" cy="685800"/>
          </a:xfrm>
          <a:prstGeom prst="line">
            <a:avLst/>
          </a:prstGeom>
          <a:noFill/>
          <a:ln w="9525">
            <a:solidFill>
              <a:schemeClr val="tx1"/>
            </a:solidFill>
            <a:round/>
            <a:headEnd/>
            <a:tailEnd type="triangle" w="med" len="med"/>
          </a:ln>
        </p:spPr>
        <p:txBody>
          <a:bodyPr wrap="none"/>
          <a:lstStyle/>
          <a:p>
            <a:endParaRPr lang="en-US"/>
          </a:p>
        </p:txBody>
      </p:sp>
      <p:sp>
        <p:nvSpPr>
          <p:cNvPr id="25618" name="Line 18"/>
          <p:cNvSpPr>
            <a:spLocks noChangeShapeType="1"/>
          </p:cNvSpPr>
          <p:nvPr/>
        </p:nvSpPr>
        <p:spPr bwMode="auto">
          <a:xfrm flipV="1">
            <a:off x="3581400" y="4876800"/>
            <a:ext cx="152400" cy="685800"/>
          </a:xfrm>
          <a:prstGeom prst="line">
            <a:avLst/>
          </a:prstGeom>
          <a:noFill/>
          <a:ln w="9525">
            <a:solidFill>
              <a:schemeClr val="tx1"/>
            </a:solidFill>
            <a:round/>
            <a:headEnd/>
            <a:tailEnd type="triangle" w="med" len="med"/>
          </a:ln>
        </p:spPr>
        <p:txBody>
          <a:bodyPr wrap="none"/>
          <a:lstStyle/>
          <a:p>
            <a:endParaRPr lang="en-US"/>
          </a:p>
        </p:txBody>
      </p:sp>
      <p:sp>
        <p:nvSpPr>
          <p:cNvPr id="25619" name="Line 19"/>
          <p:cNvSpPr>
            <a:spLocks noChangeShapeType="1"/>
          </p:cNvSpPr>
          <p:nvPr/>
        </p:nvSpPr>
        <p:spPr bwMode="auto">
          <a:xfrm flipV="1">
            <a:off x="2286000" y="4876800"/>
            <a:ext cx="457200" cy="762000"/>
          </a:xfrm>
          <a:prstGeom prst="line">
            <a:avLst/>
          </a:prstGeom>
          <a:noFill/>
          <a:ln w="9525">
            <a:solidFill>
              <a:schemeClr val="tx1"/>
            </a:solidFill>
            <a:round/>
            <a:headEnd/>
            <a:tailEnd type="triangle" w="med" len="med"/>
          </a:ln>
        </p:spPr>
        <p:txBody>
          <a:bodyPr wrap="none"/>
          <a:lstStyle/>
          <a:p>
            <a:endParaRPr lang="en-US"/>
          </a:p>
        </p:txBody>
      </p:sp>
      <p:sp>
        <p:nvSpPr>
          <p:cNvPr id="25620" name="Line 20"/>
          <p:cNvSpPr>
            <a:spLocks noChangeShapeType="1"/>
          </p:cNvSpPr>
          <p:nvPr/>
        </p:nvSpPr>
        <p:spPr bwMode="auto">
          <a:xfrm flipV="1">
            <a:off x="5562600" y="4876800"/>
            <a:ext cx="152400" cy="685800"/>
          </a:xfrm>
          <a:prstGeom prst="line">
            <a:avLst/>
          </a:prstGeom>
          <a:noFill/>
          <a:ln w="9525">
            <a:solidFill>
              <a:schemeClr val="tx1"/>
            </a:solidFill>
            <a:round/>
            <a:headEnd/>
            <a:tailEnd type="triangle" w="med" len="med"/>
          </a:ln>
        </p:spPr>
        <p:txBody>
          <a:bodyPr wrap="none"/>
          <a:lstStyle/>
          <a:p>
            <a:endParaRPr lang="en-US"/>
          </a:p>
        </p:txBody>
      </p:sp>
      <p:sp>
        <p:nvSpPr>
          <p:cNvPr id="25621" name="Rectangle 21"/>
          <p:cNvSpPr>
            <a:spLocks noChangeArrowheads="1"/>
          </p:cNvSpPr>
          <p:nvPr/>
        </p:nvSpPr>
        <p:spPr bwMode="auto">
          <a:xfrm>
            <a:off x="1524000" y="5791200"/>
            <a:ext cx="457200" cy="228600"/>
          </a:xfrm>
          <a:prstGeom prst="rect">
            <a:avLst/>
          </a:prstGeom>
          <a:solidFill>
            <a:schemeClr val="bg1"/>
          </a:solidFill>
          <a:ln w="9525">
            <a:solidFill>
              <a:schemeClr val="tx1"/>
            </a:solidFill>
            <a:miter lim="800000"/>
            <a:headEnd/>
            <a:tailEnd/>
          </a:ln>
        </p:spPr>
        <p:txBody>
          <a:bodyPr wrap="none" anchor="ct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a:t>Minimax Algorithm (cont</a:t>
            </a:r>
            <a:r>
              <a:rPr lang="en-US">
                <a:latin typeface="Arial" pitchFamily="34" charset="0"/>
              </a:rPr>
              <a:t>’</a:t>
            </a:r>
            <a:r>
              <a:rPr lang="en-US"/>
              <a:t>d)</a:t>
            </a:r>
          </a:p>
        </p:txBody>
      </p:sp>
      <p:pic>
        <p:nvPicPr>
          <p:cNvPr id="26627" name="Picture 3" descr="minimax"/>
          <p:cNvPicPr>
            <a:picLocks noGrp="1" noChangeAspect="1" noChangeArrowheads="1"/>
          </p:cNvPicPr>
          <p:nvPr>
            <p:ph idx="1"/>
          </p:nvPr>
        </p:nvPicPr>
        <p:blipFill>
          <a:blip r:embed="rId3"/>
          <a:srcRect/>
          <a:stretch>
            <a:fillRect/>
          </a:stretch>
        </p:blipFill>
        <p:spPr>
          <a:xfrm>
            <a:off x="1371600" y="1828800"/>
            <a:ext cx="7162800" cy="4495800"/>
          </a:xfrm>
          <a:noFill/>
        </p:spPr>
      </p:pic>
      <p:sp>
        <p:nvSpPr>
          <p:cNvPr id="26628" name="Text Box 4"/>
          <p:cNvSpPr txBox="1">
            <a:spLocks noChangeArrowheads="1"/>
          </p:cNvSpPr>
          <p:nvPr/>
        </p:nvSpPr>
        <p:spPr bwMode="auto">
          <a:xfrm>
            <a:off x="2819400" y="4495800"/>
            <a:ext cx="298450" cy="366713"/>
          </a:xfrm>
          <a:prstGeom prst="rect">
            <a:avLst/>
          </a:prstGeom>
          <a:noFill/>
          <a:ln w="9525">
            <a:noFill/>
            <a:miter lim="800000"/>
            <a:headEnd/>
            <a:tailEnd/>
          </a:ln>
        </p:spPr>
        <p:txBody>
          <a:bodyPr wrap="none">
            <a:spAutoFit/>
          </a:bodyPr>
          <a:lstStyle/>
          <a:p>
            <a:pPr algn="l" rtl="0"/>
            <a:r>
              <a:rPr lang="en-US">
                <a:latin typeface="Times New Roman" pitchFamily="18" charset="0"/>
              </a:rPr>
              <a:t>3</a:t>
            </a:r>
          </a:p>
        </p:txBody>
      </p:sp>
      <p:sp>
        <p:nvSpPr>
          <p:cNvPr id="26629" name="Text Box 5"/>
          <p:cNvSpPr txBox="1">
            <a:spLocks noChangeArrowheads="1"/>
          </p:cNvSpPr>
          <p:nvPr/>
        </p:nvSpPr>
        <p:spPr bwMode="auto">
          <a:xfrm>
            <a:off x="3810000" y="4495800"/>
            <a:ext cx="298450" cy="366713"/>
          </a:xfrm>
          <a:prstGeom prst="rect">
            <a:avLst/>
          </a:prstGeom>
          <a:noFill/>
          <a:ln w="9525">
            <a:noFill/>
            <a:miter lim="800000"/>
            <a:headEnd/>
            <a:tailEnd/>
          </a:ln>
        </p:spPr>
        <p:txBody>
          <a:bodyPr wrap="none">
            <a:spAutoFit/>
          </a:bodyPr>
          <a:lstStyle/>
          <a:p>
            <a:pPr algn="l" rtl="0"/>
            <a:r>
              <a:rPr lang="en-US">
                <a:latin typeface="Times New Roman" pitchFamily="18" charset="0"/>
              </a:rPr>
              <a:t>9</a:t>
            </a:r>
          </a:p>
        </p:txBody>
      </p:sp>
      <p:sp>
        <p:nvSpPr>
          <p:cNvPr id="26630" name="Text Box 6"/>
          <p:cNvSpPr txBox="1">
            <a:spLocks noChangeArrowheads="1"/>
          </p:cNvSpPr>
          <p:nvPr/>
        </p:nvSpPr>
        <p:spPr bwMode="auto">
          <a:xfrm>
            <a:off x="4800600" y="4495800"/>
            <a:ext cx="298450" cy="366713"/>
          </a:xfrm>
          <a:prstGeom prst="rect">
            <a:avLst/>
          </a:prstGeom>
          <a:noFill/>
          <a:ln w="9525">
            <a:noFill/>
            <a:miter lim="800000"/>
            <a:headEnd/>
            <a:tailEnd/>
          </a:ln>
        </p:spPr>
        <p:txBody>
          <a:bodyPr wrap="none">
            <a:spAutoFit/>
          </a:bodyPr>
          <a:lstStyle/>
          <a:p>
            <a:pPr algn="l" rtl="0"/>
            <a:r>
              <a:rPr lang="en-US">
                <a:latin typeface="Times New Roman" pitchFamily="18" charset="0"/>
              </a:rPr>
              <a:t>0</a:t>
            </a:r>
          </a:p>
        </p:txBody>
      </p:sp>
      <p:sp>
        <p:nvSpPr>
          <p:cNvPr id="26631" name="Text Box 7"/>
          <p:cNvSpPr txBox="1">
            <a:spLocks noChangeArrowheads="1"/>
          </p:cNvSpPr>
          <p:nvPr/>
        </p:nvSpPr>
        <p:spPr bwMode="auto">
          <a:xfrm>
            <a:off x="5791200" y="4495800"/>
            <a:ext cx="298450" cy="366713"/>
          </a:xfrm>
          <a:prstGeom prst="rect">
            <a:avLst/>
          </a:prstGeom>
          <a:noFill/>
          <a:ln w="9525">
            <a:noFill/>
            <a:miter lim="800000"/>
            <a:headEnd/>
            <a:tailEnd/>
          </a:ln>
        </p:spPr>
        <p:txBody>
          <a:bodyPr wrap="none">
            <a:spAutoFit/>
          </a:bodyPr>
          <a:lstStyle/>
          <a:p>
            <a:pPr algn="l" rtl="0"/>
            <a:r>
              <a:rPr lang="en-US">
                <a:latin typeface="Times New Roman" pitchFamily="18" charset="0"/>
              </a:rPr>
              <a:t>7</a:t>
            </a:r>
          </a:p>
        </p:txBody>
      </p:sp>
      <p:sp>
        <p:nvSpPr>
          <p:cNvPr id="26632" name="Text Box 8"/>
          <p:cNvSpPr txBox="1">
            <a:spLocks noChangeArrowheads="1"/>
          </p:cNvSpPr>
          <p:nvPr/>
        </p:nvSpPr>
        <p:spPr bwMode="auto">
          <a:xfrm>
            <a:off x="6705600" y="4495800"/>
            <a:ext cx="298450" cy="366713"/>
          </a:xfrm>
          <a:prstGeom prst="rect">
            <a:avLst/>
          </a:prstGeom>
          <a:noFill/>
          <a:ln w="9525">
            <a:noFill/>
            <a:miter lim="800000"/>
            <a:headEnd/>
            <a:tailEnd/>
          </a:ln>
        </p:spPr>
        <p:txBody>
          <a:bodyPr wrap="none">
            <a:spAutoFit/>
          </a:bodyPr>
          <a:lstStyle/>
          <a:p>
            <a:pPr algn="l" rtl="0"/>
            <a:r>
              <a:rPr lang="en-US">
                <a:latin typeface="Times New Roman" pitchFamily="18" charset="0"/>
              </a:rPr>
              <a:t>2</a:t>
            </a:r>
          </a:p>
        </p:txBody>
      </p:sp>
      <p:sp>
        <p:nvSpPr>
          <p:cNvPr id="26633" name="Text Box 9"/>
          <p:cNvSpPr txBox="1">
            <a:spLocks noChangeArrowheads="1"/>
          </p:cNvSpPr>
          <p:nvPr/>
        </p:nvSpPr>
        <p:spPr bwMode="auto">
          <a:xfrm>
            <a:off x="7696200" y="4495800"/>
            <a:ext cx="298450" cy="366713"/>
          </a:xfrm>
          <a:prstGeom prst="rect">
            <a:avLst/>
          </a:prstGeom>
          <a:noFill/>
          <a:ln w="9525">
            <a:noFill/>
            <a:miter lim="800000"/>
            <a:headEnd/>
            <a:tailEnd/>
          </a:ln>
        </p:spPr>
        <p:txBody>
          <a:bodyPr wrap="none">
            <a:spAutoFit/>
          </a:bodyPr>
          <a:lstStyle/>
          <a:p>
            <a:pPr algn="l" rtl="0"/>
            <a:r>
              <a:rPr lang="en-US">
                <a:latin typeface="Times New Roman" pitchFamily="18" charset="0"/>
              </a:rPr>
              <a:t>6</a:t>
            </a:r>
          </a:p>
        </p:txBody>
      </p:sp>
      <p:sp>
        <p:nvSpPr>
          <p:cNvPr id="26634" name="Text Box 10"/>
          <p:cNvSpPr txBox="1">
            <a:spLocks noChangeArrowheads="1"/>
          </p:cNvSpPr>
          <p:nvPr/>
        </p:nvSpPr>
        <p:spPr bwMode="auto">
          <a:xfrm>
            <a:off x="3276600" y="3276600"/>
            <a:ext cx="298450" cy="366713"/>
          </a:xfrm>
          <a:prstGeom prst="rect">
            <a:avLst/>
          </a:prstGeom>
          <a:noFill/>
          <a:ln w="9525">
            <a:noFill/>
            <a:miter lim="800000"/>
            <a:headEnd/>
            <a:tailEnd/>
          </a:ln>
        </p:spPr>
        <p:txBody>
          <a:bodyPr wrap="none">
            <a:spAutoFit/>
          </a:bodyPr>
          <a:lstStyle/>
          <a:p>
            <a:pPr algn="l" rtl="0"/>
            <a:r>
              <a:rPr lang="en-US">
                <a:latin typeface="Times New Roman" pitchFamily="18" charset="0"/>
              </a:rPr>
              <a:t>3</a:t>
            </a:r>
          </a:p>
        </p:txBody>
      </p:sp>
      <p:sp>
        <p:nvSpPr>
          <p:cNvPr id="26635" name="Text Box 11"/>
          <p:cNvSpPr txBox="1">
            <a:spLocks noChangeArrowheads="1"/>
          </p:cNvSpPr>
          <p:nvPr/>
        </p:nvSpPr>
        <p:spPr bwMode="auto">
          <a:xfrm>
            <a:off x="5257800" y="3276600"/>
            <a:ext cx="298450" cy="366713"/>
          </a:xfrm>
          <a:prstGeom prst="rect">
            <a:avLst/>
          </a:prstGeom>
          <a:noFill/>
          <a:ln w="9525">
            <a:noFill/>
            <a:miter lim="800000"/>
            <a:headEnd/>
            <a:tailEnd/>
          </a:ln>
        </p:spPr>
        <p:txBody>
          <a:bodyPr wrap="none">
            <a:spAutoFit/>
          </a:bodyPr>
          <a:lstStyle/>
          <a:p>
            <a:pPr algn="l" rtl="0"/>
            <a:r>
              <a:rPr lang="en-US">
                <a:latin typeface="Times New Roman" pitchFamily="18" charset="0"/>
              </a:rPr>
              <a:t>0</a:t>
            </a:r>
          </a:p>
        </p:txBody>
      </p:sp>
      <p:sp>
        <p:nvSpPr>
          <p:cNvPr id="26636" name="Text Box 12"/>
          <p:cNvSpPr txBox="1">
            <a:spLocks noChangeArrowheads="1"/>
          </p:cNvSpPr>
          <p:nvPr/>
        </p:nvSpPr>
        <p:spPr bwMode="auto">
          <a:xfrm>
            <a:off x="7239000" y="3276600"/>
            <a:ext cx="298450" cy="366713"/>
          </a:xfrm>
          <a:prstGeom prst="rect">
            <a:avLst/>
          </a:prstGeom>
          <a:noFill/>
          <a:ln w="9525">
            <a:noFill/>
            <a:miter lim="800000"/>
            <a:headEnd/>
            <a:tailEnd/>
          </a:ln>
        </p:spPr>
        <p:txBody>
          <a:bodyPr wrap="none">
            <a:spAutoFit/>
          </a:bodyPr>
          <a:lstStyle/>
          <a:p>
            <a:pPr algn="l" rtl="0"/>
            <a:r>
              <a:rPr lang="en-US">
                <a:latin typeface="Times New Roman" pitchFamily="18" charset="0"/>
              </a:rPr>
              <a:t>2</a:t>
            </a:r>
          </a:p>
        </p:txBody>
      </p:sp>
      <p:sp>
        <p:nvSpPr>
          <p:cNvPr id="26637" name="Line 13"/>
          <p:cNvSpPr>
            <a:spLocks noChangeShapeType="1"/>
          </p:cNvSpPr>
          <p:nvPr/>
        </p:nvSpPr>
        <p:spPr bwMode="auto">
          <a:xfrm flipV="1">
            <a:off x="3048000" y="4953000"/>
            <a:ext cx="0" cy="685800"/>
          </a:xfrm>
          <a:prstGeom prst="line">
            <a:avLst/>
          </a:prstGeom>
          <a:noFill/>
          <a:ln w="9525">
            <a:solidFill>
              <a:schemeClr val="tx1"/>
            </a:solidFill>
            <a:round/>
            <a:headEnd/>
            <a:tailEnd type="triangle" w="med" len="med"/>
          </a:ln>
        </p:spPr>
        <p:txBody>
          <a:bodyPr wrap="none"/>
          <a:lstStyle/>
          <a:p>
            <a:endParaRPr lang="en-US"/>
          </a:p>
        </p:txBody>
      </p:sp>
      <p:sp>
        <p:nvSpPr>
          <p:cNvPr id="26638" name="Line 14"/>
          <p:cNvSpPr>
            <a:spLocks noChangeShapeType="1"/>
          </p:cNvSpPr>
          <p:nvPr/>
        </p:nvSpPr>
        <p:spPr bwMode="auto">
          <a:xfrm flipH="1" flipV="1">
            <a:off x="4038600" y="4876800"/>
            <a:ext cx="228600" cy="762000"/>
          </a:xfrm>
          <a:prstGeom prst="line">
            <a:avLst/>
          </a:prstGeom>
          <a:noFill/>
          <a:ln w="9525">
            <a:solidFill>
              <a:schemeClr val="tx1"/>
            </a:solidFill>
            <a:round/>
            <a:headEnd/>
            <a:tailEnd type="triangle" w="med" len="med"/>
          </a:ln>
        </p:spPr>
        <p:txBody>
          <a:bodyPr wrap="none"/>
          <a:lstStyle/>
          <a:p>
            <a:endParaRPr lang="en-US"/>
          </a:p>
        </p:txBody>
      </p:sp>
      <p:sp>
        <p:nvSpPr>
          <p:cNvPr id="26639" name="Line 15"/>
          <p:cNvSpPr>
            <a:spLocks noChangeShapeType="1"/>
          </p:cNvSpPr>
          <p:nvPr/>
        </p:nvSpPr>
        <p:spPr bwMode="auto">
          <a:xfrm flipV="1">
            <a:off x="5029200" y="4876800"/>
            <a:ext cx="0" cy="762000"/>
          </a:xfrm>
          <a:prstGeom prst="line">
            <a:avLst/>
          </a:prstGeom>
          <a:noFill/>
          <a:ln w="9525">
            <a:solidFill>
              <a:schemeClr val="tx1"/>
            </a:solidFill>
            <a:round/>
            <a:headEnd/>
            <a:tailEnd type="triangle" w="med" len="med"/>
          </a:ln>
        </p:spPr>
        <p:txBody>
          <a:bodyPr wrap="none"/>
          <a:lstStyle/>
          <a:p>
            <a:endParaRPr lang="en-US"/>
          </a:p>
        </p:txBody>
      </p:sp>
      <p:sp>
        <p:nvSpPr>
          <p:cNvPr id="26640" name="Line 16"/>
          <p:cNvSpPr>
            <a:spLocks noChangeShapeType="1"/>
          </p:cNvSpPr>
          <p:nvPr/>
        </p:nvSpPr>
        <p:spPr bwMode="auto">
          <a:xfrm flipH="1" flipV="1">
            <a:off x="6019800" y="4876800"/>
            <a:ext cx="228600" cy="609600"/>
          </a:xfrm>
          <a:prstGeom prst="line">
            <a:avLst/>
          </a:prstGeom>
          <a:noFill/>
          <a:ln w="9525">
            <a:solidFill>
              <a:schemeClr val="tx1"/>
            </a:solidFill>
            <a:round/>
            <a:headEnd/>
            <a:tailEnd type="triangle" w="med" len="med"/>
          </a:ln>
        </p:spPr>
        <p:txBody>
          <a:bodyPr wrap="none"/>
          <a:lstStyle/>
          <a:p>
            <a:endParaRPr lang="en-US"/>
          </a:p>
        </p:txBody>
      </p:sp>
      <p:sp>
        <p:nvSpPr>
          <p:cNvPr id="26641" name="Line 17"/>
          <p:cNvSpPr>
            <a:spLocks noChangeShapeType="1"/>
          </p:cNvSpPr>
          <p:nvPr/>
        </p:nvSpPr>
        <p:spPr bwMode="auto">
          <a:xfrm flipV="1">
            <a:off x="6629400" y="4876800"/>
            <a:ext cx="76200" cy="685800"/>
          </a:xfrm>
          <a:prstGeom prst="line">
            <a:avLst/>
          </a:prstGeom>
          <a:noFill/>
          <a:ln w="9525">
            <a:solidFill>
              <a:schemeClr val="tx1"/>
            </a:solidFill>
            <a:round/>
            <a:headEnd/>
            <a:tailEnd type="triangle" w="med" len="med"/>
          </a:ln>
        </p:spPr>
        <p:txBody>
          <a:bodyPr wrap="none"/>
          <a:lstStyle/>
          <a:p>
            <a:endParaRPr lang="en-US"/>
          </a:p>
        </p:txBody>
      </p:sp>
      <p:sp>
        <p:nvSpPr>
          <p:cNvPr id="26642" name="Line 18"/>
          <p:cNvSpPr>
            <a:spLocks noChangeShapeType="1"/>
          </p:cNvSpPr>
          <p:nvPr/>
        </p:nvSpPr>
        <p:spPr bwMode="auto">
          <a:xfrm flipH="1" flipV="1">
            <a:off x="7010400" y="4876800"/>
            <a:ext cx="228600" cy="685800"/>
          </a:xfrm>
          <a:prstGeom prst="line">
            <a:avLst/>
          </a:prstGeom>
          <a:noFill/>
          <a:ln w="9525">
            <a:solidFill>
              <a:schemeClr val="tx1"/>
            </a:solidFill>
            <a:round/>
            <a:headEnd/>
            <a:tailEnd type="triangle" w="med" len="med"/>
          </a:ln>
        </p:spPr>
        <p:txBody>
          <a:bodyPr wrap="none"/>
          <a:lstStyle/>
          <a:p>
            <a:endParaRPr lang="en-US"/>
          </a:p>
        </p:txBody>
      </p:sp>
      <p:sp>
        <p:nvSpPr>
          <p:cNvPr id="26643" name="Line 19"/>
          <p:cNvSpPr>
            <a:spLocks noChangeShapeType="1"/>
          </p:cNvSpPr>
          <p:nvPr/>
        </p:nvSpPr>
        <p:spPr bwMode="auto">
          <a:xfrm flipV="1">
            <a:off x="7543800" y="4876800"/>
            <a:ext cx="152400" cy="609600"/>
          </a:xfrm>
          <a:prstGeom prst="line">
            <a:avLst/>
          </a:prstGeom>
          <a:noFill/>
          <a:ln w="9525">
            <a:solidFill>
              <a:schemeClr val="tx1"/>
            </a:solidFill>
            <a:round/>
            <a:headEnd/>
            <a:tailEnd type="triangle" w="med" len="med"/>
          </a:ln>
        </p:spPr>
        <p:txBody>
          <a:bodyPr wrap="none"/>
          <a:lstStyle/>
          <a:p>
            <a:endParaRPr lang="en-US"/>
          </a:p>
        </p:txBody>
      </p:sp>
      <p:sp>
        <p:nvSpPr>
          <p:cNvPr id="26644" name="Line 20"/>
          <p:cNvSpPr>
            <a:spLocks noChangeShapeType="1"/>
          </p:cNvSpPr>
          <p:nvPr/>
        </p:nvSpPr>
        <p:spPr bwMode="auto">
          <a:xfrm flipH="1" flipV="1">
            <a:off x="8001000" y="4876800"/>
            <a:ext cx="228600" cy="685800"/>
          </a:xfrm>
          <a:prstGeom prst="line">
            <a:avLst/>
          </a:prstGeom>
          <a:noFill/>
          <a:ln w="9525">
            <a:solidFill>
              <a:schemeClr val="tx1"/>
            </a:solidFill>
            <a:round/>
            <a:headEnd/>
            <a:tailEnd type="triangle" w="med" len="med"/>
          </a:ln>
        </p:spPr>
        <p:txBody>
          <a:bodyPr wrap="none"/>
          <a:lstStyle/>
          <a:p>
            <a:endParaRPr lang="en-US"/>
          </a:p>
        </p:txBody>
      </p:sp>
      <p:sp>
        <p:nvSpPr>
          <p:cNvPr id="26645" name="Line 21"/>
          <p:cNvSpPr>
            <a:spLocks noChangeShapeType="1"/>
          </p:cNvSpPr>
          <p:nvPr/>
        </p:nvSpPr>
        <p:spPr bwMode="auto">
          <a:xfrm flipV="1">
            <a:off x="3581400" y="4876800"/>
            <a:ext cx="152400" cy="685800"/>
          </a:xfrm>
          <a:prstGeom prst="line">
            <a:avLst/>
          </a:prstGeom>
          <a:noFill/>
          <a:ln w="9525">
            <a:solidFill>
              <a:schemeClr val="tx1"/>
            </a:solidFill>
            <a:round/>
            <a:headEnd/>
            <a:tailEnd type="triangle" w="med" len="med"/>
          </a:ln>
        </p:spPr>
        <p:txBody>
          <a:bodyPr wrap="none"/>
          <a:lstStyle/>
          <a:p>
            <a:endParaRPr lang="en-US"/>
          </a:p>
        </p:txBody>
      </p:sp>
      <p:sp>
        <p:nvSpPr>
          <p:cNvPr id="26646" name="Line 22"/>
          <p:cNvSpPr>
            <a:spLocks noChangeShapeType="1"/>
          </p:cNvSpPr>
          <p:nvPr/>
        </p:nvSpPr>
        <p:spPr bwMode="auto">
          <a:xfrm flipV="1">
            <a:off x="2286000" y="4876800"/>
            <a:ext cx="457200" cy="762000"/>
          </a:xfrm>
          <a:prstGeom prst="line">
            <a:avLst/>
          </a:prstGeom>
          <a:noFill/>
          <a:ln w="9525">
            <a:solidFill>
              <a:schemeClr val="tx1"/>
            </a:solidFill>
            <a:round/>
            <a:headEnd/>
            <a:tailEnd type="triangle" w="med" len="med"/>
          </a:ln>
        </p:spPr>
        <p:txBody>
          <a:bodyPr wrap="none"/>
          <a:lstStyle/>
          <a:p>
            <a:endParaRPr lang="en-US"/>
          </a:p>
        </p:txBody>
      </p:sp>
      <p:sp>
        <p:nvSpPr>
          <p:cNvPr id="26647" name="Line 23"/>
          <p:cNvSpPr>
            <a:spLocks noChangeShapeType="1"/>
          </p:cNvSpPr>
          <p:nvPr/>
        </p:nvSpPr>
        <p:spPr bwMode="auto">
          <a:xfrm flipV="1">
            <a:off x="5562600" y="4876800"/>
            <a:ext cx="152400" cy="685800"/>
          </a:xfrm>
          <a:prstGeom prst="line">
            <a:avLst/>
          </a:prstGeom>
          <a:noFill/>
          <a:ln w="9525">
            <a:solidFill>
              <a:schemeClr val="tx1"/>
            </a:solidFill>
            <a:round/>
            <a:headEnd/>
            <a:tailEnd type="triangle" w="med" len="med"/>
          </a:ln>
        </p:spPr>
        <p:txBody>
          <a:bodyPr wrap="none"/>
          <a:lstStyle/>
          <a:p>
            <a:endParaRPr lang="en-US"/>
          </a:p>
        </p:txBody>
      </p:sp>
      <p:sp>
        <p:nvSpPr>
          <p:cNvPr id="26648" name="Line 24"/>
          <p:cNvSpPr>
            <a:spLocks noChangeShapeType="1"/>
          </p:cNvSpPr>
          <p:nvPr/>
        </p:nvSpPr>
        <p:spPr bwMode="auto">
          <a:xfrm flipV="1">
            <a:off x="2895600" y="3657600"/>
            <a:ext cx="381000" cy="685800"/>
          </a:xfrm>
          <a:prstGeom prst="line">
            <a:avLst/>
          </a:prstGeom>
          <a:noFill/>
          <a:ln w="9525">
            <a:solidFill>
              <a:schemeClr val="tx1"/>
            </a:solidFill>
            <a:round/>
            <a:headEnd/>
            <a:tailEnd type="triangle" w="med" len="med"/>
          </a:ln>
        </p:spPr>
        <p:txBody>
          <a:bodyPr wrap="none"/>
          <a:lstStyle/>
          <a:p>
            <a:endParaRPr lang="en-US"/>
          </a:p>
        </p:txBody>
      </p:sp>
      <p:sp>
        <p:nvSpPr>
          <p:cNvPr id="26649" name="Line 25"/>
          <p:cNvSpPr>
            <a:spLocks noChangeShapeType="1"/>
          </p:cNvSpPr>
          <p:nvPr/>
        </p:nvSpPr>
        <p:spPr bwMode="auto">
          <a:xfrm flipH="1" flipV="1">
            <a:off x="3581400" y="3657600"/>
            <a:ext cx="381000" cy="685800"/>
          </a:xfrm>
          <a:prstGeom prst="line">
            <a:avLst/>
          </a:prstGeom>
          <a:noFill/>
          <a:ln w="9525">
            <a:solidFill>
              <a:schemeClr val="tx1"/>
            </a:solidFill>
            <a:round/>
            <a:headEnd/>
            <a:tailEnd type="triangle" w="med" len="med"/>
          </a:ln>
        </p:spPr>
        <p:txBody>
          <a:bodyPr wrap="none"/>
          <a:lstStyle/>
          <a:p>
            <a:endParaRPr lang="en-US"/>
          </a:p>
        </p:txBody>
      </p:sp>
      <p:sp>
        <p:nvSpPr>
          <p:cNvPr id="26650" name="Line 26"/>
          <p:cNvSpPr>
            <a:spLocks noChangeShapeType="1"/>
          </p:cNvSpPr>
          <p:nvPr/>
        </p:nvSpPr>
        <p:spPr bwMode="auto">
          <a:xfrm flipV="1">
            <a:off x="4800600" y="3581400"/>
            <a:ext cx="457200" cy="838200"/>
          </a:xfrm>
          <a:prstGeom prst="line">
            <a:avLst/>
          </a:prstGeom>
          <a:noFill/>
          <a:ln w="9525">
            <a:solidFill>
              <a:schemeClr val="tx1"/>
            </a:solidFill>
            <a:round/>
            <a:headEnd/>
            <a:tailEnd type="triangle" w="med" len="med"/>
          </a:ln>
        </p:spPr>
        <p:txBody>
          <a:bodyPr wrap="none"/>
          <a:lstStyle/>
          <a:p>
            <a:endParaRPr lang="en-US"/>
          </a:p>
        </p:txBody>
      </p:sp>
      <p:sp>
        <p:nvSpPr>
          <p:cNvPr id="26651" name="Line 27"/>
          <p:cNvSpPr>
            <a:spLocks noChangeShapeType="1"/>
          </p:cNvSpPr>
          <p:nvPr/>
        </p:nvSpPr>
        <p:spPr bwMode="auto">
          <a:xfrm flipH="1" flipV="1">
            <a:off x="5486400" y="3581400"/>
            <a:ext cx="457200" cy="762000"/>
          </a:xfrm>
          <a:prstGeom prst="line">
            <a:avLst/>
          </a:prstGeom>
          <a:noFill/>
          <a:ln w="9525">
            <a:solidFill>
              <a:schemeClr val="tx1"/>
            </a:solidFill>
            <a:round/>
            <a:headEnd/>
            <a:tailEnd type="triangle" w="med" len="med"/>
          </a:ln>
        </p:spPr>
        <p:txBody>
          <a:bodyPr wrap="none"/>
          <a:lstStyle/>
          <a:p>
            <a:endParaRPr lang="en-US"/>
          </a:p>
        </p:txBody>
      </p:sp>
      <p:sp>
        <p:nvSpPr>
          <p:cNvPr id="26652" name="Line 28"/>
          <p:cNvSpPr>
            <a:spLocks noChangeShapeType="1"/>
          </p:cNvSpPr>
          <p:nvPr/>
        </p:nvSpPr>
        <p:spPr bwMode="auto">
          <a:xfrm flipV="1">
            <a:off x="6781800" y="3581400"/>
            <a:ext cx="457200" cy="838200"/>
          </a:xfrm>
          <a:prstGeom prst="line">
            <a:avLst/>
          </a:prstGeom>
          <a:noFill/>
          <a:ln w="9525">
            <a:solidFill>
              <a:schemeClr val="tx1"/>
            </a:solidFill>
            <a:round/>
            <a:headEnd/>
            <a:tailEnd type="triangle" w="med" len="med"/>
          </a:ln>
        </p:spPr>
        <p:txBody>
          <a:bodyPr wrap="none"/>
          <a:lstStyle/>
          <a:p>
            <a:endParaRPr lang="en-US"/>
          </a:p>
        </p:txBody>
      </p:sp>
      <p:sp>
        <p:nvSpPr>
          <p:cNvPr id="26653" name="Line 29"/>
          <p:cNvSpPr>
            <a:spLocks noChangeShapeType="1"/>
          </p:cNvSpPr>
          <p:nvPr/>
        </p:nvSpPr>
        <p:spPr bwMode="auto">
          <a:xfrm flipH="1" flipV="1">
            <a:off x="7467600" y="3657600"/>
            <a:ext cx="457200" cy="762000"/>
          </a:xfrm>
          <a:prstGeom prst="line">
            <a:avLst/>
          </a:prstGeom>
          <a:noFill/>
          <a:ln w="9525">
            <a:solidFill>
              <a:schemeClr val="tx1"/>
            </a:solidFill>
            <a:round/>
            <a:headEnd/>
            <a:tailEnd type="triangle" w="med" len="med"/>
          </a:ln>
        </p:spPr>
        <p:txBody>
          <a:bodyPr wrap="none"/>
          <a:lstStyle/>
          <a:p>
            <a:endParaRPr lang="en-US"/>
          </a:p>
        </p:txBody>
      </p:sp>
      <p:sp>
        <p:nvSpPr>
          <p:cNvPr id="26654" name="Rectangle 30"/>
          <p:cNvSpPr>
            <a:spLocks noChangeArrowheads="1"/>
          </p:cNvSpPr>
          <p:nvPr/>
        </p:nvSpPr>
        <p:spPr bwMode="auto">
          <a:xfrm>
            <a:off x="1524000" y="5791200"/>
            <a:ext cx="457200" cy="228600"/>
          </a:xfrm>
          <a:prstGeom prst="rect">
            <a:avLst/>
          </a:prstGeom>
          <a:solidFill>
            <a:schemeClr val="bg1"/>
          </a:solidFill>
          <a:ln w="9525">
            <a:solidFill>
              <a:schemeClr val="tx1"/>
            </a:solidFill>
            <a:miter lim="800000"/>
            <a:headEnd/>
            <a:tailEnd/>
          </a:ln>
        </p:spPr>
        <p:txBody>
          <a:bodyPr wrap="none" anchor="ct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algn="ctr" eaLnBrk="1" hangingPunct="1"/>
            <a:r>
              <a:rPr lang="en-US">
                <a:latin typeface="Comic Sans MS" pitchFamily="66" charset="0"/>
              </a:rPr>
              <a:t>Outline</a:t>
            </a:r>
            <a:endParaRPr lang="en-US"/>
          </a:p>
        </p:txBody>
      </p:sp>
      <p:sp>
        <p:nvSpPr>
          <p:cNvPr id="9219" name="Content Placeholder 2"/>
          <p:cNvSpPr>
            <a:spLocks noGrp="1"/>
          </p:cNvSpPr>
          <p:nvPr>
            <p:ph idx="1"/>
          </p:nvPr>
        </p:nvSpPr>
        <p:spPr>
          <a:xfrm>
            <a:off x="1228725" y="2243138"/>
            <a:ext cx="7772400" cy="2971800"/>
          </a:xfrm>
        </p:spPr>
        <p:txBody>
          <a:bodyPr/>
          <a:lstStyle/>
          <a:p>
            <a:pPr eaLnBrk="1" hangingPunct="1">
              <a:buFont typeface="Wingdings" pitchFamily="2" charset="2"/>
              <a:buNone/>
            </a:pPr>
            <a:r>
              <a:rPr lang="fr-FR" dirty="0"/>
              <a:t>- Game </a:t>
            </a:r>
            <a:r>
              <a:rPr lang="fr-FR" dirty="0" err="1"/>
              <a:t>Playing</a:t>
            </a:r>
            <a:r>
              <a:rPr lang="fr-FR" dirty="0"/>
              <a:t>: </a:t>
            </a:r>
            <a:r>
              <a:rPr lang="fr-FR" dirty="0" err="1"/>
              <a:t>Adversarial</a:t>
            </a:r>
            <a:r>
              <a:rPr lang="fr-FR" dirty="0"/>
              <a:t> </a:t>
            </a:r>
            <a:r>
              <a:rPr lang="fr-FR" dirty="0" err="1"/>
              <a:t>Search</a:t>
            </a:r>
            <a:endParaRPr lang="fr-FR" dirty="0"/>
          </a:p>
          <a:p>
            <a:pPr eaLnBrk="1" hangingPunct="1">
              <a:buFont typeface="Wingdings" pitchFamily="2" charset="2"/>
              <a:buNone/>
            </a:pPr>
            <a:r>
              <a:rPr lang="en-US" dirty="0"/>
              <a:t>- Minimax Algorithm </a:t>
            </a:r>
          </a:p>
          <a:p>
            <a:pPr eaLnBrk="1" hangingPunct="1">
              <a:buFont typeface="Wingdings" pitchFamily="2" charset="2"/>
              <a:buNone/>
            </a:pPr>
            <a:r>
              <a:rPr lang="en-US" dirty="0"/>
              <a:t>- α-β Pruning Algorithm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a:t>Minimax Algorithm (cont</a:t>
            </a:r>
            <a:r>
              <a:rPr lang="en-US">
                <a:latin typeface="Arial" pitchFamily="34" charset="0"/>
              </a:rPr>
              <a:t>’</a:t>
            </a:r>
            <a:r>
              <a:rPr lang="en-US"/>
              <a:t>d)</a:t>
            </a:r>
          </a:p>
        </p:txBody>
      </p:sp>
      <p:pic>
        <p:nvPicPr>
          <p:cNvPr id="27651" name="Picture 3" descr="minimax"/>
          <p:cNvPicPr>
            <a:picLocks noGrp="1" noChangeAspect="1" noChangeArrowheads="1"/>
          </p:cNvPicPr>
          <p:nvPr>
            <p:ph idx="1"/>
          </p:nvPr>
        </p:nvPicPr>
        <p:blipFill>
          <a:blip r:embed="rId3"/>
          <a:srcRect/>
          <a:stretch>
            <a:fillRect/>
          </a:stretch>
        </p:blipFill>
        <p:spPr>
          <a:xfrm>
            <a:off x="1371600" y="1828800"/>
            <a:ext cx="7162800" cy="4495800"/>
          </a:xfrm>
          <a:noFill/>
        </p:spPr>
      </p:pic>
      <p:sp>
        <p:nvSpPr>
          <p:cNvPr id="27652" name="Text Box 4"/>
          <p:cNvSpPr txBox="1">
            <a:spLocks noChangeArrowheads="1"/>
          </p:cNvSpPr>
          <p:nvPr/>
        </p:nvSpPr>
        <p:spPr bwMode="auto">
          <a:xfrm>
            <a:off x="2819400" y="4495800"/>
            <a:ext cx="298450" cy="366713"/>
          </a:xfrm>
          <a:prstGeom prst="rect">
            <a:avLst/>
          </a:prstGeom>
          <a:noFill/>
          <a:ln w="9525">
            <a:noFill/>
            <a:miter lim="800000"/>
            <a:headEnd/>
            <a:tailEnd/>
          </a:ln>
        </p:spPr>
        <p:txBody>
          <a:bodyPr wrap="none">
            <a:spAutoFit/>
          </a:bodyPr>
          <a:lstStyle/>
          <a:p>
            <a:pPr algn="l" rtl="0"/>
            <a:r>
              <a:rPr lang="en-US">
                <a:latin typeface="Times New Roman" pitchFamily="18" charset="0"/>
              </a:rPr>
              <a:t>3</a:t>
            </a:r>
          </a:p>
        </p:txBody>
      </p:sp>
      <p:sp>
        <p:nvSpPr>
          <p:cNvPr id="27653" name="Text Box 5"/>
          <p:cNvSpPr txBox="1">
            <a:spLocks noChangeArrowheads="1"/>
          </p:cNvSpPr>
          <p:nvPr/>
        </p:nvSpPr>
        <p:spPr bwMode="auto">
          <a:xfrm>
            <a:off x="3810000" y="4495800"/>
            <a:ext cx="298450" cy="366713"/>
          </a:xfrm>
          <a:prstGeom prst="rect">
            <a:avLst/>
          </a:prstGeom>
          <a:noFill/>
          <a:ln w="9525">
            <a:noFill/>
            <a:miter lim="800000"/>
            <a:headEnd/>
            <a:tailEnd/>
          </a:ln>
        </p:spPr>
        <p:txBody>
          <a:bodyPr wrap="none">
            <a:spAutoFit/>
          </a:bodyPr>
          <a:lstStyle/>
          <a:p>
            <a:pPr algn="l" rtl="0"/>
            <a:r>
              <a:rPr lang="en-US">
                <a:latin typeface="Times New Roman" pitchFamily="18" charset="0"/>
              </a:rPr>
              <a:t>9</a:t>
            </a:r>
          </a:p>
        </p:txBody>
      </p:sp>
      <p:sp>
        <p:nvSpPr>
          <p:cNvPr id="27654" name="Text Box 6"/>
          <p:cNvSpPr txBox="1">
            <a:spLocks noChangeArrowheads="1"/>
          </p:cNvSpPr>
          <p:nvPr/>
        </p:nvSpPr>
        <p:spPr bwMode="auto">
          <a:xfrm>
            <a:off x="4800600" y="4495800"/>
            <a:ext cx="298450" cy="366713"/>
          </a:xfrm>
          <a:prstGeom prst="rect">
            <a:avLst/>
          </a:prstGeom>
          <a:noFill/>
          <a:ln w="9525">
            <a:noFill/>
            <a:miter lim="800000"/>
            <a:headEnd/>
            <a:tailEnd/>
          </a:ln>
        </p:spPr>
        <p:txBody>
          <a:bodyPr wrap="none">
            <a:spAutoFit/>
          </a:bodyPr>
          <a:lstStyle/>
          <a:p>
            <a:pPr algn="l" rtl="0"/>
            <a:r>
              <a:rPr lang="en-US">
                <a:latin typeface="Times New Roman" pitchFamily="18" charset="0"/>
              </a:rPr>
              <a:t>0</a:t>
            </a:r>
          </a:p>
        </p:txBody>
      </p:sp>
      <p:sp>
        <p:nvSpPr>
          <p:cNvPr id="27655" name="Text Box 7"/>
          <p:cNvSpPr txBox="1">
            <a:spLocks noChangeArrowheads="1"/>
          </p:cNvSpPr>
          <p:nvPr/>
        </p:nvSpPr>
        <p:spPr bwMode="auto">
          <a:xfrm>
            <a:off x="5791200" y="4495800"/>
            <a:ext cx="298450" cy="366713"/>
          </a:xfrm>
          <a:prstGeom prst="rect">
            <a:avLst/>
          </a:prstGeom>
          <a:noFill/>
          <a:ln w="9525">
            <a:noFill/>
            <a:miter lim="800000"/>
            <a:headEnd/>
            <a:tailEnd/>
          </a:ln>
        </p:spPr>
        <p:txBody>
          <a:bodyPr wrap="none">
            <a:spAutoFit/>
          </a:bodyPr>
          <a:lstStyle/>
          <a:p>
            <a:pPr algn="l" rtl="0"/>
            <a:r>
              <a:rPr lang="en-US">
                <a:latin typeface="Times New Roman" pitchFamily="18" charset="0"/>
              </a:rPr>
              <a:t>7</a:t>
            </a:r>
          </a:p>
        </p:txBody>
      </p:sp>
      <p:sp>
        <p:nvSpPr>
          <p:cNvPr id="27656" name="Text Box 8"/>
          <p:cNvSpPr txBox="1">
            <a:spLocks noChangeArrowheads="1"/>
          </p:cNvSpPr>
          <p:nvPr/>
        </p:nvSpPr>
        <p:spPr bwMode="auto">
          <a:xfrm>
            <a:off x="6705600" y="4495800"/>
            <a:ext cx="298450" cy="366713"/>
          </a:xfrm>
          <a:prstGeom prst="rect">
            <a:avLst/>
          </a:prstGeom>
          <a:noFill/>
          <a:ln w="9525">
            <a:noFill/>
            <a:miter lim="800000"/>
            <a:headEnd/>
            <a:tailEnd/>
          </a:ln>
        </p:spPr>
        <p:txBody>
          <a:bodyPr wrap="none">
            <a:spAutoFit/>
          </a:bodyPr>
          <a:lstStyle/>
          <a:p>
            <a:pPr algn="l" rtl="0"/>
            <a:r>
              <a:rPr lang="en-US">
                <a:latin typeface="Times New Roman" pitchFamily="18" charset="0"/>
              </a:rPr>
              <a:t>2</a:t>
            </a:r>
          </a:p>
        </p:txBody>
      </p:sp>
      <p:sp>
        <p:nvSpPr>
          <p:cNvPr id="27657" name="Text Box 9"/>
          <p:cNvSpPr txBox="1">
            <a:spLocks noChangeArrowheads="1"/>
          </p:cNvSpPr>
          <p:nvPr/>
        </p:nvSpPr>
        <p:spPr bwMode="auto">
          <a:xfrm>
            <a:off x="7696200" y="4495800"/>
            <a:ext cx="298450" cy="366713"/>
          </a:xfrm>
          <a:prstGeom prst="rect">
            <a:avLst/>
          </a:prstGeom>
          <a:noFill/>
          <a:ln w="9525">
            <a:noFill/>
            <a:miter lim="800000"/>
            <a:headEnd/>
            <a:tailEnd/>
          </a:ln>
        </p:spPr>
        <p:txBody>
          <a:bodyPr wrap="none">
            <a:spAutoFit/>
          </a:bodyPr>
          <a:lstStyle/>
          <a:p>
            <a:pPr algn="l" rtl="0"/>
            <a:r>
              <a:rPr lang="en-US">
                <a:latin typeface="Times New Roman" pitchFamily="18" charset="0"/>
              </a:rPr>
              <a:t>6</a:t>
            </a:r>
          </a:p>
        </p:txBody>
      </p:sp>
      <p:sp>
        <p:nvSpPr>
          <p:cNvPr id="27658" name="Text Box 10"/>
          <p:cNvSpPr txBox="1">
            <a:spLocks noChangeArrowheads="1"/>
          </p:cNvSpPr>
          <p:nvPr/>
        </p:nvSpPr>
        <p:spPr bwMode="auto">
          <a:xfrm>
            <a:off x="3276600" y="3276600"/>
            <a:ext cx="298450" cy="366713"/>
          </a:xfrm>
          <a:prstGeom prst="rect">
            <a:avLst/>
          </a:prstGeom>
          <a:noFill/>
          <a:ln w="9525">
            <a:noFill/>
            <a:miter lim="800000"/>
            <a:headEnd/>
            <a:tailEnd/>
          </a:ln>
        </p:spPr>
        <p:txBody>
          <a:bodyPr wrap="none">
            <a:spAutoFit/>
          </a:bodyPr>
          <a:lstStyle/>
          <a:p>
            <a:pPr algn="l" rtl="0"/>
            <a:r>
              <a:rPr lang="en-US">
                <a:latin typeface="Times New Roman" pitchFamily="18" charset="0"/>
              </a:rPr>
              <a:t>3</a:t>
            </a:r>
          </a:p>
        </p:txBody>
      </p:sp>
      <p:sp>
        <p:nvSpPr>
          <p:cNvPr id="27659" name="Text Box 11"/>
          <p:cNvSpPr txBox="1">
            <a:spLocks noChangeArrowheads="1"/>
          </p:cNvSpPr>
          <p:nvPr/>
        </p:nvSpPr>
        <p:spPr bwMode="auto">
          <a:xfrm>
            <a:off x="5257800" y="3276600"/>
            <a:ext cx="298450" cy="366713"/>
          </a:xfrm>
          <a:prstGeom prst="rect">
            <a:avLst/>
          </a:prstGeom>
          <a:noFill/>
          <a:ln w="9525">
            <a:noFill/>
            <a:miter lim="800000"/>
            <a:headEnd/>
            <a:tailEnd/>
          </a:ln>
        </p:spPr>
        <p:txBody>
          <a:bodyPr wrap="none">
            <a:spAutoFit/>
          </a:bodyPr>
          <a:lstStyle/>
          <a:p>
            <a:pPr algn="l" rtl="0"/>
            <a:r>
              <a:rPr lang="en-US">
                <a:latin typeface="Times New Roman" pitchFamily="18" charset="0"/>
              </a:rPr>
              <a:t>0</a:t>
            </a:r>
          </a:p>
        </p:txBody>
      </p:sp>
      <p:sp>
        <p:nvSpPr>
          <p:cNvPr id="27660" name="Text Box 12"/>
          <p:cNvSpPr txBox="1">
            <a:spLocks noChangeArrowheads="1"/>
          </p:cNvSpPr>
          <p:nvPr/>
        </p:nvSpPr>
        <p:spPr bwMode="auto">
          <a:xfrm>
            <a:off x="7239000" y="3276600"/>
            <a:ext cx="298450" cy="366713"/>
          </a:xfrm>
          <a:prstGeom prst="rect">
            <a:avLst/>
          </a:prstGeom>
          <a:noFill/>
          <a:ln w="9525">
            <a:noFill/>
            <a:miter lim="800000"/>
            <a:headEnd/>
            <a:tailEnd/>
          </a:ln>
        </p:spPr>
        <p:txBody>
          <a:bodyPr wrap="none">
            <a:spAutoFit/>
          </a:bodyPr>
          <a:lstStyle/>
          <a:p>
            <a:pPr algn="l" rtl="0"/>
            <a:r>
              <a:rPr lang="en-US">
                <a:latin typeface="Times New Roman" pitchFamily="18" charset="0"/>
              </a:rPr>
              <a:t>2</a:t>
            </a:r>
          </a:p>
        </p:txBody>
      </p:sp>
      <p:sp>
        <p:nvSpPr>
          <p:cNvPr id="27661" name="Text Box 13"/>
          <p:cNvSpPr txBox="1">
            <a:spLocks noChangeArrowheads="1"/>
          </p:cNvSpPr>
          <p:nvPr/>
        </p:nvSpPr>
        <p:spPr bwMode="auto">
          <a:xfrm>
            <a:off x="5257800" y="2057400"/>
            <a:ext cx="298450" cy="366713"/>
          </a:xfrm>
          <a:prstGeom prst="rect">
            <a:avLst/>
          </a:prstGeom>
          <a:noFill/>
          <a:ln w="9525">
            <a:noFill/>
            <a:miter lim="800000"/>
            <a:headEnd/>
            <a:tailEnd/>
          </a:ln>
        </p:spPr>
        <p:txBody>
          <a:bodyPr wrap="none">
            <a:spAutoFit/>
          </a:bodyPr>
          <a:lstStyle/>
          <a:p>
            <a:pPr algn="l" rtl="0"/>
            <a:r>
              <a:rPr lang="en-US">
                <a:latin typeface="Times New Roman" pitchFamily="18" charset="0"/>
              </a:rPr>
              <a:t>3</a:t>
            </a:r>
          </a:p>
        </p:txBody>
      </p:sp>
      <p:sp>
        <p:nvSpPr>
          <p:cNvPr id="27662" name="Line 14"/>
          <p:cNvSpPr>
            <a:spLocks noChangeShapeType="1"/>
          </p:cNvSpPr>
          <p:nvPr/>
        </p:nvSpPr>
        <p:spPr bwMode="auto">
          <a:xfrm flipV="1">
            <a:off x="3048000" y="4953000"/>
            <a:ext cx="0" cy="685800"/>
          </a:xfrm>
          <a:prstGeom prst="line">
            <a:avLst/>
          </a:prstGeom>
          <a:noFill/>
          <a:ln w="9525">
            <a:solidFill>
              <a:schemeClr val="tx1"/>
            </a:solidFill>
            <a:round/>
            <a:headEnd/>
            <a:tailEnd type="triangle" w="med" len="med"/>
          </a:ln>
        </p:spPr>
        <p:txBody>
          <a:bodyPr wrap="none"/>
          <a:lstStyle/>
          <a:p>
            <a:endParaRPr lang="en-US"/>
          </a:p>
        </p:txBody>
      </p:sp>
      <p:sp>
        <p:nvSpPr>
          <p:cNvPr id="27663" name="Line 15"/>
          <p:cNvSpPr>
            <a:spLocks noChangeShapeType="1"/>
          </p:cNvSpPr>
          <p:nvPr/>
        </p:nvSpPr>
        <p:spPr bwMode="auto">
          <a:xfrm flipH="1" flipV="1">
            <a:off x="4038600" y="4876800"/>
            <a:ext cx="228600" cy="762000"/>
          </a:xfrm>
          <a:prstGeom prst="line">
            <a:avLst/>
          </a:prstGeom>
          <a:noFill/>
          <a:ln w="9525">
            <a:solidFill>
              <a:schemeClr val="tx1"/>
            </a:solidFill>
            <a:round/>
            <a:headEnd/>
            <a:tailEnd type="triangle" w="med" len="med"/>
          </a:ln>
        </p:spPr>
        <p:txBody>
          <a:bodyPr wrap="none"/>
          <a:lstStyle/>
          <a:p>
            <a:endParaRPr lang="en-US"/>
          </a:p>
        </p:txBody>
      </p:sp>
      <p:sp>
        <p:nvSpPr>
          <p:cNvPr id="27664" name="Line 16"/>
          <p:cNvSpPr>
            <a:spLocks noChangeShapeType="1"/>
          </p:cNvSpPr>
          <p:nvPr/>
        </p:nvSpPr>
        <p:spPr bwMode="auto">
          <a:xfrm flipV="1">
            <a:off x="5029200" y="4876800"/>
            <a:ext cx="0" cy="762000"/>
          </a:xfrm>
          <a:prstGeom prst="line">
            <a:avLst/>
          </a:prstGeom>
          <a:noFill/>
          <a:ln w="9525">
            <a:solidFill>
              <a:schemeClr val="tx1"/>
            </a:solidFill>
            <a:round/>
            <a:headEnd/>
            <a:tailEnd type="triangle" w="med" len="med"/>
          </a:ln>
        </p:spPr>
        <p:txBody>
          <a:bodyPr wrap="none"/>
          <a:lstStyle/>
          <a:p>
            <a:endParaRPr lang="en-US"/>
          </a:p>
        </p:txBody>
      </p:sp>
      <p:sp>
        <p:nvSpPr>
          <p:cNvPr id="27665" name="Line 17"/>
          <p:cNvSpPr>
            <a:spLocks noChangeShapeType="1"/>
          </p:cNvSpPr>
          <p:nvPr/>
        </p:nvSpPr>
        <p:spPr bwMode="auto">
          <a:xfrm flipH="1" flipV="1">
            <a:off x="6019800" y="4876800"/>
            <a:ext cx="228600" cy="609600"/>
          </a:xfrm>
          <a:prstGeom prst="line">
            <a:avLst/>
          </a:prstGeom>
          <a:noFill/>
          <a:ln w="9525">
            <a:solidFill>
              <a:schemeClr val="tx1"/>
            </a:solidFill>
            <a:round/>
            <a:headEnd/>
            <a:tailEnd type="triangle" w="med" len="med"/>
          </a:ln>
        </p:spPr>
        <p:txBody>
          <a:bodyPr wrap="none"/>
          <a:lstStyle/>
          <a:p>
            <a:endParaRPr lang="en-US"/>
          </a:p>
        </p:txBody>
      </p:sp>
      <p:sp>
        <p:nvSpPr>
          <p:cNvPr id="27666" name="Line 18"/>
          <p:cNvSpPr>
            <a:spLocks noChangeShapeType="1"/>
          </p:cNvSpPr>
          <p:nvPr/>
        </p:nvSpPr>
        <p:spPr bwMode="auto">
          <a:xfrm flipV="1">
            <a:off x="6629400" y="4876800"/>
            <a:ext cx="76200" cy="685800"/>
          </a:xfrm>
          <a:prstGeom prst="line">
            <a:avLst/>
          </a:prstGeom>
          <a:noFill/>
          <a:ln w="9525">
            <a:solidFill>
              <a:schemeClr val="tx1"/>
            </a:solidFill>
            <a:round/>
            <a:headEnd/>
            <a:tailEnd type="triangle" w="med" len="med"/>
          </a:ln>
        </p:spPr>
        <p:txBody>
          <a:bodyPr wrap="none"/>
          <a:lstStyle/>
          <a:p>
            <a:endParaRPr lang="en-US"/>
          </a:p>
        </p:txBody>
      </p:sp>
      <p:sp>
        <p:nvSpPr>
          <p:cNvPr id="27667" name="Line 19"/>
          <p:cNvSpPr>
            <a:spLocks noChangeShapeType="1"/>
          </p:cNvSpPr>
          <p:nvPr/>
        </p:nvSpPr>
        <p:spPr bwMode="auto">
          <a:xfrm flipH="1" flipV="1">
            <a:off x="7010400" y="4876800"/>
            <a:ext cx="228600" cy="685800"/>
          </a:xfrm>
          <a:prstGeom prst="line">
            <a:avLst/>
          </a:prstGeom>
          <a:noFill/>
          <a:ln w="9525">
            <a:solidFill>
              <a:schemeClr val="tx1"/>
            </a:solidFill>
            <a:round/>
            <a:headEnd/>
            <a:tailEnd type="triangle" w="med" len="med"/>
          </a:ln>
        </p:spPr>
        <p:txBody>
          <a:bodyPr wrap="none"/>
          <a:lstStyle/>
          <a:p>
            <a:endParaRPr lang="en-US"/>
          </a:p>
        </p:txBody>
      </p:sp>
      <p:sp>
        <p:nvSpPr>
          <p:cNvPr id="27668" name="Line 20"/>
          <p:cNvSpPr>
            <a:spLocks noChangeShapeType="1"/>
          </p:cNvSpPr>
          <p:nvPr/>
        </p:nvSpPr>
        <p:spPr bwMode="auto">
          <a:xfrm flipV="1">
            <a:off x="7543800" y="4876800"/>
            <a:ext cx="152400" cy="609600"/>
          </a:xfrm>
          <a:prstGeom prst="line">
            <a:avLst/>
          </a:prstGeom>
          <a:noFill/>
          <a:ln w="9525">
            <a:solidFill>
              <a:schemeClr val="tx1"/>
            </a:solidFill>
            <a:round/>
            <a:headEnd/>
            <a:tailEnd type="triangle" w="med" len="med"/>
          </a:ln>
        </p:spPr>
        <p:txBody>
          <a:bodyPr wrap="none"/>
          <a:lstStyle/>
          <a:p>
            <a:endParaRPr lang="en-US"/>
          </a:p>
        </p:txBody>
      </p:sp>
      <p:sp>
        <p:nvSpPr>
          <p:cNvPr id="27669" name="Line 21"/>
          <p:cNvSpPr>
            <a:spLocks noChangeShapeType="1"/>
          </p:cNvSpPr>
          <p:nvPr/>
        </p:nvSpPr>
        <p:spPr bwMode="auto">
          <a:xfrm flipH="1" flipV="1">
            <a:off x="8001000" y="4876800"/>
            <a:ext cx="228600" cy="685800"/>
          </a:xfrm>
          <a:prstGeom prst="line">
            <a:avLst/>
          </a:prstGeom>
          <a:noFill/>
          <a:ln w="9525">
            <a:solidFill>
              <a:schemeClr val="tx1"/>
            </a:solidFill>
            <a:round/>
            <a:headEnd/>
            <a:tailEnd type="triangle" w="med" len="med"/>
          </a:ln>
        </p:spPr>
        <p:txBody>
          <a:bodyPr wrap="none"/>
          <a:lstStyle/>
          <a:p>
            <a:endParaRPr lang="en-US"/>
          </a:p>
        </p:txBody>
      </p:sp>
      <p:sp>
        <p:nvSpPr>
          <p:cNvPr id="27670" name="Line 22"/>
          <p:cNvSpPr>
            <a:spLocks noChangeShapeType="1"/>
          </p:cNvSpPr>
          <p:nvPr/>
        </p:nvSpPr>
        <p:spPr bwMode="auto">
          <a:xfrm flipV="1">
            <a:off x="3581400" y="4876800"/>
            <a:ext cx="152400" cy="685800"/>
          </a:xfrm>
          <a:prstGeom prst="line">
            <a:avLst/>
          </a:prstGeom>
          <a:noFill/>
          <a:ln w="9525">
            <a:solidFill>
              <a:schemeClr val="tx1"/>
            </a:solidFill>
            <a:round/>
            <a:headEnd/>
            <a:tailEnd type="triangle" w="med" len="med"/>
          </a:ln>
        </p:spPr>
        <p:txBody>
          <a:bodyPr wrap="none"/>
          <a:lstStyle/>
          <a:p>
            <a:endParaRPr lang="en-US"/>
          </a:p>
        </p:txBody>
      </p:sp>
      <p:sp>
        <p:nvSpPr>
          <p:cNvPr id="27671" name="Line 23"/>
          <p:cNvSpPr>
            <a:spLocks noChangeShapeType="1"/>
          </p:cNvSpPr>
          <p:nvPr/>
        </p:nvSpPr>
        <p:spPr bwMode="auto">
          <a:xfrm flipV="1">
            <a:off x="2286000" y="4876800"/>
            <a:ext cx="457200" cy="762000"/>
          </a:xfrm>
          <a:prstGeom prst="line">
            <a:avLst/>
          </a:prstGeom>
          <a:noFill/>
          <a:ln w="9525">
            <a:solidFill>
              <a:schemeClr val="tx1"/>
            </a:solidFill>
            <a:round/>
            <a:headEnd/>
            <a:tailEnd type="triangle" w="med" len="med"/>
          </a:ln>
        </p:spPr>
        <p:txBody>
          <a:bodyPr wrap="none"/>
          <a:lstStyle/>
          <a:p>
            <a:endParaRPr lang="en-US"/>
          </a:p>
        </p:txBody>
      </p:sp>
      <p:sp>
        <p:nvSpPr>
          <p:cNvPr id="27672" name="Line 24"/>
          <p:cNvSpPr>
            <a:spLocks noChangeShapeType="1"/>
          </p:cNvSpPr>
          <p:nvPr/>
        </p:nvSpPr>
        <p:spPr bwMode="auto">
          <a:xfrm flipV="1">
            <a:off x="5562600" y="4876800"/>
            <a:ext cx="152400" cy="685800"/>
          </a:xfrm>
          <a:prstGeom prst="line">
            <a:avLst/>
          </a:prstGeom>
          <a:noFill/>
          <a:ln w="9525">
            <a:solidFill>
              <a:schemeClr val="tx1"/>
            </a:solidFill>
            <a:round/>
            <a:headEnd/>
            <a:tailEnd type="triangle" w="med" len="med"/>
          </a:ln>
        </p:spPr>
        <p:txBody>
          <a:bodyPr wrap="none"/>
          <a:lstStyle/>
          <a:p>
            <a:endParaRPr lang="en-US"/>
          </a:p>
        </p:txBody>
      </p:sp>
      <p:sp>
        <p:nvSpPr>
          <p:cNvPr id="27673" name="Line 25"/>
          <p:cNvSpPr>
            <a:spLocks noChangeShapeType="1"/>
          </p:cNvSpPr>
          <p:nvPr/>
        </p:nvSpPr>
        <p:spPr bwMode="auto">
          <a:xfrm flipV="1">
            <a:off x="2895600" y="3657600"/>
            <a:ext cx="381000" cy="685800"/>
          </a:xfrm>
          <a:prstGeom prst="line">
            <a:avLst/>
          </a:prstGeom>
          <a:noFill/>
          <a:ln w="9525">
            <a:solidFill>
              <a:schemeClr val="tx1"/>
            </a:solidFill>
            <a:round/>
            <a:headEnd/>
            <a:tailEnd type="triangle" w="med" len="med"/>
          </a:ln>
        </p:spPr>
        <p:txBody>
          <a:bodyPr wrap="none"/>
          <a:lstStyle/>
          <a:p>
            <a:endParaRPr lang="en-US"/>
          </a:p>
        </p:txBody>
      </p:sp>
      <p:sp>
        <p:nvSpPr>
          <p:cNvPr id="27674" name="Line 26"/>
          <p:cNvSpPr>
            <a:spLocks noChangeShapeType="1"/>
          </p:cNvSpPr>
          <p:nvPr/>
        </p:nvSpPr>
        <p:spPr bwMode="auto">
          <a:xfrm flipH="1" flipV="1">
            <a:off x="3581400" y="3657600"/>
            <a:ext cx="381000" cy="685800"/>
          </a:xfrm>
          <a:prstGeom prst="line">
            <a:avLst/>
          </a:prstGeom>
          <a:noFill/>
          <a:ln w="9525">
            <a:solidFill>
              <a:schemeClr val="tx1"/>
            </a:solidFill>
            <a:round/>
            <a:headEnd/>
            <a:tailEnd type="triangle" w="med" len="med"/>
          </a:ln>
        </p:spPr>
        <p:txBody>
          <a:bodyPr wrap="none"/>
          <a:lstStyle/>
          <a:p>
            <a:endParaRPr lang="en-US"/>
          </a:p>
        </p:txBody>
      </p:sp>
      <p:sp>
        <p:nvSpPr>
          <p:cNvPr id="27675" name="Line 27"/>
          <p:cNvSpPr>
            <a:spLocks noChangeShapeType="1"/>
          </p:cNvSpPr>
          <p:nvPr/>
        </p:nvSpPr>
        <p:spPr bwMode="auto">
          <a:xfrm flipV="1">
            <a:off x="4800600" y="3581400"/>
            <a:ext cx="457200" cy="838200"/>
          </a:xfrm>
          <a:prstGeom prst="line">
            <a:avLst/>
          </a:prstGeom>
          <a:noFill/>
          <a:ln w="9525">
            <a:solidFill>
              <a:schemeClr val="tx1"/>
            </a:solidFill>
            <a:round/>
            <a:headEnd/>
            <a:tailEnd type="triangle" w="med" len="med"/>
          </a:ln>
        </p:spPr>
        <p:txBody>
          <a:bodyPr wrap="none"/>
          <a:lstStyle/>
          <a:p>
            <a:endParaRPr lang="en-US"/>
          </a:p>
        </p:txBody>
      </p:sp>
      <p:sp>
        <p:nvSpPr>
          <p:cNvPr id="27676" name="Line 28"/>
          <p:cNvSpPr>
            <a:spLocks noChangeShapeType="1"/>
          </p:cNvSpPr>
          <p:nvPr/>
        </p:nvSpPr>
        <p:spPr bwMode="auto">
          <a:xfrm flipH="1" flipV="1">
            <a:off x="5486400" y="3581400"/>
            <a:ext cx="457200" cy="762000"/>
          </a:xfrm>
          <a:prstGeom prst="line">
            <a:avLst/>
          </a:prstGeom>
          <a:noFill/>
          <a:ln w="9525">
            <a:solidFill>
              <a:schemeClr val="tx1"/>
            </a:solidFill>
            <a:round/>
            <a:headEnd/>
            <a:tailEnd type="triangle" w="med" len="med"/>
          </a:ln>
        </p:spPr>
        <p:txBody>
          <a:bodyPr wrap="none"/>
          <a:lstStyle/>
          <a:p>
            <a:endParaRPr lang="en-US"/>
          </a:p>
        </p:txBody>
      </p:sp>
      <p:sp>
        <p:nvSpPr>
          <p:cNvPr id="27677" name="Line 29"/>
          <p:cNvSpPr>
            <a:spLocks noChangeShapeType="1"/>
          </p:cNvSpPr>
          <p:nvPr/>
        </p:nvSpPr>
        <p:spPr bwMode="auto">
          <a:xfrm flipV="1">
            <a:off x="6781800" y="3581400"/>
            <a:ext cx="457200" cy="838200"/>
          </a:xfrm>
          <a:prstGeom prst="line">
            <a:avLst/>
          </a:prstGeom>
          <a:noFill/>
          <a:ln w="9525">
            <a:solidFill>
              <a:schemeClr val="tx1"/>
            </a:solidFill>
            <a:round/>
            <a:headEnd/>
            <a:tailEnd type="triangle" w="med" len="med"/>
          </a:ln>
        </p:spPr>
        <p:txBody>
          <a:bodyPr wrap="none"/>
          <a:lstStyle/>
          <a:p>
            <a:endParaRPr lang="en-US"/>
          </a:p>
        </p:txBody>
      </p:sp>
      <p:sp>
        <p:nvSpPr>
          <p:cNvPr id="27678" name="Line 30"/>
          <p:cNvSpPr>
            <a:spLocks noChangeShapeType="1"/>
          </p:cNvSpPr>
          <p:nvPr/>
        </p:nvSpPr>
        <p:spPr bwMode="auto">
          <a:xfrm flipH="1" flipV="1">
            <a:off x="7467600" y="3657600"/>
            <a:ext cx="457200" cy="762000"/>
          </a:xfrm>
          <a:prstGeom prst="line">
            <a:avLst/>
          </a:prstGeom>
          <a:noFill/>
          <a:ln w="9525">
            <a:solidFill>
              <a:schemeClr val="tx1"/>
            </a:solidFill>
            <a:round/>
            <a:headEnd/>
            <a:tailEnd type="triangle" w="med" len="med"/>
          </a:ln>
        </p:spPr>
        <p:txBody>
          <a:bodyPr wrap="none"/>
          <a:lstStyle/>
          <a:p>
            <a:endParaRPr lang="en-US"/>
          </a:p>
        </p:txBody>
      </p:sp>
      <p:sp>
        <p:nvSpPr>
          <p:cNvPr id="27679" name="Line 31"/>
          <p:cNvSpPr>
            <a:spLocks noChangeShapeType="1"/>
          </p:cNvSpPr>
          <p:nvPr/>
        </p:nvSpPr>
        <p:spPr bwMode="auto">
          <a:xfrm flipV="1">
            <a:off x="3429000" y="2362200"/>
            <a:ext cx="1752600" cy="762000"/>
          </a:xfrm>
          <a:prstGeom prst="line">
            <a:avLst/>
          </a:prstGeom>
          <a:noFill/>
          <a:ln w="9525">
            <a:solidFill>
              <a:schemeClr val="tx1"/>
            </a:solidFill>
            <a:round/>
            <a:headEnd/>
            <a:tailEnd type="triangle" w="med" len="med"/>
          </a:ln>
        </p:spPr>
        <p:txBody>
          <a:bodyPr wrap="none"/>
          <a:lstStyle/>
          <a:p>
            <a:endParaRPr lang="en-US"/>
          </a:p>
        </p:txBody>
      </p:sp>
      <p:sp>
        <p:nvSpPr>
          <p:cNvPr id="27680" name="Line 32"/>
          <p:cNvSpPr>
            <a:spLocks noChangeShapeType="1"/>
          </p:cNvSpPr>
          <p:nvPr/>
        </p:nvSpPr>
        <p:spPr bwMode="auto">
          <a:xfrm flipH="1" flipV="1">
            <a:off x="5562600" y="2362200"/>
            <a:ext cx="1828800" cy="838200"/>
          </a:xfrm>
          <a:prstGeom prst="line">
            <a:avLst/>
          </a:prstGeom>
          <a:noFill/>
          <a:ln w="9525">
            <a:solidFill>
              <a:schemeClr val="tx1"/>
            </a:solidFill>
            <a:round/>
            <a:headEnd/>
            <a:tailEnd type="triangle" w="med" len="med"/>
          </a:ln>
        </p:spPr>
        <p:txBody>
          <a:bodyPr wrap="none"/>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a:t>Minimax Algorithm (cont</a:t>
            </a:r>
            <a:r>
              <a:rPr lang="en-US">
                <a:latin typeface="Arial" pitchFamily="34" charset="0"/>
              </a:rPr>
              <a:t>’</a:t>
            </a:r>
            <a:r>
              <a:rPr lang="en-US"/>
              <a:t>d)</a:t>
            </a:r>
          </a:p>
        </p:txBody>
      </p:sp>
      <p:sp>
        <p:nvSpPr>
          <p:cNvPr id="28675" name="Rectangle 3"/>
          <p:cNvSpPr>
            <a:spLocks noGrp="1" noChangeArrowheads="1"/>
          </p:cNvSpPr>
          <p:nvPr>
            <p:ph type="body" idx="1"/>
          </p:nvPr>
        </p:nvSpPr>
        <p:spPr/>
        <p:txBody>
          <a:bodyPr/>
          <a:lstStyle/>
          <a:p>
            <a:pPr eaLnBrk="1" hangingPunct="1"/>
            <a:r>
              <a:rPr lang="en-US"/>
              <a:t>Properties of minimax algorithm:</a:t>
            </a:r>
          </a:p>
          <a:p>
            <a:pPr lvl="1" eaLnBrk="1" hangingPunct="1"/>
            <a:r>
              <a:rPr lang="en-US" u="sng">
                <a:solidFill>
                  <a:srgbClr val="FF0000"/>
                </a:solidFill>
              </a:rPr>
              <a:t>Complete?</a:t>
            </a:r>
            <a:r>
              <a:rPr lang="en-US"/>
              <a:t> Yes (if tree is finite) </a:t>
            </a:r>
          </a:p>
          <a:p>
            <a:pPr lvl="1" eaLnBrk="1" hangingPunct="1"/>
            <a:r>
              <a:rPr lang="en-US" u="sng">
                <a:solidFill>
                  <a:srgbClr val="FF0000"/>
                </a:solidFill>
              </a:rPr>
              <a:t>Optimal?</a:t>
            </a:r>
            <a:r>
              <a:rPr lang="en-US"/>
              <a:t> Yes (against an optimal opponent)</a:t>
            </a:r>
          </a:p>
          <a:p>
            <a:pPr lvl="1" eaLnBrk="1" hangingPunct="1"/>
            <a:r>
              <a:rPr lang="en-US" u="sng">
                <a:solidFill>
                  <a:srgbClr val="FF0000"/>
                </a:solidFill>
              </a:rPr>
              <a:t>Time complexity?</a:t>
            </a:r>
            <a:r>
              <a:rPr lang="en-US"/>
              <a:t> O(b</a:t>
            </a:r>
            <a:r>
              <a:rPr lang="en-US" baseline="30000"/>
              <a:t>m</a:t>
            </a:r>
            <a:r>
              <a:rPr lang="en-US"/>
              <a:t>)</a:t>
            </a:r>
          </a:p>
          <a:p>
            <a:pPr lvl="1" eaLnBrk="1" hangingPunct="1"/>
            <a:r>
              <a:rPr lang="en-US" u="sng">
                <a:solidFill>
                  <a:srgbClr val="FF0000"/>
                </a:solidFill>
              </a:rPr>
              <a:t>Space complexity?</a:t>
            </a:r>
            <a:r>
              <a:rPr lang="en-US"/>
              <a:t> O(bm) (depth-first exploration)</a:t>
            </a:r>
          </a:p>
        </p:txBody>
      </p:sp>
      <p:sp>
        <p:nvSpPr>
          <p:cNvPr id="7" name="Text Box 32"/>
          <p:cNvSpPr txBox="1">
            <a:spLocks noChangeArrowheads="1"/>
          </p:cNvSpPr>
          <p:nvPr/>
        </p:nvSpPr>
        <p:spPr bwMode="auto">
          <a:xfrm>
            <a:off x="304800" y="4806950"/>
            <a:ext cx="8588375" cy="1908175"/>
          </a:xfrm>
          <a:prstGeom prst="rect">
            <a:avLst/>
          </a:prstGeom>
          <a:solidFill>
            <a:srgbClr val="FFFFCC"/>
          </a:solidFill>
          <a:ln w="38100">
            <a:noFill/>
            <a:miter lim="800000"/>
            <a:headEnd/>
            <a:tailEnd/>
          </a:ln>
          <a:effectLst>
            <a:outerShdw dist="107763" dir="2700000" algn="ctr" rotWithShape="0">
              <a:schemeClr val="bg2"/>
            </a:outerShdw>
          </a:effectLst>
        </p:spPr>
        <p:txBody>
          <a:bodyPr>
            <a:spAutoFit/>
          </a:bodyPr>
          <a:lstStyle/>
          <a:p>
            <a:pPr algn="l" rtl="0" eaLnBrk="0" hangingPunct="0">
              <a:spcBef>
                <a:spcPct val="20000"/>
              </a:spcBef>
              <a:defRPr/>
            </a:pPr>
            <a:r>
              <a:rPr lang="en-US" sz="2800" dirty="0">
                <a:solidFill>
                  <a:schemeClr val="bg2"/>
                </a:solidFill>
                <a:latin typeface="Times New Roman" pitchFamily="18" charset="0"/>
                <a:cs typeface="Arial" charset="0"/>
              </a:rPr>
              <a:t>Note: For chess, b </a:t>
            </a:r>
            <a:r>
              <a:rPr lang="en-US" sz="2800" dirty="0">
                <a:solidFill>
                  <a:schemeClr val="bg2"/>
                </a:solidFill>
                <a:latin typeface="Times New Roman" pitchFamily="18" charset="0"/>
                <a:cs typeface="Arial" charset="0"/>
                <a:sym typeface="Symbol" pitchFamily="18" charset="2"/>
              </a:rPr>
              <a:t>= 35, m = 100 for a “reasonable game.”</a:t>
            </a:r>
          </a:p>
          <a:p>
            <a:pPr lvl="1" algn="l" rtl="0" eaLnBrk="0" hangingPunct="0">
              <a:spcBef>
                <a:spcPct val="20000"/>
              </a:spcBef>
              <a:buFont typeface="Wingdings" pitchFamily="2" charset="2"/>
              <a:buChar char="à"/>
              <a:defRPr/>
            </a:pPr>
            <a:r>
              <a:rPr lang="en-US" sz="2800" dirty="0">
                <a:solidFill>
                  <a:schemeClr val="bg2"/>
                </a:solidFill>
                <a:latin typeface="Times New Roman" pitchFamily="18" charset="0"/>
                <a:cs typeface="Arial" charset="0"/>
                <a:sym typeface="Wingdings" pitchFamily="2" charset="2"/>
              </a:rPr>
              <a:t> Solution is completely infeasible</a:t>
            </a:r>
          </a:p>
          <a:p>
            <a:pPr algn="l" rtl="0" eaLnBrk="0" hangingPunct="0">
              <a:spcBef>
                <a:spcPct val="20000"/>
              </a:spcBef>
              <a:buFont typeface="Wingdings" pitchFamily="2" charset="2"/>
              <a:buNone/>
              <a:defRPr/>
            </a:pPr>
            <a:r>
              <a:rPr lang="en-US" sz="2400" dirty="0">
                <a:solidFill>
                  <a:schemeClr val="bg2"/>
                </a:solidFill>
                <a:latin typeface="Times New Roman" pitchFamily="18" charset="0"/>
                <a:cs typeface="Arial" charset="0"/>
              </a:rPr>
              <a:t>  </a:t>
            </a:r>
          </a:p>
          <a:p>
            <a:pPr algn="l" rtl="0" eaLnBrk="0" hangingPunct="0">
              <a:spcBef>
                <a:spcPct val="20000"/>
              </a:spcBef>
              <a:buFont typeface="Wingdings" pitchFamily="2" charset="2"/>
              <a:buNone/>
              <a:defRPr/>
            </a:pPr>
            <a:r>
              <a:rPr lang="en-US" sz="2400" dirty="0">
                <a:solidFill>
                  <a:schemeClr val="bg2"/>
                </a:solidFill>
                <a:latin typeface="Times New Roman" pitchFamily="18" charset="0"/>
                <a:cs typeface="Arial" charset="0"/>
              </a:rPr>
              <a:t>Actually only 10</a:t>
            </a:r>
            <a:r>
              <a:rPr lang="en-US" sz="2400" baseline="30000" dirty="0">
                <a:solidFill>
                  <a:schemeClr val="bg2"/>
                </a:solidFill>
                <a:latin typeface="Times New Roman" pitchFamily="18" charset="0"/>
                <a:cs typeface="Arial" charset="0"/>
              </a:rPr>
              <a:t>40</a:t>
            </a:r>
            <a:r>
              <a:rPr lang="en-US" sz="2400" dirty="0">
                <a:solidFill>
                  <a:schemeClr val="bg2"/>
                </a:solidFill>
                <a:latin typeface="Times New Roman" pitchFamily="18" charset="0"/>
                <a:cs typeface="Arial" charset="0"/>
              </a:rPr>
              <a:t> board positions, not 35</a:t>
            </a:r>
            <a:r>
              <a:rPr lang="en-US" sz="2400" baseline="30000" dirty="0">
                <a:solidFill>
                  <a:schemeClr val="bg2"/>
                </a:solidFill>
                <a:latin typeface="Times New Roman" pitchFamily="18" charset="0"/>
                <a:cs typeface="Arial" charset="0"/>
              </a:rPr>
              <a:t>100</a:t>
            </a:r>
            <a:endParaRPr lang="en-US" sz="2400" dirty="0">
              <a:solidFill>
                <a:schemeClr val="bg2"/>
              </a:solidFill>
              <a:latin typeface="Times New Roman" pitchFamily="18" charset="0"/>
              <a:cs typeface="Arial"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a:t>Minimax Algorithm (cont</a:t>
            </a:r>
            <a:r>
              <a:rPr lang="en-US">
                <a:latin typeface="Arial" pitchFamily="34" charset="0"/>
              </a:rPr>
              <a:t>’</a:t>
            </a:r>
            <a:r>
              <a:rPr lang="en-US"/>
              <a:t>d)</a:t>
            </a:r>
          </a:p>
        </p:txBody>
      </p:sp>
      <p:sp>
        <p:nvSpPr>
          <p:cNvPr id="29699" name="Rectangle 3"/>
          <p:cNvSpPr>
            <a:spLocks noGrp="1" noChangeArrowheads="1"/>
          </p:cNvSpPr>
          <p:nvPr>
            <p:ph type="body" idx="1"/>
          </p:nvPr>
        </p:nvSpPr>
        <p:spPr/>
        <p:txBody>
          <a:bodyPr/>
          <a:lstStyle/>
          <a:p>
            <a:pPr eaLnBrk="1" hangingPunct="1"/>
            <a:r>
              <a:rPr lang="en-US"/>
              <a:t>Limitations</a:t>
            </a:r>
          </a:p>
          <a:p>
            <a:pPr lvl="1" eaLnBrk="1" hangingPunct="1"/>
            <a:r>
              <a:rPr lang="en-US"/>
              <a:t>Not always feasible to traverse entire tree</a:t>
            </a:r>
          </a:p>
          <a:p>
            <a:pPr lvl="1" eaLnBrk="1" hangingPunct="1"/>
            <a:r>
              <a:rPr lang="en-US"/>
              <a:t>Time limitations</a:t>
            </a:r>
          </a:p>
          <a:p>
            <a:pPr eaLnBrk="1" hangingPunct="1"/>
            <a:r>
              <a:rPr lang="en-US"/>
              <a:t>Improvements</a:t>
            </a:r>
          </a:p>
          <a:p>
            <a:pPr lvl="1" eaLnBrk="1" hangingPunct="1"/>
            <a:r>
              <a:rPr lang="en-US"/>
              <a:t>Depth-first search improves speed</a:t>
            </a:r>
          </a:p>
          <a:p>
            <a:pPr lvl="1" eaLnBrk="1" hangingPunct="1"/>
            <a:r>
              <a:rPr lang="en-US"/>
              <a:t>Use evaluation function instead of utility</a:t>
            </a:r>
          </a:p>
          <a:p>
            <a:pPr lvl="2" eaLnBrk="1" hangingPunct="1"/>
            <a:r>
              <a:rPr lang="en-US"/>
              <a:t>Evaluation function provides estimate of utility at given position</a:t>
            </a:r>
          </a:p>
          <a:p>
            <a:pPr lvl="1" eaLnBrk="1" hangingPunct="1"/>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type="body" idx="1"/>
          </p:nvPr>
        </p:nvSpPr>
        <p:spPr>
          <a:xfrm>
            <a:off x="457200" y="1712913"/>
            <a:ext cx="8229600" cy="5073650"/>
          </a:xfrm>
        </p:spPr>
        <p:txBody>
          <a:bodyPr/>
          <a:lstStyle/>
          <a:p>
            <a:pPr eaLnBrk="1" hangingPunct="1">
              <a:buFont typeface="Wingdings" pitchFamily="2" charset="2"/>
              <a:buNone/>
            </a:pPr>
            <a:r>
              <a:rPr lang="en-US"/>
              <a:t>Number of games states is exponential to the number of moves.</a:t>
            </a:r>
          </a:p>
          <a:p>
            <a:pPr lvl="1" eaLnBrk="1" hangingPunct="1">
              <a:buFont typeface="Wingdings" pitchFamily="2" charset="2"/>
              <a:buNone/>
            </a:pPr>
            <a:r>
              <a:rPr lang="en-US"/>
              <a:t>Solution: Do not examine every node</a:t>
            </a:r>
          </a:p>
          <a:p>
            <a:pPr lvl="1" eaLnBrk="1" hangingPunct="1">
              <a:buFont typeface="Wingdings" pitchFamily="2" charset="2"/>
              <a:buNone/>
            </a:pPr>
            <a:r>
              <a:rPr lang="en-US"/>
              <a:t> ==&gt; </a:t>
            </a:r>
            <a:r>
              <a:rPr lang="en-US" b="1">
                <a:solidFill>
                  <a:srgbClr val="990000"/>
                </a:solidFill>
              </a:rPr>
              <a:t>Alpha-beta pruning</a:t>
            </a:r>
          </a:p>
          <a:p>
            <a:pPr lvl="1" eaLnBrk="1" hangingPunct="1">
              <a:buFont typeface="Wingdings" pitchFamily="2" charset="2"/>
              <a:buNone/>
            </a:pPr>
            <a:endParaRPr lang="en-US" sz="1700" b="1">
              <a:solidFill>
                <a:srgbClr val="990000"/>
              </a:solidFill>
            </a:endParaRPr>
          </a:p>
          <a:p>
            <a:pPr lvl="2" eaLnBrk="1" hangingPunct="1"/>
            <a:r>
              <a:rPr lang="en-US"/>
              <a:t>Alpha = value of best choice found so far at any choice point along the MAX path.</a:t>
            </a:r>
          </a:p>
          <a:p>
            <a:pPr lvl="2" eaLnBrk="1" hangingPunct="1"/>
            <a:r>
              <a:rPr lang="en-US"/>
              <a:t>Beta = value of best choice found so far at any choice point along the MIN path.</a:t>
            </a:r>
          </a:p>
          <a:p>
            <a:pPr eaLnBrk="1" hangingPunct="1"/>
            <a:endParaRPr lang="fr-FR"/>
          </a:p>
        </p:txBody>
      </p:sp>
      <p:sp>
        <p:nvSpPr>
          <p:cNvPr id="30723" name="Text Box 4"/>
          <p:cNvSpPr txBox="1">
            <a:spLocks noChangeArrowheads="1"/>
          </p:cNvSpPr>
          <p:nvPr/>
        </p:nvSpPr>
        <p:spPr bwMode="auto">
          <a:xfrm>
            <a:off x="539750" y="2852738"/>
            <a:ext cx="441325" cy="457200"/>
          </a:xfrm>
          <a:prstGeom prst="rect">
            <a:avLst/>
          </a:prstGeom>
          <a:noFill/>
          <a:ln w="12700">
            <a:noFill/>
            <a:miter lim="800000"/>
            <a:headEnd type="none" w="sm" len="sm"/>
            <a:tailEnd type="none" w="sm" len="sm"/>
          </a:ln>
        </p:spPr>
        <p:txBody>
          <a:bodyPr wrap="none">
            <a:spAutoFit/>
          </a:bodyPr>
          <a:lstStyle/>
          <a:p>
            <a:pPr algn="l" rtl="0"/>
            <a:r>
              <a:rPr lang="en-US" sz="2400">
                <a:latin typeface="Times New Roman" pitchFamily="18" charset="0"/>
                <a:sym typeface="Wingdings" pitchFamily="2" charset="2"/>
              </a:rPr>
              <a:t></a:t>
            </a:r>
          </a:p>
        </p:txBody>
      </p:sp>
      <p:sp>
        <p:nvSpPr>
          <p:cNvPr id="30724" name="Title 6"/>
          <p:cNvSpPr>
            <a:spLocks noGrp="1"/>
          </p:cNvSpPr>
          <p:nvPr>
            <p:ph type="title"/>
          </p:nvPr>
        </p:nvSpPr>
        <p:spPr/>
        <p:txBody>
          <a:bodyPr/>
          <a:lstStyle/>
          <a:p>
            <a:pPr eaLnBrk="1" hangingPunct="1"/>
            <a:r>
              <a:rPr lang="en-US"/>
              <a:t>Problem of Minimax search</a:t>
            </a:r>
            <a:br>
              <a:rPr lang="en-US"/>
            </a:b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914400" y="277813"/>
            <a:ext cx="7772400" cy="706437"/>
          </a:xfrm>
        </p:spPr>
        <p:txBody>
          <a:bodyPr/>
          <a:lstStyle/>
          <a:p>
            <a:pPr eaLnBrk="1" hangingPunct="1"/>
            <a:r>
              <a:rPr lang="en-US" sz="4400" b="1">
                <a:solidFill>
                  <a:srgbClr val="990000"/>
                </a:solidFill>
              </a:rPr>
              <a:t>Alpha-beta Game Playing </a:t>
            </a:r>
          </a:p>
        </p:txBody>
      </p:sp>
      <p:sp>
        <p:nvSpPr>
          <p:cNvPr id="31747" name="Rectangle 3"/>
          <p:cNvSpPr>
            <a:spLocks noGrp="1" noChangeArrowheads="1"/>
          </p:cNvSpPr>
          <p:nvPr>
            <p:ph type="body" idx="1"/>
          </p:nvPr>
        </p:nvSpPr>
        <p:spPr>
          <a:xfrm>
            <a:off x="628650" y="1071563"/>
            <a:ext cx="8229600" cy="571500"/>
          </a:xfrm>
        </p:spPr>
        <p:txBody>
          <a:bodyPr/>
          <a:lstStyle/>
          <a:p>
            <a:pPr algn="just" eaLnBrk="1" hangingPunct="1">
              <a:buFont typeface="Wingdings" pitchFamily="2" charset="2"/>
              <a:buNone/>
            </a:pPr>
            <a:r>
              <a:rPr lang="fr-FR" sz="2000" b="1"/>
              <a:t>Basic idea: </a:t>
            </a:r>
          </a:p>
        </p:txBody>
      </p:sp>
      <p:sp>
        <p:nvSpPr>
          <p:cNvPr id="31748" name="Rectangle 4"/>
          <p:cNvSpPr>
            <a:spLocks noChangeArrowheads="1"/>
          </p:cNvSpPr>
          <p:nvPr/>
        </p:nvSpPr>
        <p:spPr bwMode="auto">
          <a:xfrm>
            <a:off x="1258888" y="2060575"/>
            <a:ext cx="6697662" cy="822325"/>
          </a:xfrm>
          <a:prstGeom prst="rect">
            <a:avLst/>
          </a:prstGeom>
          <a:noFill/>
          <a:ln w="9525">
            <a:noFill/>
            <a:miter lim="800000"/>
            <a:headEnd/>
            <a:tailEnd/>
          </a:ln>
        </p:spPr>
        <p:txBody>
          <a:bodyPr>
            <a:spAutoFit/>
          </a:bodyPr>
          <a:lstStyle/>
          <a:p>
            <a:pPr algn="l" rtl="0"/>
            <a:r>
              <a:rPr lang="en-US" sz="2400" i="1">
                <a:latin typeface="Times New Roman" pitchFamily="18" charset="0"/>
                <a:cs typeface="Times New Roman" pitchFamily="18" charset="0"/>
              </a:rPr>
              <a:t>If you have an idea that is surely bad, don't take the time to see how truly awful it is.”</a:t>
            </a:r>
            <a:r>
              <a:rPr lang="en-US" sz="2400">
                <a:latin typeface="Times New Roman" pitchFamily="18" charset="0"/>
                <a:cs typeface="Times New Roman" pitchFamily="18" charset="0"/>
              </a:rPr>
              <a:t> -- Pat Winston</a:t>
            </a:r>
            <a:endParaRPr lang="fr-FR" sz="2400">
              <a:latin typeface="Times New Roman" pitchFamily="18" charset="0"/>
              <a:cs typeface="Times New Roman" pitchFamily="18" charset="0"/>
            </a:endParaRPr>
          </a:p>
        </p:txBody>
      </p:sp>
      <p:sp>
        <p:nvSpPr>
          <p:cNvPr id="31749" name="AutoShape 5"/>
          <p:cNvSpPr>
            <a:spLocks noChangeArrowheads="1"/>
          </p:cNvSpPr>
          <p:nvPr/>
        </p:nvSpPr>
        <p:spPr bwMode="auto">
          <a:xfrm>
            <a:off x="2057400" y="3794125"/>
            <a:ext cx="327025" cy="381000"/>
          </a:xfrm>
          <a:prstGeom prst="triangle">
            <a:avLst>
              <a:gd name="adj" fmla="val 50000"/>
            </a:avLst>
          </a:prstGeom>
          <a:solidFill>
            <a:schemeClr val="bg2"/>
          </a:solidFill>
          <a:ln w="9525">
            <a:solidFill>
              <a:schemeClr val="tx1"/>
            </a:solidFill>
            <a:miter lim="800000"/>
            <a:headEnd/>
            <a:tailEnd/>
          </a:ln>
        </p:spPr>
        <p:txBody>
          <a:bodyPr wrap="none" anchor="ctr"/>
          <a:lstStyle/>
          <a:p>
            <a:endParaRPr lang="en-US"/>
          </a:p>
        </p:txBody>
      </p:sp>
      <p:sp>
        <p:nvSpPr>
          <p:cNvPr id="31750" name="AutoShape 6"/>
          <p:cNvSpPr>
            <a:spLocks noChangeArrowheads="1"/>
          </p:cNvSpPr>
          <p:nvPr/>
        </p:nvSpPr>
        <p:spPr bwMode="auto">
          <a:xfrm flipV="1">
            <a:off x="2743200" y="4632325"/>
            <a:ext cx="327025" cy="381000"/>
          </a:xfrm>
          <a:prstGeom prst="triangle">
            <a:avLst>
              <a:gd name="adj" fmla="val 50000"/>
            </a:avLst>
          </a:prstGeom>
          <a:solidFill>
            <a:schemeClr val="bg2"/>
          </a:solidFill>
          <a:ln w="9525">
            <a:solidFill>
              <a:schemeClr val="tx1"/>
            </a:solidFill>
            <a:miter lim="800000"/>
            <a:headEnd/>
            <a:tailEnd/>
          </a:ln>
        </p:spPr>
        <p:txBody>
          <a:bodyPr wrap="none" anchor="ctr"/>
          <a:lstStyle/>
          <a:p>
            <a:endParaRPr lang="en-US"/>
          </a:p>
        </p:txBody>
      </p:sp>
      <p:sp>
        <p:nvSpPr>
          <p:cNvPr id="31751" name="AutoShape 7"/>
          <p:cNvSpPr>
            <a:spLocks noChangeArrowheads="1"/>
          </p:cNvSpPr>
          <p:nvPr/>
        </p:nvSpPr>
        <p:spPr bwMode="auto">
          <a:xfrm flipV="1">
            <a:off x="1447800" y="4632325"/>
            <a:ext cx="327025" cy="381000"/>
          </a:xfrm>
          <a:prstGeom prst="triangle">
            <a:avLst>
              <a:gd name="adj" fmla="val 50000"/>
            </a:avLst>
          </a:prstGeom>
          <a:solidFill>
            <a:schemeClr val="bg2"/>
          </a:solidFill>
          <a:ln w="9525">
            <a:solidFill>
              <a:schemeClr val="tx1"/>
            </a:solidFill>
            <a:miter lim="800000"/>
            <a:headEnd/>
            <a:tailEnd/>
          </a:ln>
        </p:spPr>
        <p:txBody>
          <a:bodyPr wrap="none" anchor="ctr"/>
          <a:lstStyle/>
          <a:p>
            <a:endParaRPr lang="en-US"/>
          </a:p>
        </p:txBody>
      </p:sp>
      <p:sp>
        <p:nvSpPr>
          <p:cNvPr id="31752" name="AutoShape 8"/>
          <p:cNvSpPr>
            <a:spLocks noChangeArrowheads="1"/>
          </p:cNvSpPr>
          <p:nvPr/>
        </p:nvSpPr>
        <p:spPr bwMode="auto">
          <a:xfrm>
            <a:off x="1752600" y="5699125"/>
            <a:ext cx="327025" cy="381000"/>
          </a:xfrm>
          <a:prstGeom prst="triangle">
            <a:avLst>
              <a:gd name="adj" fmla="val 50000"/>
            </a:avLst>
          </a:prstGeom>
          <a:solidFill>
            <a:schemeClr val="bg2"/>
          </a:solidFill>
          <a:ln w="9525">
            <a:solidFill>
              <a:schemeClr val="tx1"/>
            </a:solidFill>
            <a:miter lim="800000"/>
            <a:headEnd/>
            <a:tailEnd/>
          </a:ln>
        </p:spPr>
        <p:txBody>
          <a:bodyPr wrap="none" anchor="ctr"/>
          <a:lstStyle/>
          <a:p>
            <a:endParaRPr lang="en-US"/>
          </a:p>
        </p:txBody>
      </p:sp>
      <p:sp>
        <p:nvSpPr>
          <p:cNvPr id="31753" name="AutoShape 9"/>
          <p:cNvSpPr>
            <a:spLocks noChangeArrowheads="1"/>
          </p:cNvSpPr>
          <p:nvPr/>
        </p:nvSpPr>
        <p:spPr bwMode="auto">
          <a:xfrm>
            <a:off x="1143000" y="5699125"/>
            <a:ext cx="327025" cy="381000"/>
          </a:xfrm>
          <a:prstGeom prst="triangle">
            <a:avLst>
              <a:gd name="adj" fmla="val 50000"/>
            </a:avLst>
          </a:prstGeom>
          <a:solidFill>
            <a:schemeClr val="bg2"/>
          </a:solidFill>
          <a:ln w="9525">
            <a:solidFill>
              <a:schemeClr val="tx1"/>
            </a:solidFill>
            <a:miter lim="800000"/>
            <a:headEnd/>
            <a:tailEnd/>
          </a:ln>
        </p:spPr>
        <p:txBody>
          <a:bodyPr wrap="none" anchor="ctr"/>
          <a:lstStyle/>
          <a:p>
            <a:endParaRPr lang="en-US"/>
          </a:p>
        </p:txBody>
      </p:sp>
      <p:sp>
        <p:nvSpPr>
          <p:cNvPr id="31754" name="AutoShape 10"/>
          <p:cNvSpPr>
            <a:spLocks noChangeArrowheads="1"/>
          </p:cNvSpPr>
          <p:nvPr/>
        </p:nvSpPr>
        <p:spPr bwMode="auto">
          <a:xfrm>
            <a:off x="3124200" y="5699125"/>
            <a:ext cx="327025" cy="381000"/>
          </a:xfrm>
          <a:prstGeom prst="triangle">
            <a:avLst>
              <a:gd name="adj" fmla="val 50000"/>
            </a:avLst>
          </a:prstGeom>
          <a:solidFill>
            <a:schemeClr val="folHlink"/>
          </a:solidFill>
          <a:ln w="9525">
            <a:solidFill>
              <a:schemeClr val="tx1"/>
            </a:solidFill>
            <a:miter lim="800000"/>
            <a:headEnd/>
            <a:tailEnd/>
          </a:ln>
        </p:spPr>
        <p:txBody>
          <a:bodyPr wrap="none" anchor="ctr"/>
          <a:lstStyle/>
          <a:p>
            <a:endParaRPr lang="en-US"/>
          </a:p>
        </p:txBody>
      </p:sp>
      <p:sp>
        <p:nvSpPr>
          <p:cNvPr id="31755" name="AutoShape 11"/>
          <p:cNvSpPr>
            <a:spLocks noChangeArrowheads="1"/>
          </p:cNvSpPr>
          <p:nvPr/>
        </p:nvSpPr>
        <p:spPr bwMode="auto">
          <a:xfrm>
            <a:off x="2514600" y="5699125"/>
            <a:ext cx="327025" cy="381000"/>
          </a:xfrm>
          <a:prstGeom prst="triangle">
            <a:avLst>
              <a:gd name="adj" fmla="val 50000"/>
            </a:avLst>
          </a:prstGeom>
          <a:solidFill>
            <a:schemeClr val="bg2"/>
          </a:solidFill>
          <a:ln w="9525">
            <a:solidFill>
              <a:schemeClr val="tx1"/>
            </a:solidFill>
            <a:miter lim="800000"/>
            <a:headEnd/>
            <a:tailEnd/>
          </a:ln>
        </p:spPr>
        <p:txBody>
          <a:bodyPr wrap="none" anchor="ctr"/>
          <a:lstStyle/>
          <a:p>
            <a:endParaRPr lang="en-US"/>
          </a:p>
        </p:txBody>
      </p:sp>
      <p:sp>
        <p:nvSpPr>
          <p:cNvPr id="31756" name="Line 12"/>
          <p:cNvSpPr>
            <a:spLocks noChangeShapeType="1"/>
          </p:cNvSpPr>
          <p:nvPr/>
        </p:nvSpPr>
        <p:spPr bwMode="auto">
          <a:xfrm flipV="1">
            <a:off x="1600200" y="4175125"/>
            <a:ext cx="609600" cy="457200"/>
          </a:xfrm>
          <a:prstGeom prst="line">
            <a:avLst/>
          </a:prstGeom>
          <a:noFill/>
          <a:ln w="38100">
            <a:solidFill>
              <a:schemeClr val="tx1"/>
            </a:solidFill>
            <a:round/>
            <a:headEnd/>
            <a:tailEnd/>
          </a:ln>
        </p:spPr>
        <p:txBody>
          <a:bodyPr wrap="none" anchor="ctr"/>
          <a:lstStyle/>
          <a:p>
            <a:endParaRPr lang="en-US"/>
          </a:p>
        </p:txBody>
      </p:sp>
      <p:sp>
        <p:nvSpPr>
          <p:cNvPr id="31757" name="Line 13"/>
          <p:cNvSpPr>
            <a:spLocks noChangeShapeType="1"/>
          </p:cNvSpPr>
          <p:nvPr/>
        </p:nvSpPr>
        <p:spPr bwMode="auto">
          <a:xfrm flipH="1" flipV="1">
            <a:off x="2209800" y="4175125"/>
            <a:ext cx="685800" cy="457200"/>
          </a:xfrm>
          <a:prstGeom prst="line">
            <a:avLst/>
          </a:prstGeom>
          <a:noFill/>
          <a:ln w="38100">
            <a:solidFill>
              <a:schemeClr val="tx1"/>
            </a:solidFill>
            <a:round/>
            <a:headEnd/>
            <a:tailEnd/>
          </a:ln>
        </p:spPr>
        <p:txBody>
          <a:bodyPr wrap="none" anchor="ctr"/>
          <a:lstStyle/>
          <a:p>
            <a:endParaRPr lang="en-US"/>
          </a:p>
        </p:txBody>
      </p:sp>
      <p:sp>
        <p:nvSpPr>
          <p:cNvPr id="31758" name="Line 14"/>
          <p:cNvSpPr>
            <a:spLocks noChangeShapeType="1"/>
          </p:cNvSpPr>
          <p:nvPr/>
        </p:nvSpPr>
        <p:spPr bwMode="auto">
          <a:xfrm flipV="1">
            <a:off x="1295400" y="5013325"/>
            <a:ext cx="304800" cy="685800"/>
          </a:xfrm>
          <a:prstGeom prst="line">
            <a:avLst/>
          </a:prstGeom>
          <a:noFill/>
          <a:ln w="38100">
            <a:solidFill>
              <a:schemeClr val="tx1"/>
            </a:solidFill>
            <a:round/>
            <a:headEnd/>
            <a:tailEnd/>
          </a:ln>
        </p:spPr>
        <p:txBody>
          <a:bodyPr wrap="none" anchor="ctr"/>
          <a:lstStyle/>
          <a:p>
            <a:endParaRPr lang="en-US"/>
          </a:p>
        </p:txBody>
      </p:sp>
      <p:sp>
        <p:nvSpPr>
          <p:cNvPr id="31759" name="Line 15"/>
          <p:cNvSpPr>
            <a:spLocks noChangeShapeType="1"/>
          </p:cNvSpPr>
          <p:nvPr/>
        </p:nvSpPr>
        <p:spPr bwMode="auto">
          <a:xfrm flipH="1" flipV="1">
            <a:off x="1600200" y="5013325"/>
            <a:ext cx="304800" cy="685800"/>
          </a:xfrm>
          <a:prstGeom prst="line">
            <a:avLst/>
          </a:prstGeom>
          <a:noFill/>
          <a:ln w="38100">
            <a:solidFill>
              <a:schemeClr val="tx1"/>
            </a:solidFill>
            <a:round/>
            <a:headEnd/>
            <a:tailEnd/>
          </a:ln>
        </p:spPr>
        <p:txBody>
          <a:bodyPr wrap="none" anchor="ctr"/>
          <a:lstStyle/>
          <a:p>
            <a:endParaRPr lang="en-US"/>
          </a:p>
        </p:txBody>
      </p:sp>
      <p:sp>
        <p:nvSpPr>
          <p:cNvPr id="31760" name="Line 16"/>
          <p:cNvSpPr>
            <a:spLocks noChangeShapeType="1"/>
          </p:cNvSpPr>
          <p:nvPr/>
        </p:nvSpPr>
        <p:spPr bwMode="auto">
          <a:xfrm flipV="1">
            <a:off x="2667000" y="5013325"/>
            <a:ext cx="228600" cy="685800"/>
          </a:xfrm>
          <a:prstGeom prst="line">
            <a:avLst/>
          </a:prstGeom>
          <a:noFill/>
          <a:ln w="38100">
            <a:solidFill>
              <a:schemeClr val="tx1"/>
            </a:solidFill>
            <a:round/>
            <a:headEnd/>
            <a:tailEnd/>
          </a:ln>
        </p:spPr>
        <p:txBody>
          <a:bodyPr wrap="none" anchor="ctr"/>
          <a:lstStyle/>
          <a:p>
            <a:endParaRPr lang="en-US"/>
          </a:p>
        </p:txBody>
      </p:sp>
      <p:sp>
        <p:nvSpPr>
          <p:cNvPr id="31761" name="Line 17"/>
          <p:cNvSpPr>
            <a:spLocks noChangeShapeType="1"/>
          </p:cNvSpPr>
          <p:nvPr/>
        </p:nvSpPr>
        <p:spPr bwMode="auto">
          <a:xfrm flipH="1" flipV="1">
            <a:off x="2895600" y="5013325"/>
            <a:ext cx="381000" cy="685800"/>
          </a:xfrm>
          <a:prstGeom prst="line">
            <a:avLst/>
          </a:prstGeom>
          <a:noFill/>
          <a:ln w="38100">
            <a:solidFill>
              <a:schemeClr val="tx1"/>
            </a:solidFill>
            <a:round/>
            <a:headEnd/>
            <a:tailEnd/>
          </a:ln>
        </p:spPr>
        <p:txBody>
          <a:bodyPr wrap="none" anchor="ctr"/>
          <a:lstStyle/>
          <a:p>
            <a:endParaRPr lang="en-US"/>
          </a:p>
        </p:txBody>
      </p:sp>
      <p:sp>
        <p:nvSpPr>
          <p:cNvPr id="31762" name="Text Box 18"/>
          <p:cNvSpPr txBox="1">
            <a:spLocks noChangeArrowheads="1"/>
          </p:cNvSpPr>
          <p:nvPr/>
        </p:nvSpPr>
        <p:spPr bwMode="auto">
          <a:xfrm>
            <a:off x="1143000" y="6080125"/>
            <a:ext cx="311150" cy="396875"/>
          </a:xfrm>
          <a:prstGeom prst="rect">
            <a:avLst/>
          </a:prstGeom>
          <a:noFill/>
          <a:ln w="9525">
            <a:noFill/>
            <a:miter lim="800000"/>
            <a:headEnd/>
            <a:tailEnd/>
          </a:ln>
        </p:spPr>
        <p:txBody>
          <a:bodyPr wrap="none">
            <a:spAutoFit/>
          </a:bodyPr>
          <a:lstStyle/>
          <a:p>
            <a:pPr algn="l" rtl="0" eaLnBrk="0" hangingPunct="0"/>
            <a:r>
              <a:rPr lang="en-US" sz="2000" b="1">
                <a:latin typeface="Times New Roman" pitchFamily="18" charset="0"/>
              </a:rPr>
              <a:t>2</a:t>
            </a:r>
          </a:p>
        </p:txBody>
      </p:sp>
      <p:sp>
        <p:nvSpPr>
          <p:cNvPr id="31763" name="Text Box 19"/>
          <p:cNvSpPr txBox="1">
            <a:spLocks noChangeArrowheads="1"/>
          </p:cNvSpPr>
          <p:nvPr/>
        </p:nvSpPr>
        <p:spPr bwMode="auto">
          <a:xfrm>
            <a:off x="1752600" y="6080125"/>
            <a:ext cx="311150" cy="396875"/>
          </a:xfrm>
          <a:prstGeom prst="rect">
            <a:avLst/>
          </a:prstGeom>
          <a:noFill/>
          <a:ln w="9525">
            <a:noFill/>
            <a:miter lim="800000"/>
            <a:headEnd/>
            <a:tailEnd/>
          </a:ln>
        </p:spPr>
        <p:txBody>
          <a:bodyPr wrap="none">
            <a:spAutoFit/>
          </a:bodyPr>
          <a:lstStyle/>
          <a:p>
            <a:pPr algn="l" rtl="0" eaLnBrk="0" hangingPunct="0"/>
            <a:r>
              <a:rPr lang="en-US" sz="2000" b="1">
                <a:latin typeface="Times New Roman" pitchFamily="18" charset="0"/>
              </a:rPr>
              <a:t>7</a:t>
            </a:r>
          </a:p>
        </p:txBody>
      </p:sp>
      <p:sp>
        <p:nvSpPr>
          <p:cNvPr id="31764" name="Text Box 20"/>
          <p:cNvSpPr txBox="1">
            <a:spLocks noChangeArrowheads="1"/>
          </p:cNvSpPr>
          <p:nvPr/>
        </p:nvSpPr>
        <p:spPr bwMode="auto">
          <a:xfrm>
            <a:off x="2514600" y="6080125"/>
            <a:ext cx="311150" cy="396875"/>
          </a:xfrm>
          <a:prstGeom prst="rect">
            <a:avLst/>
          </a:prstGeom>
          <a:noFill/>
          <a:ln w="9525">
            <a:noFill/>
            <a:miter lim="800000"/>
            <a:headEnd/>
            <a:tailEnd/>
          </a:ln>
        </p:spPr>
        <p:txBody>
          <a:bodyPr wrap="none">
            <a:spAutoFit/>
          </a:bodyPr>
          <a:lstStyle/>
          <a:p>
            <a:pPr algn="l" rtl="0" eaLnBrk="0" hangingPunct="0"/>
            <a:r>
              <a:rPr lang="en-US" sz="2000" b="1">
                <a:latin typeface="Times New Roman" pitchFamily="18" charset="0"/>
              </a:rPr>
              <a:t>1</a:t>
            </a:r>
          </a:p>
        </p:txBody>
      </p:sp>
      <p:sp>
        <p:nvSpPr>
          <p:cNvPr id="31765" name="Text Box 21"/>
          <p:cNvSpPr txBox="1">
            <a:spLocks noChangeArrowheads="1"/>
          </p:cNvSpPr>
          <p:nvPr/>
        </p:nvSpPr>
        <p:spPr bwMode="auto">
          <a:xfrm>
            <a:off x="1066800" y="4632325"/>
            <a:ext cx="455613" cy="396875"/>
          </a:xfrm>
          <a:prstGeom prst="rect">
            <a:avLst/>
          </a:prstGeom>
          <a:noFill/>
          <a:ln w="9525">
            <a:noFill/>
            <a:miter lim="800000"/>
            <a:headEnd/>
            <a:tailEnd/>
          </a:ln>
        </p:spPr>
        <p:txBody>
          <a:bodyPr wrap="none">
            <a:spAutoFit/>
          </a:bodyPr>
          <a:lstStyle/>
          <a:p>
            <a:pPr algn="l" rtl="0" eaLnBrk="0" hangingPunct="0"/>
            <a:r>
              <a:rPr lang="en-US" sz="2000" b="1">
                <a:latin typeface="Times New Roman" pitchFamily="18" charset="0"/>
              </a:rPr>
              <a:t>=2</a:t>
            </a:r>
          </a:p>
        </p:txBody>
      </p:sp>
      <p:sp>
        <p:nvSpPr>
          <p:cNvPr id="31766" name="Text Box 22"/>
          <p:cNvSpPr txBox="1">
            <a:spLocks noChangeArrowheads="1"/>
          </p:cNvSpPr>
          <p:nvPr/>
        </p:nvSpPr>
        <p:spPr bwMode="auto">
          <a:xfrm>
            <a:off x="2438400" y="3794125"/>
            <a:ext cx="600075" cy="396875"/>
          </a:xfrm>
          <a:prstGeom prst="rect">
            <a:avLst/>
          </a:prstGeom>
          <a:noFill/>
          <a:ln w="9525">
            <a:noFill/>
            <a:miter lim="800000"/>
            <a:headEnd/>
            <a:tailEnd/>
          </a:ln>
        </p:spPr>
        <p:txBody>
          <a:bodyPr wrap="none">
            <a:spAutoFit/>
          </a:bodyPr>
          <a:lstStyle/>
          <a:p>
            <a:pPr algn="l" rtl="0" eaLnBrk="0" hangingPunct="0"/>
            <a:r>
              <a:rPr lang="en-US" sz="2000" b="1">
                <a:latin typeface="Times New Roman" pitchFamily="18" charset="0"/>
              </a:rPr>
              <a:t>&gt;=2</a:t>
            </a:r>
          </a:p>
        </p:txBody>
      </p:sp>
      <p:sp>
        <p:nvSpPr>
          <p:cNvPr id="31767" name="Text Box 23"/>
          <p:cNvSpPr txBox="1">
            <a:spLocks noChangeArrowheads="1"/>
          </p:cNvSpPr>
          <p:nvPr/>
        </p:nvSpPr>
        <p:spPr bwMode="auto">
          <a:xfrm>
            <a:off x="3124200" y="4632325"/>
            <a:ext cx="600075" cy="396875"/>
          </a:xfrm>
          <a:prstGeom prst="rect">
            <a:avLst/>
          </a:prstGeom>
          <a:noFill/>
          <a:ln w="9525">
            <a:noFill/>
            <a:miter lim="800000"/>
            <a:headEnd/>
            <a:tailEnd/>
          </a:ln>
        </p:spPr>
        <p:txBody>
          <a:bodyPr wrap="none">
            <a:spAutoFit/>
          </a:bodyPr>
          <a:lstStyle/>
          <a:p>
            <a:pPr algn="l" rtl="0" eaLnBrk="0" hangingPunct="0"/>
            <a:r>
              <a:rPr lang="en-US" sz="2000" b="1">
                <a:latin typeface="Times New Roman" pitchFamily="18" charset="0"/>
              </a:rPr>
              <a:t>&lt;=1</a:t>
            </a:r>
          </a:p>
        </p:txBody>
      </p:sp>
      <p:sp>
        <p:nvSpPr>
          <p:cNvPr id="31768" name="Text Box 24"/>
          <p:cNvSpPr txBox="1">
            <a:spLocks noChangeArrowheads="1"/>
          </p:cNvSpPr>
          <p:nvPr/>
        </p:nvSpPr>
        <p:spPr bwMode="auto">
          <a:xfrm>
            <a:off x="3124200" y="6080125"/>
            <a:ext cx="311150" cy="396875"/>
          </a:xfrm>
          <a:prstGeom prst="rect">
            <a:avLst/>
          </a:prstGeom>
          <a:noFill/>
          <a:ln w="9525">
            <a:noFill/>
            <a:miter lim="800000"/>
            <a:headEnd/>
            <a:tailEnd/>
          </a:ln>
        </p:spPr>
        <p:txBody>
          <a:bodyPr wrap="none">
            <a:spAutoFit/>
          </a:bodyPr>
          <a:lstStyle/>
          <a:p>
            <a:pPr algn="l" rtl="0" eaLnBrk="0" hangingPunct="0"/>
            <a:r>
              <a:rPr lang="en-US" sz="2000" b="1">
                <a:latin typeface="Times New Roman" pitchFamily="18" charset="0"/>
              </a:rPr>
              <a:t>?</a:t>
            </a:r>
          </a:p>
        </p:txBody>
      </p:sp>
      <p:sp>
        <p:nvSpPr>
          <p:cNvPr id="31769" name="Line 25"/>
          <p:cNvSpPr>
            <a:spLocks noChangeShapeType="1"/>
          </p:cNvSpPr>
          <p:nvPr/>
        </p:nvSpPr>
        <p:spPr bwMode="auto">
          <a:xfrm flipH="1">
            <a:off x="3352800" y="4419600"/>
            <a:ext cx="1371600" cy="1600200"/>
          </a:xfrm>
          <a:prstGeom prst="line">
            <a:avLst/>
          </a:prstGeom>
          <a:noFill/>
          <a:ln w="9525">
            <a:solidFill>
              <a:srgbClr val="FF0000"/>
            </a:solidFill>
            <a:round/>
            <a:headEnd/>
            <a:tailEnd type="triangle" w="med" len="med"/>
          </a:ln>
        </p:spPr>
        <p:txBody>
          <a:bodyPr wrap="none" anchor="ctr"/>
          <a:lstStyle/>
          <a:p>
            <a:endParaRPr lang="en-US"/>
          </a:p>
        </p:txBody>
      </p:sp>
      <p:sp>
        <p:nvSpPr>
          <p:cNvPr id="31770" name="Text Box 26"/>
          <p:cNvSpPr txBox="1">
            <a:spLocks noChangeArrowheads="1"/>
          </p:cNvSpPr>
          <p:nvPr/>
        </p:nvSpPr>
        <p:spPr bwMode="auto">
          <a:xfrm>
            <a:off x="4648200" y="4148138"/>
            <a:ext cx="4038600" cy="2100262"/>
          </a:xfrm>
          <a:prstGeom prst="rect">
            <a:avLst/>
          </a:prstGeom>
          <a:noFill/>
          <a:ln w="9525">
            <a:noFill/>
            <a:miter lim="800000"/>
            <a:headEnd/>
            <a:tailEnd/>
          </a:ln>
        </p:spPr>
        <p:txBody>
          <a:bodyPr>
            <a:spAutoFit/>
          </a:bodyPr>
          <a:lstStyle/>
          <a:p>
            <a:pPr marL="234950" indent="-234950" algn="l" rtl="0" eaLnBrk="0" hangingPunct="0">
              <a:spcBef>
                <a:spcPct val="50000"/>
              </a:spcBef>
              <a:buFontTx/>
              <a:buChar char="•"/>
            </a:pPr>
            <a:r>
              <a:rPr lang="en-US" sz="2400">
                <a:solidFill>
                  <a:srgbClr val="FF0000"/>
                </a:solidFill>
                <a:latin typeface="Times New Roman" pitchFamily="18" charset="0"/>
              </a:rPr>
              <a:t>We don’t need to compute the value at this node.</a:t>
            </a:r>
            <a:endParaRPr lang="en-US" sz="2400">
              <a:latin typeface="Times New Roman" pitchFamily="18" charset="0"/>
            </a:endParaRPr>
          </a:p>
          <a:p>
            <a:pPr marL="234950" indent="-234950" algn="l" rtl="0" eaLnBrk="0" hangingPunct="0">
              <a:spcBef>
                <a:spcPct val="50000"/>
              </a:spcBef>
              <a:buFontTx/>
              <a:buChar char="•"/>
            </a:pPr>
            <a:r>
              <a:rPr lang="en-US" sz="2400">
                <a:latin typeface="Times New Roman" pitchFamily="18" charset="0"/>
              </a:rPr>
              <a:t>No matter what it is, it can’t effect the value of the root node.</a:t>
            </a:r>
          </a:p>
        </p:txBody>
      </p:sp>
      <p:sp>
        <p:nvSpPr>
          <p:cNvPr id="31771" name="Text Box 28"/>
          <p:cNvSpPr txBox="1">
            <a:spLocks noChangeArrowheads="1"/>
          </p:cNvSpPr>
          <p:nvPr/>
        </p:nvSpPr>
        <p:spPr bwMode="auto">
          <a:xfrm>
            <a:off x="900113" y="2974975"/>
            <a:ext cx="6759575" cy="701675"/>
          </a:xfrm>
          <a:prstGeom prst="rect">
            <a:avLst/>
          </a:prstGeom>
          <a:noFill/>
          <a:ln w="9525">
            <a:noFill/>
            <a:miter lim="800000"/>
            <a:headEnd/>
            <a:tailEnd/>
          </a:ln>
        </p:spPr>
        <p:txBody>
          <a:bodyPr wrap="none">
            <a:spAutoFit/>
          </a:bodyPr>
          <a:lstStyle/>
          <a:p>
            <a:pPr algn="l" rtl="0"/>
            <a:r>
              <a:rPr lang="fr-FR" sz="2000" b="1">
                <a:latin typeface="Times New Roman" pitchFamily="18" charset="0"/>
                <a:cs typeface="Times New Roman" pitchFamily="18" charset="0"/>
              </a:rPr>
              <a:t>Some branches will never be played by rational players since</a:t>
            </a:r>
          </a:p>
          <a:p>
            <a:pPr algn="l" rtl="0"/>
            <a:r>
              <a:rPr lang="fr-FR" sz="2000" b="1">
                <a:latin typeface="Times New Roman" pitchFamily="18" charset="0"/>
                <a:cs typeface="Times New Roman" pitchFamily="18" charset="0"/>
              </a:rPr>
              <a:t>they include sub-optimal decisions (for either player).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a:t>α-β Pruning Algorithm </a:t>
            </a:r>
          </a:p>
        </p:txBody>
      </p:sp>
      <p:sp>
        <p:nvSpPr>
          <p:cNvPr id="32771" name="Rectangle 3"/>
          <p:cNvSpPr>
            <a:spLocks noGrp="1" noChangeArrowheads="1"/>
          </p:cNvSpPr>
          <p:nvPr>
            <p:ph type="body" idx="1"/>
          </p:nvPr>
        </p:nvSpPr>
        <p:spPr/>
        <p:txBody>
          <a:bodyPr/>
          <a:lstStyle/>
          <a:p>
            <a:pPr eaLnBrk="1" hangingPunct="1"/>
            <a:r>
              <a:rPr lang="en-US"/>
              <a:t>Principle</a:t>
            </a:r>
          </a:p>
          <a:p>
            <a:pPr lvl="1" eaLnBrk="1" hangingPunct="1"/>
            <a:r>
              <a:rPr lang="en-US"/>
              <a:t>If a move is determined worse than another move already examined, then further examination deemed pointless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a:t>Alpha-Beta Pruning (</a:t>
            </a:r>
            <a:r>
              <a:rPr lang="el-GR"/>
              <a:t>αβ</a:t>
            </a:r>
            <a:r>
              <a:rPr lang="en-US"/>
              <a:t> prune) </a:t>
            </a:r>
            <a:endParaRPr lang="el-GR"/>
          </a:p>
        </p:txBody>
      </p:sp>
      <p:sp>
        <p:nvSpPr>
          <p:cNvPr id="33795" name="Rectangle 3"/>
          <p:cNvSpPr>
            <a:spLocks noGrp="1" noChangeArrowheads="1"/>
          </p:cNvSpPr>
          <p:nvPr>
            <p:ph type="body" idx="1"/>
          </p:nvPr>
        </p:nvSpPr>
        <p:spPr/>
        <p:txBody>
          <a:bodyPr/>
          <a:lstStyle/>
          <a:p>
            <a:pPr eaLnBrk="1" hangingPunct="1">
              <a:lnSpc>
                <a:spcPct val="90000"/>
              </a:lnSpc>
            </a:pPr>
            <a:r>
              <a:rPr lang="en-US" sz="2400"/>
              <a:t>Rules of Thumb </a:t>
            </a:r>
          </a:p>
          <a:p>
            <a:pPr lvl="1" eaLnBrk="1" hangingPunct="1">
              <a:lnSpc>
                <a:spcPct val="90000"/>
              </a:lnSpc>
            </a:pPr>
            <a:r>
              <a:rPr lang="el-GR" sz="2200"/>
              <a:t>α</a:t>
            </a:r>
            <a:r>
              <a:rPr lang="en-US" sz="2200"/>
              <a:t> is the highest max found so far</a:t>
            </a:r>
          </a:p>
          <a:p>
            <a:pPr lvl="1" eaLnBrk="1" hangingPunct="1">
              <a:lnSpc>
                <a:spcPct val="90000"/>
              </a:lnSpc>
            </a:pPr>
            <a:r>
              <a:rPr lang="el-GR" sz="2200"/>
              <a:t>β</a:t>
            </a:r>
            <a:r>
              <a:rPr lang="en-US" sz="2200"/>
              <a:t> is the lowest min value found so far</a:t>
            </a:r>
          </a:p>
          <a:p>
            <a:pPr lvl="1" eaLnBrk="1" hangingPunct="1">
              <a:lnSpc>
                <a:spcPct val="90000"/>
              </a:lnSpc>
            </a:pPr>
            <a:endParaRPr lang="en-US" sz="2200"/>
          </a:p>
          <a:p>
            <a:pPr lvl="1" eaLnBrk="1" hangingPunct="1">
              <a:lnSpc>
                <a:spcPct val="90000"/>
              </a:lnSpc>
            </a:pPr>
            <a:r>
              <a:rPr lang="en-US" sz="2200"/>
              <a:t>If Min is on top Alpha prune</a:t>
            </a:r>
          </a:p>
          <a:p>
            <a:pPr lvl="1" eaLnBrk="1" hangingPunct="1">
              <a:lnSpc>
                <a:spcPct val="90000"/>
              </a:lnSpc>
            </a:pPr>
            <a:r>
              <a:rPr lang="en-US" sz="2200"/>
              <a:t>If Max is on top Beta prune</a:t>
            </a:r>
          </a:p>
          <a:p>
            <a:pPr lvl="1" eaLnBrk="1" hangingPunct="1">
              <a:lnSpc>
                <a:spcPct val="90000"/>
              </a:lnSpc>
            </a:pPr>
            <a:endParaRPr lang="en-US" sz="2200"/>
          </a:p>
          <a:p>
            <a:pPr lvl="1" eaLnBrk="1" hangingPunct="1">
              <a:lnSpc>
                <a:spcPct val="90000"/>
              </a:lnSpc>
            </a:pPr>
            <a:r>
              <a:rPr lang="en-US" sz="2200"/>
              <a:t>You will only have alpha prune’s at Min level</a:t>
            </a:r>
          </a:p>
          <a:p>
            <a:pPr lvl="1" eaLnBrk="1" hangingPunct="1">
              <a:lnSpc>
                <a:spcPct val="90000"/>
              </a:lnSpc>
            </a:pPr>
            <a:r>
              <a:rPr lang="en-US" sz="2200"/>
              <a:t>You will only have beta prunes at Max level</a:t>
            </a:r>
          </a:p>
          <a:p>
            <a:pPr lvl="1" eaLnBrk="1" hangingPunct="1">
              <a:lnSpc>
                <a:spcPct val="90000"/>
              </a:lnSpc>
              <a:buFont typeface="Wingdings" pitchFamily="2" charset="2"/>
              <a:buNone/>
            </a:pPr>
            <a:endParaRPr lang="en-US" sz="2200"/>
          </a:p>
          <a:p>
            <a:pPr lvl="1" eaLnBrk="1" hangingPunct="1">
              <a:lnSpc>
                <a:spcPct val="90000"/>
              </a:lnSpc>
              <a:buFont typeface="Wingdings" pitchFamily="2" charset="2"/>
              <a:buNone/>
            </a:pPr>
            <a:endParaRPr lang="en-US" sz="22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3"/>
          <p:cNvPicPr>
            <a:picLocks noGrp="1" noChangeAspect="1" noChangeArrowheads="1"/>
          </p:cNvPicPr>
          <p:nvPr>
            <p:ph type="body" idx="1"/>
          </p:nvPr>
        </p:nvPicPr>
        <p:blipFill>
          <a:blip r:embed="rId2"/>
          <a:srcRect/>
          <a:stretch>
            <a:fillRect/>
          </a:stretch>
        </p:blipFill>
        <p:spPr>
          <a:xfrm>
            <a:off x="457200" y="1052513"/>
            <a:ext cx="8229600" cy="5073650"/>
          </a:xfr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35843" name="Picture 3"/>
          <p:cNvPicPr>
            <a:picLocks noGrp="1" noChangeAspect="1" noChangeArrowheads="1"/>
          </p:cNvPicPr>
          <p:nvPr>
            <p:ph type="body" idx="1"/>
          </p:nvPr>
        </p:nvPicPr>
        <p:blipFill>
          <a:blip r:embed="rId2"/>
          <a:srcRect/>
          <a:stretch>
            <a:fillRect/>
          </a:stretch>
        </p:blipFill>
        <p:spPr>
          <a:xfrm>
            <a:off x="457200" y="1052513"/>
            <a:ext cx="8229600" cy="5073650"/>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36867" name="Picture 3"/>
          <p:cNvPicPr>
            <a:picLocks noGrp="1" noChangeAspect="1" noChangeArrowheads="1"/>
          </p:cNvPicPr>
          <p:nvPr>
            <p:ph type="body" idx="1"/>
          </p:nvPr>
        </p:nvPicPr>
        <p:blipFill>
          <a:blip r:embed="rId2"/>
          <a:srcRect/>
          <a:stretch>
            <a:fillRect/>
          </a:stretch>
        </p:blipFill>
        <p:spPr>
          <a:xfrm>
            <a:off x="457200" y="1052513"/>
            <a:ext cx="8229600" cy="507365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sp>
        <p:nvSpPr>
          <p:cNvPr id="3076" name="Rectangle 4"/>
          <p:cNvSpPr>
            <a:spLocks noGrp="1" noChangeArrowheads="1"/>
          </p:cNvSpPr>
          <p:nvPr>
            <p:ph type="body" idx="1"/>
          </p:nvPr>
        </p:nvSpPr>
        <p:spPr>
          <a:xfrm>
            <a:off x="457200" y="1052513"/>
            <a:ext cx="8229600" cy="5073650"/>
          </a:xfrm>
        </p:spPr>
        <p:txBody>
          <a:bodyPr/>
          <a:lstStyle/>
          <a:p>
            <a:pPr eaLnBrk="1" hangingPunct="1">
              <a:lnSpc>
                <a:spcPct val="90000"/>
              </a:lnSpc>
              <a:buClr>
                <a:schemeClr val="tx1"/>
              </a:buClr>
              <a:buFont typeface="Wingdings" pitchFamily="2" charset="2"/>
              <a:buChar char="q"/>
            </a:pPr>
            <a:r>
              <a:rPr lang="fr-FR">
                <a:solidFill>
                  <a:schemeClr val="accent2"/>
                </a:solidFill>
              </a:rPr>
              <a:t> </a:t>
            </a:r>
            <a:r>
              <a:rPr lang="fr-FR">
                <a:solidFill>
                  <a:schemeClr val="accent2"/>
                </a:solidFill>
                <a:latin typeface="Times New Roman" pitchFamily="18" charset="0"/>
                <a:cs typeface="Times New Roman" pitchFamily="18" charset="0"/>
              </a:rPr>
              <a:t>Introduction</a:t>
            </a:r>
          </a:p>
          <a:p>
            <a:pPr algn="just" eaLnBrk="1" hangingPunct="1">
              <a:lnSpc>
                <a:spcPct val="90000"/>
              </a:lnSpc>
              <a:buClr>
                <a:schemeClr val="tx1"/>
              </a:buClr>
              <a:buFont typeface="Wingdings" pitchFamily="2" charset="2"/>
              <a:buChar char="§"/>
            </a:pPr>
            <a:r>
              <a:rPr lang="en-US" sz="2000">
                <a:latin typeface="Times New Roman" pitchFamily="18" charset="0"/>
              </a:rPr>
              <a:t>So far, in problem solving, single agent search</a:t>
            </a:r>
          </a:p>
          <a:p>
            <a:pPr algn="just" eaLnBrk="1" hangingPunct="1">
              <a:lnSpc>
                <a:spcPct val="90000"/>
              </a:lnSpc>
              <a:buClr>
                <a:schemeClr val="tx1"/>
              </a:buClr>
              <a:buFont typeface="Wingdings" pitchFamily="2" charset="2"/>
              <a:buNone/>
            </a:pPr>
            <a:endParaRPr lang="en-US" sz="800">
              <a:latin typeface="Times New Roman" pitchFamily="18" charset="0"/>
            </a:endParaRPr>
          </a:p>
          <a:p>
            <a:pPr lvl="1" algn="just" eaLnBrk="1" hangingPunct="1">
              <a:lnSpc>
                <a:spcPct val="90000"/>
              </a:lnSpc>
              <a:buClr>
                <a:schemeClr val="tx1"/>
              </a:buClr>
              <a:buFont typeface="Wingdings" pitchFamily="2" charset="2"/>
              <a:buChar char="§"/>
            </a:pPr>
            <a:r>
              <a:rPr lang="en-US" sz="2200">
                <a:latin typeface="Times New Roman" pitchFamily="18" charset="0"/>
              </a:rPr>
              <a:t>The machine is </a:t>
            </a:r>
            <a:r>
              <a:rPr lang="en-US" sz="2200"/>
              <a:t>“</a:t>
            </a:r>
            <a:r>
              <a:rPr lang="en-US" sz="2200">
                <a:latin typeface="Times New Roman" pitchFamily="18" charset="0"/>
              </a:rPr>
              <a:t>exploring</a:t>
            </a:r>
            <a:r>
              <a:rPr lang="en-US" sz="2200"/>
              <a:t>”</a:t>
            </a:r>
            <a:r>
              <a:rPr lang="en-US" sz="2200">
                <a:latin typeface="Times New Roman" pitchFamily="18" charset="0"/>
              </a:rPr>
              <a:t> the search space by itself. </a:t>
            </a:r>
          </a:p>
          <a:p>
            <a:pPr lvl="1" algn="just" eaLnBrk="1" hangingPunct="1">
              <a:lnSpc>
                <a:spcPct val="90000"/>
              </a:lnSpc>
              <a:buClr>
                <a:schemeClr val="tx1"/>
              </a:buClr>
              <a:buFont typeface="Wingdings" pitchFamily="2" charset="2"/>
              <a:buChar char="§"/>
            </a:pPr>
            <a:r>
              <a:rPr lang="en-US" sz="2200">
                <a:latin typeface="Times New Roman" pitchFamily="18" charset="0"/>
              </a:rPr>
              <a:t>No opponents or collaborators.</a:t>
            </a:r>
          </a:p>
          <a:p>
            <a:pPr algn="just" eaLnBrk="1" hangingPunct="1">
              <a:lnSpc>
                <a:spcPct val="90000"/>
              </a:lnSpc>
              <a:buClr>
                <a:schemeClr val="tx1"/>
              </a:buClr>
              <a:buFont typeface="Wingdings" pitchFamily="2" charset="2"/>
              <a:buChar char="§"/>
            </a:pPr>
            <a:endParaRPr lang="fr-FR" sz="900">
              <a:latin typeface="Times New Roman" pitchFamily="18" charset="0"/>
              <a:cs typeface="Times New Roman" pitchFamily="18" charset="0"/>
            </a:endParaRPr>
          </a:p>
          <a:p>
            <a:pPr algn="just" eaLnBrk="1" hangingPunct="1">
              <a:lnSpc>
                <a:spcPct val="90000"/>
              </a:lnSpc>
              <a:buClr>
                <a:schemeClr val="tx1"/>
              </a:buClr>
              <a:buFont typeface="Wingdings" pitchFamily="2" charset="2"/>
              <a:buChar char="§"/>
            </a:pPr>
            <a:r>
              <a:rPr lang="fr-FR" sz="2000">
                <a:latin typeface="Times New Roman" pitchFamily="18" charset="0"/>
                <a:cs typeface="Times New Roman" pitchFamily="18" charset="0"/>
              </a:rPr>
              <a:t>Games require generally </a:t>
            </a:r>
            <a:r>
              <a:rPr lang="fr-FR" sz="2000" b="1">
                <a:latin typeface="Times New Roman" pitchFamily="18" charset="0"/>
                <a:cs typeface="Times New Roman" pitchFamily="18" charset="0"/>
              </a:rPr>
              <a:t>multiagen</a:t>
            </a:r>
            <a:r>
              <a:rPr lang="fr-FR" sz="2000">
                <a:latin typeface="Times New Roman" pitchFamily="18" charset="0"/>
                <a:cs typeface="Times New Roman" pitchFamily="18" charset="0"/>
              </a:rPr>
              <a:t>t (MA) environments:</a:t>
            </a:r>
          </a:p>
          <a:p>
            <a:pPr algn="just" eaLnBrk="1" hangingPunct="1">
              <a:lnSpc>
                <a:spcPct val="90000"/>
              </a:lnSpc>
              <a:buClr>
                <a:schemeClr val="tx1"/>
              </a:buClr>
              <a:buFont typeface="Wingdings" pitchFamily="2" charset="2"/>
              <a:buChar char="§"/>
            </a:pPr>
            <a:endParaRPr lang="fr-FR" sz="800">
              <a:latin typeface="Times New Roman" pitchFamily="18" charset="0"/>
              <a:cs typeface="Times New Roman" pitchFamily="18" charset="0"/>
            </a:endParaRPr>
          </a:p>
          <a:p>
            <a:pPr lvl="1" algn="just" eaLnBrk="1" hangingPunct="1">
              <a:lnSpc>
                <a:spcPct val="90000"/>
              </a:lnSpc>
              <a:buClr>
                <a:schemeClr val="tx1"/>
              </a:buClr>
              <a:buFont typeface="Wingdings" pitchFamily="2" charset="2"/>
              <a:buChar char="§"/>
            </a:pPr>
            <a:r>
              <a:rPr lang="fr-FR" sz="2200">
                <a:latin typeface="Times New Roman" pitchFamily="18" charset="0"/>
                <a:cs typeface="Times New Roman" pitchFamily="18" charset="0"/>
              </a:rPr>
              <a:t>Any given agent need to consider the actions of the other agent and to know how do they affect its success?</a:t>
            </a:r>
          </a:p>
          <a:p>
            <a:pPr lvl="1" algn="just" eaLnBrk="1" hangingPunct="1">
              <a:lnSpc>
                <a:spcPct val="90000"/>
              </a:lnSpc>
              <a:buClr>
                <a:schemeClr val="tx1"/>
              </a:buClr>
              <a:buFont typeface="Wingdings" pitchFamily="2" charset="2"/>
              <a:buChar char="§"/>
            </a:pPr>
            <a:r>
              <a:rPr lang="fr-FR" sz="2200">
                <a:latin typeface="Times New Roman" pitchFamily="18" charset="0"/>
                <a:cs typeface="Times New Roman" pitchFamily="18" charset="0"/>
              </a:rPr>
              <a:t>Distinction should be made between </a:t>
            </a:r>
            <a:r>
              <a:rPr lang="fr-FR" sz="2200" b="1">
                <a:latin typeface="Times New Roman" pitchFamily="18" charset="0"/>
                <a:cs typeface="Times New Roman" pitchFamily="18" charset="0"/>
              </a:rPr>
              <a:t>cooperative</a:t>
            </a:r>
            <a:r>
              <a:rPr lang="fr-FR" sz="2200">
                <a:latin typeface="Times New Roman" pitchFamily="18" charset="0"/>
                <a:cs typeface="Times New Roman" pitchFamily="18" charset="0"/>
              </a:rPr>
              <a:t> and </a:t>
            </a:r>
            <a:r>
              <a:rPr lang="fr-FR" sz="2200" b="1">
                <a:latin typeface="Times New Roman" pitchFamily="18" charset="0"/>
                <a:cs typeface="Times New Roman" pitchFamily="18" charset="0"/>
              </a:rPr>
              <a:t>competitive</a:t>
            </a:r>
            <a:r>
              <a:rPr lang="fr-FR" sz="2200">
                <a:latin typeface="Times New Roman" pitchFamily="18" charset="0"/>
                <a:cs typeface="Times New Roman" pitchFamily="18" charset="0"/>
              </a:rPr>
              <a:t> MA environments. </a:t>
            </a:r>
          </a:p>
          <a:p>
            <a:pPr lvl="1" algn="just" eaLnBrk="1" hangingPunct="1">
              <a:lnSpc>
                <a:spcPct val="90000"/>
              </a:lnSpc>
              <a:buClr>
                <a:schemeClr val="tx1"/>
              </a:buClr>
              <a:buFont typeface="Wingdings" pitchFamily="2" charset="2"/>
              <a:buChar char="§"/>
            </a:pPr>
            <a:r>
              <a:rPr lang="fr-FR" sz="2200">
                <a:latin typeface="Times New Roman" pitchFamily="18" charset="0"/>
                <a:cs typeface="Times New Roman" pitchFamily="18" charset="0"/>
              </a:rPr>
              <a:t>Competitive environments:  give rise to </a:t>
            </a:r>
            <a:r>
              <a:rPr lang="fr-FR" sz="2200" b="1">
                <a:latin typeface="Times New Roman" pitchFamily="18" charset="0"/>
                <a:cs typeface="Times New Roman" pitchFamily="18" charset="0"/>
              </a:rPr>
              <a:t>adversarial search: p</a:t>
            </a:r>
            <a:r>
              <a:rPr lang="en-US" sz="2200">
                <a:latin typeface="Times New Roman" pitchFamily="18" charset="0"/>
              </a:rPr>
              <a:t>laying a game with an opponent.</a:t>
            </a:r>
          </a:p>
          <a:p>
            <a:pPr lvl="1" algn="just" eaLnBrk="1" hangingPunct="1">
              <a:lnSpc>
                <a:spcPct val="90000"/>
              </a:lnSpc>
            </a:pPr>
            <a:endParaRPr lang="fr-FR" sz="2200" b="1">
              <a:latin typeface="Times New Roman" pitchFamily="18" charset="0"/>
              <a:cs typeface="Times New Roman" pitchFamily="18" charset="0"/>
            </a:endParaRPr>
          </a:p>
          <a:p>
            <a:pPr eaLnBrk="1" hangingPunct="1">
              <a:lnSpc>
                <a:spcPct val="90000"/>
              </a:lnSpc>
              <a:buClr>
                <a:schemeClr val="tx1"/>
              </a:buClr>
              <a:buFont typeface="Wingdings" pitchFamily="2" charset="2"/>
              <a:buChar char="§"/>
            </a:pPr>
            <a:endParaRPr lang="fr-FR" sz="200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076">
                                            <p:txEl>
                                              <p:pRg st="1" end="1"/>
                                            </p:txEl>
                                          </p:spTgt>
                                        </p:tgtEl>
                                        <p:attrNameLst>
                                          <p:attrName>style.visibility</p:attrName>
                                        </p:attrNameLst>
                                      </p:cBhvr>
                                      <p:to>
                                        <p:strVal val="visible"/>
                                      </p:to>
                                    </p:set>
                                    <p:animEffect transition="in" filter="checkerboard(across)">
                                      <p:cBhvr>
                                        <p:cTn id="7" dur="500"/>
                                        <p:tgtEl>
                                          <p:spTgt spid="3076">
                                            <p:txEl>
                                              <p:pRg st="1" end="1"/>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076">
                                            <p:txEl>
                                              <p:pRg st="3" end="3"/>
                                            </p:txEl>
                                          </p:spTgt>
                                        </p:tgtEl>
                                        <p:attrNameLst>
                                          <p:attrName>style.visibility</p:attrName>
                                        </p:attrNameLst>
                                      </p:cBhvr>
                                      <p:to>
                                        <p:strVal val="visible"/>
                                      </p:to>
                                    </p:set>
                                    <p:animEffect transition="in" filter="checkerboard(across)">
                                      <p:cBhvr>
                                        <p:cTn id="10" dur="500"/>
                                        <p:tgtEl>
                                          <p:spTgt spid="3076">
                                            <p:txEl>
                                              <p:pRg st="3" end="3"/>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076">
                                            <p:txEl>
                                              <p:pRg st="4" end="4"/>
                                            </p:txEl>
                                          </p:spTgt>
                                        </p:tgtEl>
                                        <p:attrNameLst>
                                          <p:attrName>style.visibility</p:attrName>
                                        </p:attrNameLst>
                                      </p:cBhvr>
                                      <p:to>
                                        <p:strVal val="visible"/>
                                      </p:to>
                                    </p:set>
                                    <p:animEffect transition="in" filter="checkerboard(across)">
                                      <p:cBhvr>
                                        <p:cTn id="13" dur="500"/>
                                        <p:tgtEl>
                                          <p:spTgt spid="3076">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3076">
                                            <p:txEl>
                                              <p:pRg st="6" end="6"/>
                                            </p:txEl>
                                          </p:spTgt>
                                        </p:tgtEl>
                                        <p:attrNameLst>
                                          <p:attrName>style.visibility</p:attrName>
                                        </p:attrNameLst>
                                      </p:cBhvr>
                                      <p:to>
                                        <p:strVal val="visible"/>
                                      </p:to>
                                    </p:set>
                                    <p:animEffect transition="in" filter="checkerboard(across)">
                                      <p:cBhvr>
                                        <p:cTn id="18" dur="500"/>
                                        <p:tgtEl>
                                          <p:spTgt spid="3076">
                                            <p:txEl>
                                              <p:pRg st="6" end="6"/>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3076">
                                            <p:txEl>
                                              <p:pRg st="8" end="8"/>
                                            </p:txEl>
                                          </p:spTgt>
                                        </p:tgtEl>
                                        <p:attrNameLst>
                                          <p:attrName>style.visibility</p:attrName>
                                        </p:attrNameLst>
                                      </p:cBhvr>
                                      <p:to>
                                        <p:strVal val="visible"/>
                                      </p:to>
                                    </p:set>
                                    <p:animEffect transition="in" filter="checkerboard(across)">
                                      <p:cBhvr>
                                        <p:cTn id="21" dur="500"/>
                                        <p:tgtEl>
                                          <p:spTgt spid="3076">
                                            <p:txEl>
                                              <p:pRg st="8" end="8"/>
                                            </p:txEl>
                                          </p:spTgt>
                                        </p:tgtEl>
                                      </p:cBhvr>
                                    </p:animEffect>
                                  </p:childTnLst>
                                </p:cTn>
                              </p:par>
                              <p:par>
                                <p:cTn id="22" presetID="5" presetClass="entr" presetSubtype="10" fill="hold" nodeType="withEffect">
                                  <p:stCondLst>
                                    <p:cond delay="0"/>
                                  </p:stCondLst>
                                  <p:childTnLst>
                                    <p:set>
                                      <p:cBhvr>
                                        <p:cTn id="23" dur="1" fill="hold">
                                          <p:stCondLst>
                                            <p:cond delay="0"/>
                                          </p:stCondLst>
                                        </p:cTn>
                                        <p:tgtEl>
                                          <p:spTgt spid="3076">
                                            <p:txEl>
                                              <p:pRg st="9" end="9"/>
                                            </p:txEl>
                                          </p:spTgt>
                                        </p:tgtEl>
                                        <p:attrNameLst>
                                          <p:attrName>style.visibility</p:attrName>
                                        </p:attrNameLst>
                                      </p:cBhvr>
                                      <p:to>
                                        <p:strVal val="visible"/>
                                      </p:to>
                                    </p:set>
                                    <p:animEffect transition="in" filter="checkerboard(across)">
                                      <p:cBhvr>
                                        <p:cTn id="24" dur="500"/>
                                        <p:tgtEl>
                                          <p:spTgt spid="3076">
                                            <p:txEl>
                                              <p:pRg st="9" end="9"/>
                                            </p:txEl>
                                          </p:spTgt>
                                        </p:tgtEl>
                                      </p:cBhvr>
                                    </p:animEffect>
                                  </p:childTnLst>
                                </p:cTn>
                              </p:par>
                              <p:par>
                                <p:cTn id="25" presetID="5" presetClass="entr" presetSubtype="10" fill="hold" nodeType="withEffect">
                                  <p:stCondLst>
                                    <p:cond delay="0"/>
                                  </p:stCondLst>
                                  <p:childTnLst>
                                    <p:set>
                                      <p:cBhvr>
                                        <p:cTn id="26" dur="1" fill="hold">
                                          <p:stCondLst>
                                            <p:cond delay="0"/>
                                          </p:stCondLst>
                                        </p:cTn>
                                        <p:tgtEl>
                                          <p:spTgt spid="3076">
                                            <p:txEl>
                                              <p:pRg st="10" end="10"/>
                                            </p:txEl>
                                          </p:spTgt>
                                        </p:tgtEl>
                                        <p:attrNameLst>
                                          <p:attrName>style.visibility</p:attrName>
                                        </p:attrNameLst>
                                      </p:cBhvr>
                                      <p:to>
                                        <p:strVal val="visible"/>
                                      </p:to>
                                    </p:set>
                                    <p:animEffect transition="in" filter="checkerboard(across)">
                                      <p:cBhvr>
                                        <p:cTn id="27" dur="500"/>
                                        <p:tgtEl>
                                          <p:spTgt spid="307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37891" name="Picture 3"/>
          <p:cNvPicPr>
            <a:picLocks noGrp="1" noChangeAspect="1" noChangeArrowheads="1"/>
          </p:cNvPicPr>
          <p:nvPr>
            <p:ph type="body" idx="1"/>
          </p:nvPr>
        </p:nvPicPr>
        <p:blipFill>
          <a:blip r:embed="rId2"/>
          <a:srcRect/>
          <a:stretch>
            <a:fillRect/>
          </a:stretch>
        </p:blipFill>
        <p:spPr>
          <a:xfrm>
            <a:off x="457200" y="1052513"/>
            <a:ext cx="8229600" cy="5073650"/>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38915" name="Picture 3"/>
          <p:cNvPicPr>
            <a:picLocks noGrp="1" noChangeAspect="1" noChangeArrowheads="1"/>
          </p:cNvPicPr>
          <p:nvPr>
            <p:ph type="body" idx="1"/>
          </p:nvPr>
        </p:nvPicPr>
        <p:blipFill>
          <a:blip r:embed="rId2"/>
          <a:srcRect/>
          <a:stretch>
            <a:fillRect/>
          </a:stretch>
        </p:blipFill>
        <p:spPr>
          <a:xfrm>
            <a:off x="457200" y="1052513"/>
            <a:ext cx="8229600" cy="5073650"/>
          </a:xfr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39939" name="Picture 3"/>
          <p:cNvPicPr>
            <a:picLocks noGrp="1" noChangeAspect="1" noChangeArrowheads="1"/>
          </p:cNvPicPr>
          <p:nvPr>
            <p:ph type="body" idx="1"/>
          </p:nvPr>
        </p:nvPicPr>
        <p:blipFill>
          <a:blip r:embed="rId2"/>
          <a:srcRect/>
          <a:stretch>
            <a:fillRect/>
          </a:stretch>
        </p:blipFill>
        <p:spPr>
          <a:xfrm>
            <a:off x="457200" y="1052513"/>
            <a:ext cx="8229600" cy="5073650"/>
          </a:xfr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40963" name="Picture 3"/>
          <p:cNvPicPr>
            <a:picLocks noGrp="1" noChangeAspect="1" noChangeArrowheads="1"/>
          </p:cNvPicPr>
          <p:nvPr>
            <p:ph type="body" idx="1"/>
          </p:nvPr>
        </p:nvPicPr>
        <p:blipFill>
          <a:blip r:embed="rId2"/>
          <a:srcRect/>
          <a:stretch>
            <a:fillRect/>
          </a:stretch>
        </p:blipFill>
        <p:spPr>
          <a:xfrm>
            <a:off x="457200" y="1052513"/>
            <a:ext cx="8229600" cy="5073650"/>
          </a:xfr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41987" name="Picture 3"/>
          <p:cNvPicPr>
            <a:picLocks noGrp="1" noChangeAspect="1" noChangeArrowheads="1"/>
          </p:cNvPicPr>
          <p:nvPr>
            <p:ph type="body" idx="1"/>
          </p:nvPr>
        </p:nvPicPr>
        <p:blipFill>
          <a:blip r:embed="rId2"/>
          <a:srcRect/>
          <a:stretch>
            <a:fillRect/>
          </a:stretch>
        </p:blipFill>
        <p:spPr>
          <a:xfrm>
            <a:off x="457200" y="1052513"/>
            <a:ext cx="8229600" cy="5073650"/>
          </a:xfr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43011" name="Picture 3"/>
          <p:cNvPicPr>
            <a:picLocks noGrp="1" noChangeAspect="1" noChangeArrowheads="1"/>
          </p:cNvPicPr>
          <p:nvPr>
            <p:ph type="body" idx="1"/>
          </p:nvPr>
        </p:nvPicPr>
        <p:blipFill>
          <a:blip r:embed="rId2"/>
          <a:srcRect/>
          <a:stretch>
            <a:fillRect/>
          </a:stretch>
        </p:blipFill>
        <p:spPr>
          <a:xfrm>
            <a:off x="457200" y="1052513"/>
            <a:ext cx="8229600" cy="5073650"/>
          </a:xfr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44035" name="Picture 3"/>
          <p:cNvPicPr>
            <a:picLocks noGrp="1" noChangeAspect="1" noChangeArrowheads="1"/>
          </p:cNvPicPr>
          <p:nvPr>
            <p:ph type="body" idx="1"/>
          </p:nvPr>
        </p:nvPicPr>
        <p:blipFill>
          <a:blip r:embed="rId2"/>
          <a:srcRect/>
          <a:stretch>
            <a:fillRect/>
          </a:stretch>
        </p:blipFill>
        <p:spPr>
          <a:xfrm>
            <a:off x="457200" y="1052513"/>
            <a:ext cx="8229600" cy="5073650"/>
          </a:xfr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45059" name="Picture 3"/>
          <p:cNvPicPr>
            <a:picLocks noGrp="1" noChangeAspect="1" noChangeArrowheads="1"/>
          </p:cNvPicPr>
          <p:nvPr>
            <p:ph type="body" idx="1"/>
          </p:nvPr>
        </p:nvPicPr>
        <p:blipFill>
          <a:blip r:embed="rId2"/>
          <a:srcRect/>
          <a:stretch>
            <a:fillRect/>
          </a:stretch>
        </p:blipFill>
        <p:spPr>
          <a:xfrm>
            <a:off x="457200" y="1052513"/>
            <a:ext cx="8229600" cy="5073650"/>
          </a:xfr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46083" name="Picture 3"/>
          <p:cNvPicPr>
            <a:picLocks noGrp="1" noChangeAspect="1" noChangeArrowheads="1"/>
          </p:cNvPicPr>
          <p:nvPr>
            <p:ph type="body" idx="1"/>
          </p:nvPr>
        </p:nvPicPr>
        <p:blipFill>
          <a:blip r:embed="rId2"/>
          <a:srcRect/>
          <a:stretch>
            <a:fillRect/>
          </a:stretch>
        </p:blipFill>
        <p:spPr>
          <a:xfrm>
            <a:off x="457200" y="1052513"/>
            <a:ext cx="8229600" cy="5073650"/>
          </a:xfr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r>
              <a:rPr lang="en-US"/>
              <a:t>Properties of α-β Prune</a:t>
            </a:r>
          </a:p>
        </p:txBody>
      </p:sp>
      <p:sp>
        <p:nvSpPr>
          <p:cNvPr id="47107" name="Rectangle 3"/>
          <p:cNvSpPr>
            <a:spLocks noGrp="1" noChangeArrowheads="1"/>
          </p:cNvSpPr>
          <p:nvPr>
            <p:ph type="body" idx="1"/>
          </p:nvPr>
        </p:nvSpPr>
        <p:spPr/>
        <p:txBody>
          <a:bodyPr/>
          <a:lstStyle/>
          <a:p>
            <a:pPr eaLnBrk="1" hangingPunct="1"/>
            <a:r>
              <a:rPr lang="en-US"/>
              <a:t>Pruning </a:t>
            </a:r>
            <a:r>
              <a:rPr lang="en-US">
                <a:solidFill>
                  <a:srgbClr val="FF0000"/>
                </a:solidFill>
              </a:rPr>
              <a:t>does not</a:t>
            </a:r>
            <a:r>
              <a:rPr lang="en-US"/>
              <a:t> affect final result</a:t>
            </a:r>
          </a:p>
          <a:p>
            <a:pPr lvl="4" eaLnBrk="1" hangingPunct="1"/>
            <a:endParaRPr lang="en-US"/>
          </a:p>
          <a:p>
            <a:pPr eaLnBrk="1" hangingPunct="1"/>
            <a:r>
              <a:rPr lang="en-US"/>
              <a:t>Good move ordering improves effectiveness of pruning</a:t>
            </a:r>
          </a:p>
          <a:p>
            <a:pPr lvl="4" eaLnBrk="1" hangingPunct="1"/>
            <a:endParaRPr lang="en-US"/>
          </a:p>
          <a:p>
            <a:pPr eaLnBrk="1" hangingPunct="1"/>
            <a:r>
              <a:rPr lang="en-US"/>
              <a:t>With "perfect ordering," time complexity = O(b</a:t>
            </a:r>
            <a:r>
              <a:rPr lang="en-US" baseline="30000"/>
              <a:t>m/2</a:t>
            </a:r>
            <a:r>
              <a:rPr lang="en-US"/>
              <a:t>)</a:t>
            </a:r>
          </a:p>
          <a:p>
            <a:pPr lvl="1" eaLnBrk="1" hangingPunct="1">
              <a:buFont typeface="Wingdings" pitchFamily="2" charset="2"/>
              <a:buNone/>
            </a:pPr>
            <a:r>
              <a:rPr lang="en-US">
                <a:sym typeface="Wingdings" pitchFamily="2" charset="2"/>
              </a:rPr>
              <a:t></a:t>
            </a:r>
            <a:r>
              <a:rPr lang="en-US"/>
              <a:t> </a:t>
            </a:r>
            <a:r>
              <a:rPr lang="en-US">
                <a:solidFill>
                  <a:srgbClr val="FF0000"/>
                </a:solidFill>
              </a:rPr>
              <a:t>doubles</a:t>
            </a:r>
            <a:r>
              <a:rPr lang="en-US"/>
              <a:t> depth of search</a:t>
            </a:r>
          </a:p>
          <a:p>
            <a:pPr lvl="4" eaLnBrk="1" hangingPunct="1"/>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914400" y="214313"/>
            <a:ext cx="7772400" cy="706437"/>
          </a:xfrm>
        </p:spPr>
        <p:txBody>
          <a:bodyPr/>
          <a:lstStyle/>
          <a:p>
            <a:pPr eaLnBrk="1" hangingPunct="1"/>
            <a:r>
              <a:rPr lang="fr-FR" sz="2900" i="1" u="sng"/>
              <a:t>Game Playing: Adversarial Search</a:t>
            </a:r>
          </a:p>
        </p:txBody>
      </p:sp>
      <p:sp>
        <p:nvSpPr>
          <p:cNvPr id="15363" name="Rectangle 3"/>
          <p:cNvSpPr>
            <a:spLocks noGrp="1" noChangeArrowheads="1"/>
          </p:cNvSpPr>
          <p:nvPr>
            <p:ph type="body" idx="1"/>
          </p:nvPr>
        </p:nvSpPr>
        <p:spPr>
          <a:xfrm>
            <a:off x="590550" y="1052513"/>
            <a:ext cx="8229600" cy="5073650"/>
          </a:xfrm>
        </p:spPr>
        <p:txBody>
          <a:bodyPr/>
          <a:lstStyle/>
          <a:p>
            <a:pPr eaLnBrk="1" hangingPunct="1">
              <a:buClr>
                <a:schemeClr val="tx1"/>
              </a:buClr>
              <a:buFont typeface="Wingdings" pitchFamily="2" charset="2"/>
              <a:buChar char="q"/>
            </a:pPr>
            <a:r>
              <a:rPr lang="fr-FR">
                <a:solidFill>
                  <a:schemeClr val="accent2"/>
                </a:solidFill>
              </a:rPr>
              <a:t> </a:t>
            </a:r>
            <a:r>
              <a:rPr lang="fr-FR">
                <a:solidFill>
                  <a:schemeClr val="accent2"/>
                </a:solidFill>
                <a:latin typeface="Times New Roman" pitchFamily="18" charset="0"/>
                <a:cs typeface="Times New Roman" pitchFamily="18" charset="0"/>
              </a:rPr>
              <a:t>Introduction</a:t>
            </a:r>
            <a:endParaRPr lang="fr-FR" sz="1400">
              <a:solidFill>
                <a:schemeClr val="accent2"/>
              </a:solidFill>
              <a:latin typeface="Times New Roman" pitchFamily="18" charset="0"/>
              <a:cs typeface="Times New Roman" pitchFamily="18" charset="0"/>
            </a:endParaRPr>
          </a:p>
          <a:p>
            <a:pPr eaLnBrk="1" hangingPunct="1">
              <a:buClr>
                <a:schemeClr val="tx1"/>
              </a:buClr>
              <a:buFont typeface="Wingdings" pitchFamily="2" charset="2"/>
              <a:buChar char="§"/>
            </a:pPr>
            <a:r>
              <a:rPr lang="fr-FR" sz="2000">
                <a:latin typeface="Times New Roman" pitchFamily="18" charset="0"/>
                <a:cs typeface="Times New Roman" pitchFamily="18" charset="0"/>
              </a:rPr>
              <a:t>Why study games?</a:t>
            </a:r>
          </a:p>
          <a:p>
            <a:pPr lvl="1" eaLnBrk="1" hangingPunct="1">
              <a:buClr>
                <a:schemeClr val="tx1"/>
              </a:buClr>
              <a:buFont typeface="Wingdings" pitchFamily="2" charset="2"/>
              <a:buChar char="§"/>
            </a:pPr>
            <a:r>
              <a:rPr lang="fr-FR" sz="2000">
                <a:latin typeface="Times New Roman" pitchFamily="18" charset="0"/>
                <a:cs typeface="Times New Roman" pitchFamily="18" charset="0"/>
              </a:rPr>
              <a:t>Game playing is fun and is also an interesting meeting point for human and computational intelligence.</a:t>
            </a:r>
          </a:p>
          <a:p>
            <a:pPr lvl="1" eaLnBrk="1" hangingPunct="1">
              <a:buClr>
                <a:schemeClr val="tx1"/>
              </a:buClr>
              <a:buFont typeface="Wingdings" pitchFamily="2" charset="2"/>
              <a:buChar char="§"/>
            </a:pPr>
            <a:r>
              <a:rPr lang="fr-FR" sz="2000">
                <a:latin typeface="Times New Roman" pitchFamily="18" charset="0"/>
                <a:cs typeface="Times New Roman" pitchFamily="18" charset="0"/>
              </a:rPr>
              <a:t>They are hard.</a:t>
            </a:r>
          </a:p>
          <a:p>
            <a:pPr lvl="1" eaLnBrk="1" hangingPunct="1">
              <a:buClr>
                <a:schemeClr val="tx1"/>
              </a:buClr>
              <a:buFont typeface="Wingdings" pitchFamily="2" charset="2"/>
              <a:buChar char="§"/>
            </a:pPr>
            <a:r>
              <a:rPr lang="fr-FR" sz="2000">
                <a:latin typeface="Times New Roman" pitchFamily="18" charset="0"/>
                <a:cs typeface="Times New Roman" pitchFamily="18" charset="0"/>
              </a:rPr>
              <a:t>Easy to represent.</a:t>
            </a:r>
          </a:p>
          <a:p>
            <a:pPr lvl="1" eaLnBrk="1" hangingPunct="1">
              <a:buClr>
                <a:schemeClr val="tx1"/>
              </a:buClr>
              <a:buFont typeface="Wingdings" pitchFamily="2" charset="2"/>
              <a:buChar char="§"/>
            </a:pPr>
            <a:r>
              <a:rPr lang="fr-FR" sz="2000">
                <a:latin typeface="Times New Roman" pitchFamily="18" charset="0"/>
                <a:cs typeface="Times New Roman" pitchFamily="18" charset="0"/>
              </a:rPr>
              <a:t>Agents are restricted to small number of actions.</a:t>
            </a:r>
          </a:p>
          <a:p>
            <a:pPr eaLnBrk="1" hangingPunct="1">
              <a:buClr>
                <a:schemeClr val="tx1"/>
              </a:buClr>
              <a:buFont typeface="Wingdings" pitchFamily="2" charset="2"/>
              <a:buChar char="§"/>
            </a:pPr>
            <a:endParaRPr lang="fr-FR" sz="2000">
              <a:latin typeface="Times New Roman" pitchFamily="18" charset="0"/>
              <a:cs typeface="Times New Roman" pitchFamily="18" charset="0"/>
            </a:endParaRPr>
          </a:p>
          <a:p>
            <a:pPr eaLnBrk="1" hangingPunct="1">
              <a:buClr>
                <a:schemeClr val="tx1"/>
              </a:buClr>
              <a:buFont typeface="Wingdings" pitchFamily="2" charset="2"/>
              <a:buChar char="§"/>
            </a:pPr>
            <a:r>
              <a:rPr lang="fr-FR" sz="2000">
                <a:latin typeface="Times New Roman" pitchFamily="18" charset="0"/>
                <a:cs typeface="Times New Roman" pitchFamily="18" charset="0"/>
              </a:rPr>
              <a:t>Interesting question: </a:t>
            </a:r>
          </a:p>
          <a:p>
            <a:pPr algn="ctr" eaLnBrk="1" hangingPunct="1">
              <a:buFont typeface="Wingdings" pitchFamily="2" charset="2"/>
              <a:buNone/>
            </a:pPr>
            <a:r>
              <a:rPr lang="en-US" b="1" i="1">
                <a:latin typeface="Times New Roman" pitchFamily="18" charset="0"/>
              </a:rPr>
              <a:t>Does winning a game absolutely require human intelligence?</a:t>
            </a:r>
          </a:p>
          <a:p>
            <a:pPr algn="ctr" eaLnBrk="1" hangingPunct="1">
              <a:buClr>
                <a:schemeClr val="tx1"/>
              </a:buClr>
              <a:buFont typeface="Wingdings" pitchFamily="2" charset="2"/>
              <a:buNone/>
            </a:pPr>
            <a:endParaRPr lang="fr-FR" sz="2000">
              <a:latin typeface="Times New Roman" pitchFamily="18" charset="0"/>
              <a:cs typeface="Times New Roman" pitchFamily="18" charset="0"/>
            </a:endParaRPr>
          </a:p>
          <a:p>
            <a:pPr eaLnBrk="1" hangingPunct="1">
              <a:buClr>
                <a:schemeClr val="tx1"/>
              </a:buClr>
              <a:buFont typeface="Wingdings" pitchFamily="2" charset="2"/>
              <a:buChar char="§"/>
            </a:pPr>
            <a:endParaRPr lang="fr-FR" sz="200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15363">
                                            <p:txEl>
                                              <p:pRg st="8" end="8"/>
                                            </p:txEl>
                                          </p:spTgt>
                                        </p:tgtEl>
                                        <p:attrNameLst>
                                          <p:attrName>style.visibility</p:attrName>
                                        </p:attrNameLst>
                                      </p:cBhvr>
                                      <p:to>
                                        <p:strVal val="visible"/>
                                      </p:to>
                                    </p:set>
                                    <p:anim calcmode="lin" valueType="num">
                                      <p:cBhvr>
                                        <p:cTn id="7" dur="500" fill="hold"/>
                                        <p:tgtEl>
                                          <p:spTgt spid="15363">
                                            <p:txEl>
                                              <p:pRg st="8" end="8"/>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5363">
                                            <p:txEl>
                                              <p:pRg st="8" end="8"/>
                                            </p:txEl>
                                          </p:spTgt>
                                        </p:tgtEl>
                                        <p:attrNameLst>
                                          <p:attrName>ppt_y</p:attrName>
                                        </p:attrNameLst>
                                      </p:cBhvr>
                                      <p:tavLst>
                                        <p:tav tm="0">
                                          <p:val>
                                            <p:strVal val="#ppt_y"/>
                                          </p:val>
                                        </p:tav>
                                        <p:tav tm="100000">
                                          <p:val>
                                            <p:strVal val="#ppt_y"/>
                                          </p:val>
                                        </p:tav>
                                      </p:tavLst>
                                    </p:anim>
                                    <p:anim calcmode="lin" valueType="num">
                                      <p:cBhvr>
                                        <p:cTn id="9" dur="500" fill="hold"/>
                                        <p:tgtEl>
                                          <p:spTgt spid="15363">
                                            <p:txEl>
                                              <p:pRg st="8" end="8"/>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5363">
                                            <p:txEl>
                                              <p:pRg st="8" end="8"/>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536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914400" y="277813"/>
            <a:ext cx="7772400" cy="706437"/>
          </a:xfrm>
        </p:spPr>
        <p:txBody>
          <a:bodyPr/>
          <a:lstStyle/>
          <a:p>
            <a:pPr eaLnBrk="1" hangingPunct="1">
              <a:lnSpc>
                <a:spcPct val="80000"/>
              </a:lnSpc>
            </a:pPr>
            <a:r>
              <a:rPr lang="en-US" sz="3200"/>
              <a:t>General description of </a:t>
            </a:r>
            <a:r>
              <a:rPr lang="el-GR" sz="3200">
                <a:cs typeface="Times New Roman" pitchFamily="18" charset="0"/>
              </a:rPr>
              <a:t>α</a:t>
            </a:r>
            <a:r>
              <a:rPr lang="fr-FR" sz="3200">
                <a:cs typeface="Times New Roman" pitchFamily="18" charset="0"/>
              </a:rPr>
              <a:t>-</a:t>
            </a:r>
            <a:r>
              <a:rPr lang="el-GR" sz="3200"/>
              <a:t>β</a:t>
            </a:r>
            <a:r>
              <a:rPr lang="fr-FR" sz="3200"/>
              <a:t> pruning algorithm</a:t>
            </a:r>
            <a:endParaRPr lang="el-GR" sz="3200"/>
          </a:p>
        </p:txBody>
      </p:sp>
      <p:sp>
        <p:nvSpPr>
          <p:cNvPr id="48131" name="Rectangle 3"/>
          <p:cNvSpPr>
            <a:spLocks noGrp="1" noChangeArrowheads="1"/>
          </p:cNvSpPr>
          <p:nvPr>
            <p:ph type="body" idx="1"/>
          </p:nvPr>
        </p:nvSpPr>
        <p:spPr>
          <a:xfrm>
            <a:off x="357188" y="1498600"/>
            <a:ext cx="8686800" cy="5073650"/>
          </a:xfrm>
        </p:spPr>
        <p:txBody>
          <a:bodyPr/>
          <a:lstStyle/>
          <a:p>
            <a:pPr algn="just" eaLnBrk="1" hangingPunct="1">
              <a:lnSpc>
                <a:spcPct val="80000"/>
              </a:lnSpc>
              <a:buClr>
                <a:schemeClr val="tx1"/>
              </a:buClr>
              <a:buFont typeface="Wingdings" pitchFamily="2" charset="2"/>
              <a:buChar char="§"/>
            </a:pPr>
            <a:r>
              <a:rPr lang="en-US" sz="2400">
                <a:latin typeface="Times New Roman" pitchFamily="18" charset="0"/>
                <a:cs typeface="Times New Roman" pitchFamily="18" charset="0"/>
              </a:rPr>
              <a:t>Traverse the search tree in depth-first order </a:t>
            </a:r>
          </a:p>
          <a:p>
            <a:pPr algn="just" eaLnBrk="1" hangingPunct="1">
              <a:lnSpc>
                <a:spcPct val="80000"/>
              </a:lnSpc>
              <a:buClr>
                <a:schemeClr val="tx1"/>
              </a:buClr>
              <a:buFont typeface="Wingdings" pitchFamily="2" charset="2"/>
              <a:buChar char="§"/>
            </a:pPr>
            <a:r>
              <a:rPr lang="en-US" sz="2400">
                <a:latin typeface="Times New Roman" pitchFamily="18" charset="0"/>
                <a:cs typeface="Times New Roman" pitchFamily="18" charset="0"/>
              </a:rPr>
              <a:t>At each </a:t>
            </a:r>
            <a:r>
              <a:rPr lang="en-US" sz="2400" b="1">
                <a:latin typeface="Times New Roman" pitchFamily="18" charset="0"/>
                <a:cs typeface="Times New Roman" pitchFamily="18" charset="0"/>
              </a:rPr>
              <a:t>Max</a:t>
            </a:r>
            <a:r>
              <a:rPr lang="en-US" sz="2400">
                <a:latin typeface="Times New Roman" pitchFamily="18" charset="0"/>
                <a:cs typeface="Times New Roman" pitchFamily="18" charset="0"/>
              </a:rPr>
              <a:t> node n, </a:t>
            </a:r>
            <a:r>
              <a:rPr lang="en-US" sz="2400" b="1">
                <a:latin typeface="Times New Roman" pitchFamily="18" charset="0"/>
                <a:cs typeface="Times New Roman" pitchFamily="18" charset="0"/>
              </a:rPr>
              <a:t>alpha(n)</a:t>
            </a:r>
            <a:r>
              <a:rPr lang="en-US" sz="2400">
                <a:latin typeface="Times New Roman" pitchFamily="18" charset="0"/>
                <a:cs typeface="Times New Roman" pitchFamily="18" charset="0"/>
              </a:rPr>
              <a:t> =  maximum value found so far </a:t>
            </a:r>
          </a:p>
          <a:p>
            <a:pPr lvl="1" algn="just" eaLnBrk="1" hangingPunct="1">
              <a:lnSpc>
                <a:spcPct val="80000"/>
              </a:lnSpc>
              <a:buClr>
                <a:schemeClr val="tx1"/>
              </a:buClr>
              <a:buFont typeface="Wingdings" pitchFamily="2" charset="2"/>
              <a:buChar char="Ø"/>
            </a:pPr>
            <a:r>
              <a:rPr lang="en-US" sz="2400">
                <a:latin typeface="Times New Roman" pitchFamily="18" charset="0"/>
                <a:cs typeface="Times New Roman" pitchFamily="18" charset="0"/>
              </a:rPr>
              <a:t>Start with - infinity and only increase.</a:t>
            </a:r>
          </a:p>
          <a:p>
            <a:pPr lvl="1" algn="just" eaLnBrk="1" hangingPunct="1">
              <a:lnSpc>
                <a:spcPct val="80000"/>
              </a:lnSpc>
              <a:buClr>
                <a:schemeClr val="tx1"/>
              </a:buClr>
              <a:buFont typeface="Wingdings" pitchFamily="2" charset="2"/>
              <a:buChar char="Ø"/>
            </a:pPr>
            <a:r>
              <a:rPr lang="en-US" sz="2400">
                <a:latin typeface="Times New Roman" pitchFamily="18" charset="0"/>
                <a:cs typeface="Times New Roman" pitchFamily="18" charset="0"/>
              </a:rPr>
              <a:t>Increases if a child of n returns a value greater than the current alpha.</a:t>
            </a:r>
          </a:p>
          <a:p>
            <a:pPr lvl="1" algn="just" eaLnBrk="1" hangingPunct="1">
              <a:lnSpc>
                <a:spcPct val="80000"/>
              </a:lnSpc>
              <a:buClr>
                <a:schemeClr val="tx1"/>
              </a:buClr>
              <a:buFont typeface="Wingdings" pitchFamily="2" charset="2"/>
              <a:buChar char="Ø"/>
            </a:pPr>
            <a:r>
              <a:rPr lang="en-US" sz="2400">
                <a:latin typeface="Times New Roman" pitchFamily="18" charset="0"/>
                <a:cs typeface="Times New Roman" pitchFamily="18" charset="0"/>
              </a:rPr>
              <a:t>Serve as a tentative lower bound of the final pay-off.</a:t>
            </a:r>
          </a:p>
          <a:p>
            <a:pPr algn="just" eaLnBrk="1" hangingPunct="1">
              <a:lnSpc>
                <a:spcPct val="80000"/>
              </a:lnSpc>
              <a:buClr>
                <a:schemeClr val="tx1"/>
              </a:buClr>
              <a:buFont typeface="Wingdings" pitchFamily="2" charset="2"/>
              <a:buChar char="§"/>
            </a:pPr>
            <a:r>
              <a:rPr lang="en-US" sz="2400">
                <a:latin typeface="Times New Roman" pitchFamily="18" charset="0"/>
                <a:cs typeface="Times New Roman" pitchFamily="18" charset="0"/>
              </a:rPr>
              <a:t>At each </a:t>
            </a:r>
            <a:r>
              <a:rPr lang="en-US" sz="2400" b="1">
                <a:latin typeface="Times New Roman" pitchFamily="18" charset="0"/>
                <a:cs typeface="Times New Roman" pitchFamily="18" charset="0"/>
              </a:rPr>
              <a:t>Min</a:t>
            </a:r>
            <a:r>
              <a:rPr lang="en-US" sz="2400">
                <a:latin typeface="Times New Roman" pitchFamily="18" charset="0"/>
                <a:cs typeface="Times New Roman" pitchFamily="18" charset="0"/>
              </a:rPr>
              <a:t> node n, </a:t>
            </a:r>
            <a:r>
              <a:rPr lang="en-US" sz="2400" b="1">
                <a:latin typeface="Times New Roman" pitchFamily="18" charset="0"/>
                <a:cs typeface="Times New Roman" pitchFamily="18" charset="0"/>
              </a:rPr>
              <a:t>beta(n)</a:t>
            </a:r>
            <a:r>
              <a:rPr lang="en-US" sz="2400">
                <a:latin typeface="Times New Roman" pitchFamily="18" charset="0"/>
                <a:cs typeface="Times New Roman" pitchFamily="18" charset="0"/>
              </a:rPr>
              <a:t> =  minimum value found so far</a:t>
            </a:r>
          </a:p>
          <a:p>
            <a:pPr lvl="1" algn="just" eaLnBrk="1" hangingPunct="1">
              <a:lnSpc>
                <a:spcPct val="80000"/>
              </a:lnSpc>
              <a:buClr>
                <a:schemeClr val="tx1"/>
              </a:buClr>
              <a:buFont typeface="Wingdings" pitchFamily="2" charset="2"/>
              <a:buChar char="Ø"/>
            </a:pPr>
            <a:r>
              <a:rPr lang="en-US" sz="2400">
                <a:latin typeface="Times New Roman" pitchFamily="18" charset="0"/>
                <a:cs typeface="Times New Roman" pitchFamily="18" charset="0"/>
              </a:rPr>
              <a:t>Start with infinity and only decrease.</a:t>
            </a:r>
          </a:p>
          <a:p>
            <a:pPr lvl="1" algn="just" eaLnBrk="1" hangingPunct="1">
              <a:lnSpc>
                <a:spcPct val="80000"/>
              </a:lnSpc>
              <a:buClr>
                <a:schemeClr val="tx1"/>
              </a:buClr>
              <a:buFont typeface="Wingdings" pitchFamily="2" charset="2"/>
              <a:buChar char="Ø"/>
            </a:pPr>
            <a:r>
              <a:rPr lang="en-US" sz="2400">
                <a:latin typeface="Times New Roman" pitchFamily="18" charset="0"/>
                <a:cs typeface="Times New Roman" pitchFamily="18" charset="0"/>
              </a:rPr>
              <a:t>Decreases if a child of n returns a value less than the current beta.</a:t>
            </a:r>
          </a:p>
          <a:p>
            <a:pPr lvl="1" algn="just" eaLnBrk="1" hangingPunct="1">
              <a:lnSpc>
                <a:spcPct val="80000"/>
              </a:lnSpc>
              <a:buClr>
                <a:schemeClr val="tx1"/>
              </a:buClr>
              <a:buFont typeface="Wingdings" pitchFamily="2" charset="2"/>
              <a:buChar char="Ø"/>
            </a:pPr>
            <a:r>
              <a:rPr lang="en-US" sz="2400">
                <a:latin typeface="Times New Roman" pitchFamily="18" charset="0"/>
                <a:cs typeface="Times New Roman" pitchFamily="18" charset="0"/>
              </a:rPr>
              <a:t>Serve as a tentative upper bound of the final pay-off.</a:t>
            </a:r>
          </a:p>
          <a:p>
            <a:pPr algn="just" eaLnBrk="1" hangingPunct="1">
              <a:lnSpc>
                <a:spcPct val="80000"/>
              </a:lnSpc>
              <a:buClr>
                <a:schemeClr val="tx1"/>
              </a:buClr>
              <a:buFont typeface="Wingdings" pitchFamily="2" charset="2"/>
              <a:buChar char="§"/>
            </a:pPr>
            <a:r>
              <a:rPr lang="en-US" sz="2400" b="1">
                <a:latin typeface="Times New Roman" pitchFamily="18" charset="0"/>
                <a:cs typeface="Times New Roman" pitchFamily="18" charset="0"/>
              </a:rPr>
              <a:t>beta(n) </a:t>
            </a:r>
            <a:r>
              <a:rPr lang="en-US" sz="2400">
                <a:latin typeface="Times New Roman" pitchFamily="18" charset="0"/>
                <a:cs typeface="Times New Roman" pitchFamily="18" charset="0"/>
              </a:rPr>
              <a:t>for </a:t>
            </a:r>
            <a:r>
              <a:rPr lang="en-US" sz="2400" b="1">
                <a:latin typeface="Times New Roman" pitchFamily="18" charset="0"/>
                <a:cs typeface="Times New Roman" pitchFamily="18" charset="0"/>
              </a:rPr>
              <a:t>MAX</a:t>
            </a:r>
            <a:r>
              <a:rPr lang="en-US" sz="2400">
                <a:latin typeface="Times New Roman" pitchFamily="18" charset="0"/>
                <a:cs typeface="Times New Roman" pitchFamily="18" charset="0"/>
              </a:rPr>
              <a:t> node n: smallest beta value of its MIN ancestors.</a:t>
            </a:r>
          </a:p>
          <a:p>
            <a:pPr algn="just" eaLnBrk="1" hangingPunct="1">
              <a:lnSpc>
                <a:spcPct val="80000"/>
              </a:lnSpc>
              <a:buClr>
                <a:schemeClr val="tx1"/>
              </a:buClr>
              <a:buFont typeface="Wingdings" pitchFamily="2" charset="2"/>
              <a:buChar char="§"/>
            </a:pPr>
            <a:r>
              <a:rPr lang="en-US" sz="2400" b="1">
                <a:latin typeface="Times New Roman" pitchFamily="18" charset="0"/>
                <a:cs typeface="Times New Roman" pitchFamily="18" charset="0"/>
              </a:rPr>
              <a:t>alpha(n) </a:t>
            </a:r>
            <a:r>
              <a:rPr lang="en-US" sz="2400">
                <a:latin typeface="Times New Roman" pitchFamily="18" charset="0"/>
                <a:cs typeface="Times New Roman" pitchFamily="18" charset="0"/>
              </a:rPr>
              <a:t>for </a:t>
            </a:r>
            <a:r>
              <a:rPr lang="en-US" sz="2400" b="1">
                <a:latin typeface="Times New Roman" pitchFamily="18" charset="0"/>
                <a:cs typeface="Times New Roman" pitchFamily="18" charset="0"/>
              </a:rPr>
              <a:t>MIN</a:t>
            </a:r>
            <a:r>
              <a:rPr lang="en-US" sz="2400">
                <a:latin typeface="Times New Roman" pitchFamily="18" charset="0"/>
                <a:cs typeface="Times New Roman" pitchFamily="18" charset="0"/>
              </a:rPr>
              <a:t> node n: greatest alpha value of its MAX ancestors</a:t>
            </a:r>
          </a:p>
          <a:p>
            <a:pPr algn="just" eaLnBrk="1" hangingPunct="1">
              <a:lnSpc>
                <a:spcPct val="80000"/>
              </a:lnSpc>
              <a:buClr>
                <a:schemeClr val="tx1"/>
              </a:buClr>
              <a:buFont typeface="Wingdings" pitchFamily="2" charset="2"/>
              <a:buChar char="§"/>
            </a:pPr>
            <a:endParaRPr lang="fr-FR" sz="2400">
              <a:latin typeface="Times New Roman" pitchFamily="18" charset="0"/>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914400" y="277813"/>
            <a:ext cx="7772400" cy="706437"/>
          </a:xfrm>
        </p:spPr>
        <p:txBody>
          <a:bodyPr/>
          <a:lstStyle/>
          <a:p>
            <a:pPr eaLnBrk="1" hangingPunct="1"/>
            <a:r>
              <a:rPr lang="en-US" sz="2800"/>
              <a:t>General description of </a:t>
            </a:r>
            <a:r>
              <a:rPr lang="el-GR" sz="2800">
                <a:cs typeface="Times New Roman" pitchFamily="18" charset="0"/>
              </a:rPr>
              <a:t>α</a:t>
            </a:r>
            <a:r>
              <a:rPr lang="fr-FR" sz="2800">
                <a:cs typeface="Times New Roman" pitchFamily="18" charset="0"/>
              </a:rPr>
              <a:t>-</a:t>
            </a:r>
            <a:r>
              <a:rPr lang="el-GR" sz="2800"/>
              <a:t>β</a:t>
            </a:r>
            <a:r>
              <a:rPr lang="fr-FR" sz="2800"/>
              <a:t> pruning algorithm</a:t>
            </a:r>
            <a:endParaRPr lang="fr-FR" sz="2900" i="1" u="sng"/>
          </a:p>
        </p:txBody>
      </p:sp>
      <p:sp>
        <p:nvSpPr>
          <p:cNvPr id="49155" name="Rectangle 3"/>
          <p:cNvSpPr>
            <a:spLocks noGrp="1" noChangeArrowheads="1"/>
          </p:cNvSpPr>
          <p:nvPr>
            <p:ph type="body" idx="1"/>
          </p:nvPr>
        </p:nvSpPr>
        <p:spPr>
          <a:xfrm>
            <a:off x="457200" y="1355725"/>
            <a:ext cx="8229600" cy="5073650"/>
          </a:xfrm>
        </p:spPr>
        <p:txBody>
          <a:bodyPr/>
          <a:lstStyle/>
          <a:p>
            <a:pPr eaLnBrk="1" hangingPunct="1">
              <a:lnSpc>
                <a:spcPct val="80000"/>
              </a:lnSpc>
            </a:pPr>
            <a:endParaRPr lang="en-US" sz="2000"/>
          </a:p>
          <a:p>
            <a:pPr eaLnBrk="1" hangingPunct="1">
              <a:lnSpc>
                <a:spcPct val="80000"/>
              </a:lnSpc>
            </a:pPr>
            <a:r>
              <a:rPr lang="en-US" sz="2000"/>
              <a:t>Carry alpha and beta values down during search</a:t>
            </a:r>
          </a:p>
          <a:p>
            <a:pPr lvl="1" eaLnBrk="1" hangingPunct="1">
              <a:lnSpc>
                <a:spcPct val="90000"/>
              </a:lnSpc>
            </a:pPr>
            <a:r>
              <a:rPr lang="en-US" sz="2000"/>
              <a:t>alpha can be changed only at MAX nodes</a:t>
            </a:r>
          </a:p>
          <a:p>
            <a:pPr lvl="1" eaLnBrk="1" hangingPunct="1">
              <a:lnSpc>
                <a:spcPct val="90000"/>
              </a:lnSpc>
            </a:pPr>
            <a:r>
              <a:rPr lang="en-US" sz="2000"/>
              <a:t>beta can be changed only at MIN nodes</a:t>
            </a:r>
          </a:p>
          <a:p>
            <a:pPr lvl="1" eaLnBrk="1" hangingPunct="1">
              <a:lnSpc>
                <a:spcPct val="90000"/>
              </a:lnSpc>
            </a:pPr>
            <a:r>
              <a:rPr lang="en-US" sz="2000"/>
              <a:t>Pruning occurs whenever alpha &gt;= beta</a:t>
            </a:r>
          </a:p>
          <a:p>
            <a:pPr eaLnBrk="1" hangingPunct="1">
              <a:lnSpc>
                <a:spcPct val="80000"/>
              </a:lnSpc>
              <a:spcBef>
                <a:spcPct val="35000"/>
              </a:spcBef>
              <a:buClr>
                <a:schemeClr val="tx1"/>
              </a:buClr>
            </a:pPr>
            <a:r>
              <a:rPr lang="en-US" sz="2000" b="1"/>
              <a:t>alpha cutoff</a:t>
            </a:r>
            <a:r>
              <a:rPr lang="en-US" sz="2000"/>
              <a:t>:</a:t>
            </a:r>
            <a:r>
              <a:rPr lang="en-US" sz="1800"/>
              <a:t> </a:t>
            </a:r>
          </a:p>
          <a:p>
            <a:pPr lvl="1" eaLnBrk="1" hangingPunct="1">
              <a:lnSpc>
                <a:spcPct val="80000"/>
              </a:lnSpc>
              <a:spcBef>
                <a:spcPct val="35000"/>
              </a:spcBef>
              <a:buClr>
                <a:schemeClr val="tx1"/>
              </a:buClr>
            </a:pPr>
            <a:r>
              <a:rPr lang="en-US" sz="2000"/>
              <a:t>Given a Max node n, cutoff the search below n (i.e., don't generate any more of n's children) </a:t>
            </a:r>
            <a:r>
              <a:rPr lang="en-US" sz="2000" b="1">
                <a:solidFill>
                  <a:schemeClr val="accent2"/>
                </a:solidFill>
              </a:rPr>
              <a:t>if alpha(n) &gt;= beta(n)</a:t>
            </a:r>
            <a:r>
              <a:rPr lang="en-US" sz="2000"/>
              <a:t> </a:t>
            </a:r>
          </a:p>
          <a:p>
            <a:pPr lvl="1" eaLnBrk="1" hangingPunct="1">
              <a:lnSpc>
                <a:spcPct val="80000"/>
              </a:lnSpc>
              <a:spcBef>
                <a:spcPct val="15000"/>
              </a:spcBef>
              <a:buClr>
                <a:schemeClr val="tx1"/>
              </a:buClr>
              <a:buFont typeface="Wingdings" pitchFamily="2" charset="2"/>
              <a:buNone/>
            </a:pPr>
            <a:r>
              <a:rPr lang="en-US" sz="2000"/>
              <a:t>	(alpha increases and passes beta from below)</a:t>
            </a:r>
          </a:p>
          <a:p>
            <a:pPr eaLnBrk="1" hangingPunct="1">
              <a:lnSpc>
                <a:spcPct val="90000"/>
              </a:lnSpc>
              <a:spcBef>
                <a:spcPct val="35000"/>
              </a:spcBef>
            </a:pPr>
            <a:r>
              <a:rPr lang="en-US" sz="2000" b="1"/>
              <a:t>beta cutoff:</a:t>
            </a:r>
            <a:r>
              <a:rPr lang="en-US" sz="1800"/>
              <a:t> </a:t>
            </a:r>
          </a:p>
          <a:p>
            <a:pPr lvl="1" eaLnBrk="1" hangingPunct="1">
              <a:lnSpc>
                <a:spcPct val="90000"/>
              </a:lnSpc>
              <a:spcBef>
                <a:spcPct val="35000"/>
              </a:spcBef>
            </a:pPr>
            <a:r>
              <a:rPr lang="en-US" sz="2000"/>
              <a:t>Given a Min node n, cutoff the search below n (i.e., don't generate any more of n's children) </a:t>
            </a:r>
            <a:r>
              <a:rPr lang="en-US" sz="2000" b="1">
                <a:solidFill>
                  <a:schemeClr val="accent2"/>
                </a:solidFill>
              </a:rPr>
              <a:t>if beta(n) &lt;= alpha(n)</a:t>
            </a:r>
            <a:r>
              <a:rPr lang="en-US" sz="2000"/>
              <a:t> </a:t>
            </a:r>
          </a:p>
          <a:p>
            <a:pPr lvl="1" eaLnBrk="1" hangingPunct="1">
              <a:lnSpc>
                <a:spcPct val="80000"/>
              </a:lnSpc>
              <a:spcBef>
                <a:spcPct val="0"/>
              </a:spcBef>
              <a:buFont typeface="Wingdings" pitchFamily="2" charset="2"/>
              <a:buNone/>
            </a:pPr>
            <a:r>
              <a:rPr lang="en-US" sz="2000"/>
              <a:t>	(beta decreases and passes alpha from above)</a:t>
            </a:r>
          </a:p>
          <a:p>
            <a:pPr eaLnBrk="1" hangingPunct="1">
              <a:lnSpc>
                <a:spcPct val="90000"/>
              </a:lnSpc>
              <a:spcBef>
                <a:spcPct val="0"/>
              </a:spcBef>
              <a:buFont typeface="Wingdings" pitchFamily="2" charset="2"/>
              <a:buNone/>
            </a:pPr>
            <a:endParaRPr lang="en-US" sz="1800"/>
          </a:p>
          <a:p>
            <a:pPr eaLnBrk="1" hangingPunct="1">
              <a:lnSpc>
                <a:spcPct val="80000"/>
              </a:lnSpc>
            </a:pPr>
            <a:endParaRPr lang="fr-FR" sz="180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914400" y="277813"/>
            <a:ext cx="7772400" cy="706437"/>
          </a:xfrm>
        </p:spPr>
        <p:txBody>
          <a:bodyPr/>
          <a:lstStyle/>
          <a:p>
            <a:pPr eaLnBrk="1" hangingPunct="1"/>
            <a:r>
              <a:rPr lang="en-US" sz="3200"/>
              <a:t>α-β Pruning Algorithm </a:t>
            </a:r>
            <a:endParaRPr lang="fr-FR" sz="2900" i="1" u="sng"/>
          </a:p>
        </p:txBody>
      </p:sp>
      <p:sp>
        <p:nvSpPr>
          <p:cNvPr id="33795" name="Rectangle 3"/>
          <p:cNvSpPr>
            <a:spLocks noGrp="1" noChangeArrowheads="1"/>
          </p:cNvSpPr>
          <p:nvPr>
            <p:ph type="body" idx="1"/>
          </p:nvPr>
        </p:nvSpPr>
        <p:spPr>
          <a:xfrm>
            <a:off x="700088" y="1458913"/>
            <a:ext cx="8229600" cy="5327650"/>
          </a:xfrm>
        </p:spPr>
        <p:txBody>
          <a:bodyPr/>
          <a:lstStyle/>
          <a:p>
            <a:pPr eaLnBrk="1" hangingPunct="1">
              <a:lnSpc>
                <a:spcPct val="80000"/>
              </a:lnSpc>
              <a:buFont typeface="Wingdings" pitchFamily="2" charset="2"/>
              <a:buNone/>
            </a:pPr>
            <a:endParaRPr lang="en-US" sz="1600" b="1"/>
          </a:p>
          <a:p>
            <a:pPr eaLnBrk="1" hangingPunct="1">
              <a:lnSpc>
                <a:spcPct val="80000"/>
              </a:lnSpc>
              <a:buFont typeface="Wingdings" pitchFamily="2" charset="2"/>
              <a:buNone/>
            </a:pPr>
            <a:r>
              <a:rPr lang="en-US" sz="1600" b="1"/>
              <a:t>function </a:t>
            </a:r>
            <a:r>
              <a:rPr lang="en-US" sz="1600"/>
              <a:t>ALPHA-BETA-SEARCH(</a:t>
            </a:r>
            <a:r>
              <a:rPr lang="en-US" sz="1600" i="1"/>
              <a:t>state</a:t>
            </a:r>
            <a:r>
              <a:rPr lang="en-US" sz="1600"/>
              <a:t>)</a:t>
            </a:r>
            <a:r>
              <a:rPr lang="en-US" sz="1600" b="1"/>
              <a:t> returns </a:t>
            </a:r>
            <a:r>
              <a:rPr lang="en-US" sz="1600" i="1"/>
              <a:t>an action</a:t>
            </a:r>
          </a:p>
          <a:p>
            <a:pPr eaLnBrk="1" hangingPunct="1">
              <a:lnSpc>
                <a:spcPct val="80000"/>
              </a:lnSpc>
              <a:buFont typeface="Wingdings" pitchFamily="2" charset="2"/>
              <a:buNone/>
            </a:pPr>
            <a:r>
              <a:rPr lang="en-US" sz="1600" b="1"/>
              <a:t>   inputs: </a:t>
            </a:r>
            <a:r>
              <a:rPr lang="en-US" sz="1600" i="1"/>
              <a:t>state</a:t>
            </a:r>
            <a:r>
              <a:rPr lang="en-US" sz="1600"/>
              <a:t>, current state in game</a:t>
            </a:r>
          </a:p>
          <a:p>
            <a:pPr eaLnBrk="1" hangingPunct="1">
              <a:lnSpc>
                <a:spcPct val="80000"/>
              </a:lnSpc>
              <a:buFont typeface="Wingdings" pitchFamily="2" charset="2"/>
              <a:buNone/>
            </a:pPr>
            <a:r>
              <a:rPr lang="en-US" sz="1600" b="1"/>
              <a:t>   </a:t>
            </a:r>
            <a:r>
              <a:rPr lang="en-US" sz="1600" i="1"/>
              <a:t>v</a:t>
            </a:r>
            <a:r>
              <a:rPr lang="en-US" sz="1600">
                <a:sym typeface="Symbol" pitchFamily="18" charset="2"/>
              </a:rPr>
              <a:t>← </a:t>
            </a:r>
            <a:r>
              <a:rPr lang="en-US" sz="1600"/>
              <a:t>MAX-VALUE(</a:t>
            </a:r>
            <a:r>
              <a:rPr lang="en-US" sz="1600" i="1"/>
              <a:t>state, - </a:t>
            </a:r>
            <a:r>
              <a:rPr lang="en-US" sz="1600"/>
              <a:t>∞</a:t>
            </a:r>
            <a:r>
              <a:rPr lang="en-US" sz="1600" i="1"/>
              <a:t> , +</a:t>
            </a:r>
            <a:r>
              <a:rPr lang="en-US" sz="1600"/>
              <a:t>∞)</a:t>
            </a:r>
          </a:p>
          <a:p>
            <a:pPr eaLnBrk="1" hangingPunct="1">
              <a:lnSpc>
                <a:spcPct val="80000"/>
              </a:lnSpc>
              <a:buFont typeface="Wingdings" pitchFamily="2" charset="2"/>
              <a:buNone/>
            </a:pPr>
            <a:r>
              <a:rPr lang="en-US" sz="1600" b="1"/>
              <a:t>   return </a:t>
            </a:r>
            <a:r>
              <a:rPr lang="en-US" sz="1600"/>
              <a:t>the </a:t>
            </a:r>
            <a:r>
              <a:rPr lang="en-US" sz="1600" i="1"/>
              <a:t>action</a:t>
            </a:r>
            <a:r>
              <a:rPr lang="en-US" sz="1600"/>
              <a:t> in SUCCESSORS(</a:t>
            </a:r>
            <a:r>
              <a:rPr lang="en-US" sz="1600" i="1"/>
              <a:t>state</a:t>
            </a:r>
            <a:r>
              <a:rPr lang="en-US" sz="1600"/>
              <a:t>) with value </a:t>
            </a:r>
            <a:r>
              <a:rPr lang="en-US" sz="1600" i="1"/>
              <a:t>v</a:t>
            </a:r>
            <a:endParaRPr lang="en-US" sz="1600"/>
          </a:p>
          <a:p>
            <a:pPr eaLnBrk="1" hangingPunct="1">
              <a:lnSpc>
                <a:spcPct val="80000"/>
              </a:lnSpc>
              <a:buFont typeface="Wingdings" pitchFamily="2" charset="2"/>
              <a:buNone/>
            </a:pPr>
            <a:endParaRPr lang="en-US" sz="1600"/>
          </a:p>
          <a:p>
            <a:pPr eaLnBrk="1" hangingPunct="1">
              <a:lnSpc>
                <a:spcPct val="80000"/>
              </a:lnSpc>
              <a:buFont typeface="Wingdings" pitchFamily="2" charset="2"/>
              <a:buNone/>
            </a:pPr>
            <a:r>
              <a:rPr lang="en-US" sz="1600" b="1">
                <a:solidFill>
                  <a:srgbClr val="990000"/>
                </a:solidFill>
              </a:rPr>
              <a:t>function MAX-value </a:t>
            </a:r>
            <a:r>
              <a:rPr lang="en-US" sz="1600">
                <a:solidFill>
                  <a:srgbClr val="990000"/>
                </a:solidFill>
              </a:rPr>
              <a:t>(n, alpha, beta)</a:t>
            </a:r>
            <a:r>
              <a:rPr lang="en-US" sz="1600" b="1">
                <a:solidFill>
                  <a:srgbClr val="990000"/>
                </a:solidFill>
              </a:rPr>
              <a:t> return</a:t>
            </a:r>
            <a:r>
              <a:rPr lang="en-US" sz="1600">
                <a:solidFill>
                  <a:srgbClr val="990000"/>
                </a:solidFill>
              </a:rPr>
              <a:t> utility value</a:t>
            </a:r>
          </a:p>
          <a:p>
            <a:pPr eaLnBrk="1" hangingPunct="1">
              <a:lnSpc>
                <a:spcPct val="80000"/>
              </a:lnSpc>
              <a:buFont typeface="Wingdings" pitchFamily="2" charset="2"/>
              <a:buNone/>
            </a:pPr>
            <a:r>
              <a:rPr lang="en-US" sz="1600">
                <a:solidFill>
                  <a:srgbClr val="990000"/>
                </a:solidFill>
              </a:rPr>
              <a:t>   </a:t>
            </a:r>
            <a:r>
              <a:rPr lang="en-US" sz="1600" b="1">
                <a:solidFill>
                  <a:srgbClr val="990000"/>
                </a:solidFill>
              </a:rPr>
              <a:t>if </a:t>
            </a:r>
            <a:r>
              <a:rPr lang="en-US" sz="1600">
                <a:solidFill>
                  <a:srgbClr val="990000"/>
                </a:solidFill>
              </a:rPr>
              <a:t>n is a leaf node </a:t>
            </a:r>
            <a:r>
              <a:rPr lang="en-US" sz="1600" b="1">
                <a:solidFill>
                  <a:srgbClr val="990000"/>
                </a:solidFill>
              </a:rPr>
              <a:t>then return</a:t>
            </a:r>
            <a:r>
              <a:rPr lang="en-US" sz="1600">
                <a:solidFill>
                  <a:srgbClr val="990000"/>
                </a:solidFill>
              </a:rPr>
              <a:t> f(n);</a:t>
            </a:r>
          </a:p>
          <a:p>
            <a:pPr eaLnBrk="1" hangingPunct="1">
              <a:lnSpc>
                <a:spcPct val="80000"/>
              </a:lnSpc>
              <a:buFont typeface="Wingdings" pitchFamily="2" charset="2"/>
              <a:buNone/>
            </a:pPr>
            <a:r>
              <a:rPr lang="en-US" sz="1600">
                <a:solidFill>
                  <a:srgbClr val="990000"/>
                </a:solidFill>
              </a:rPr>
              <a:t>   </a:t>
            </a:r>
            <a:r>
              <a:rPr lang="en-US" sz="1600" b="1">
                <a:solidFill>
                  <a:srgbClr val="990000"/>
                </a:solidFill>
              </a:rPr>
              <a:t>for </a:t>
            </a:r>
            <a:r>
              <a:rPr lang="en-US" sz="1600">
                <a:solidFill>
                  <a:srgbClr val="990000"/>
                </a:solidFill>
              </a:rPr>
              <a:t>each child n’ of n </a:t>
            </a:r>
            <a:r>
              <a:rPr lang="en-US" sz="1600" b="1">
                <a:solidFill>
                  <a:srgbClr val="990000"/>
                </a:solidFill>
              </a:rPr>
              <a:t>do</a:t>
            </a:r>
          </a:p>
          <a:p>
            <a:pPr eaLnBrk="1" hangingPunct="1">
              <a:lnSpc>
                <a:spcPct val="80000"/>
              </a:lnSpc>
              <a:buFont typeface="Wingdings" pitchFamily="2" charset="2"/>
              <a:buNone/>
            </a:pPr>
            <a:r>
              <a:rPr lang="en-US" sz="1600">
                <a:solidFill>
                  <a:srgbClr val="990000"/>
                </a:solidFill>
              </a:rPr>
              <a:t>         alpha :=max{alpha, MIN-value(n’, alpha, beta)};</a:t>
            </a:r>
          </a:p>
          <a:p>
            <a:pPr eaLnBrk="1" hangingPunct="1">
              <a:lnSpc>
                <a:spcPct val="80000"/>
              </a:lnSpc>
              <a:buFont typeface="Wingdings" pitchFamily="2" charset="2"/>
              <a:buNone/>
            </a:pPr>
            <a:r>
              <a:rPr lang="en-US" sz="1600">
                <a:solidFill>
                  <a:srgbClr val="990000"/>
                </a:solidFill>
              </a:rPr>
              <a:t>         </a:t>
            </a:r>
            <a:r>
              <a:rPr lang="en-US" sz="1600" b="1">
                <a:solidFill>
                  <a:srgbClr val="990000"/>
                </a:solidFill>
              </a:rPr>
              <a:t>if </a:t>
            </a:r>
            <a:r>
              <a:rPr lang="en-US" sz="1600">
                <a:solidFill>
                  <a:srgbClr val="990000"/>
                </a:solidFill>
              </a:rPr>
              <a:t>alpha &gt;= beta </a:t>
            </a:r>
            <a:r>
              <a:rPr lang="en-US" sz="1600" b="1">
                <a:solidFill>
                  <a:srgbClr val="990000"/>
                </a:solidFill>
              </a:rPr>
              <a:t>then return </a:t>
            </a:r>
            <a:r>
              <a:rPr lang="en-US" sz="1600">
                <a:solidFill>
                  <a:srgbClr val="990000"/>
                </a:solidFill>
              </a:rPr>
              <a:t>beta   /* pruning */</a:t>
            </a:r>
          </a:p>
          <a:p>
            <a:pPr eaLnBrk="1" hangingPunct="1">
              <a:lnSpc>
                <a:spcPct val="80000"/>
              </a:lnSpc>
              <a:buFont typeface="Wingdings" pitchFamily="2" charset="2"/>
              <a:buNone/>
            </a:pPr>
            <a:r>
              <a:rPr lang="en-US" sz="1600">
                <a:solidFill>
                  <a:srgbClr val="990000"/>
                </a:solidFill>
              </a:rPr>
              <a:t>   </a:t>
            </a:r>
            <a:r>
              <a:rPr lang="en-US" sz="1600" b="1">
                <a:solidFill>
                  <a:srgbClr val="990000"/>
                </a:solidFill>
              </a:rPr>
              <a:t>end{do}</a:t>
            </a:r>
          </a:p>
          <a:p>
            <a:pPr eaLnBrk="1" hangingPunct="1">
              <a:lnSpc>
                <a:spcPct val="80000"/>
              </a:lnSpc>
              <a:buFont typeface="Wingdings" pitchFamily="2" charset="2"/>
              <a:buNone/>
            </a:pPr>
            <a:r>
              <a:rPr lang="en-US" sz="1600" b="1">
                <a:solidFill>
                  <a:srgbClr val="990000"/>
                </a:solidFill>
              </a:rPr>
              <a:t>   return </a:t>
            </a:r>
            <a:r>
              <a:rPr lang="en-US" sz="1600">
                <a:solidFill>
                  <a:srgbClr val="990000"/>
                </a:solidFill>
              </a:rPr>
              <a:t>alpha</a:t>
            </a:r>
          </a:p>
          <a:p>
            <a:pPr eaLnBrk="1" hangingPunct="1">
              <a:lnSpc>
                <a:spcPct val="80000"/>
              </a:lnSpc>
              <a:buFont typeface="Wingdings" pitchFamily="2" charset="2"/>
              <a:buNone/>
            </a:pPr>
            <a:endParaRPr lang="en-US" sz="1600">
              <a:solidFill>
                <a:srgbClr val="990000"/>
              </a:solidFill>
            </a:endParaRPr>
          </a:p>
          <a:p>
            <a:pPr eaLnBrk="1" hangingPunct="1">
              <a:lnSpc>
                <a:spcPct val="80000"/>
              </a:lnSpc>
              <a:buFont typeface="Wingdings" pitchFamily="2" charset="2"/>
              <a:buNone/>
            </a:pPr>
            <a:r>
              <a:rPr lang="en-US" sz="1600" b="1"/>
              <a:t>function MIN-value </a:t>
            </a:r>
            <a:r>
              <a:rPr lang="en-US" sz="1600"/>
              <a:t>(n, alpha, beta) </a:t>
            </a:r>
            <a:r>
              <a:rPr lang="en-US" sz="1600" b="1"/>
              <a:t>return</a:t>
            </a:r>
            <a:r>
              <a:rPr lang="en-US" sz="1600"/>
              <a:t> utility value</a:t>
            </a:r>
          </a:p>
          <a:p>
            <a:pPr eaLnBrk="1" hangingPunct="1">
              <a:lnSpc>
                <a:spcPct val="80000"/>
              </a:lnSpc>
              <a:buFont typeface="Wingdings" pitchFamily="2" charset="2"/>
              <a:buNone/>
            </a:pPr>
            <a:r>
              <a:rPr lang="en-US" sz="1600"/>
              <a:t>   </a:t>
            </a:r>
            <a:r>
              <a:rPr lang="en-US" sz="1600" b="1"/>
              <a:t>if </a:t>
            </a:r>
            <a:r>
              <a:rPr lang="en-US" sz="1600"/>
              <a:t>n is a leaf node </a:t>
            </a:r>
            <a:r>
              <a:rPr lang="en-US" sz="1600" b="1"/>
              <a:t>then return</a:t>
            </a:r>
            <a:r>
              <a:rPr lang="en-US" sz="1600"/>
              <a:t> f(n);</a:t>
            </a:r>
          </a:p>
          <a:p>
            <a:pPr eaLnBrk="1" hangingPunct="1">
              <a:lnSpc>
                <a:spcPct val="80000"/>
              </a:lnSpc>
              <a:buFont typeface="Wingdings" pitchFamily="2" charset="2"/>
              <a:buNone/>
            </a:pPr>
            <a:r>
              <a:rPr lang="en-US" sz="1600"/>
              <a:t>   </a:t>
            </a:r>
            <a:r>
              <a:rPr lang="en-US" sz="1600" b="1"/>
              <a:t>for </a:t>
            </a:r>
            <a:r>
              <a:rPr lang="en-US" sz="1600"/>
              <a:t>each child n’ of n </a:t>
            </a:r>
            <a:r>
              <a:rPr lang="en-US" sz="1600" b="1"/>
              <a:t>do</a:t>
            </a:r>
          </a:p>
          <a:p>
            <a:pPr eaLnBrk="1" hangingPunct="1">
              <a:lnSpc>
                <a:spcPct val="80000"/>
              </a:lnSpc>
              <a:buFont typeface="Wingdings" pitchFamily="2" charset="2"/>
              <a:buNone/>
            </a:pPr>
            <a:r>
              <a:rPr lang="en-US" sz="1600"/>
              <a:t>         beta :=min{beta, MAX-value(n’, alpha, beta)};</a:t>
            </a:r>
          </a:p>
          <a:p>
            <a:pPr eaLnBrk="1" hangingPunct="1">
              <a:lnSpc>
                <a:spcPct val="80000"/>
              </a:lnSpc>
              <a:buFont typeface="Wingdings" pitchFamily="2" charset="2"/>
              <a:buNone/>
            </a:pPr>
            <a:r>
              <a:rPr lang="en-US" sz="1600"/>
              <a:t>         </a:t>
            </a:r>
            <a:r>
              <a:rPr lang="en-US" sz="1600" b="1"/>
              <a:t>if </a:t>
            </a:r>
            <a:r>
              <a:rPr lang="en-US" sz="1600"/>
              <a:t>beta &lt;= alpha </a:t>
            </a:r>
            <a:r>
              <a:rPr lang="en-US" sz="1600" b="1"/>
              <a:t>then return </a:t>
            </a:r>
            <a:r>
              <a:rPr lang="en-US" sz="1600"/>
              <a:t>alpha   /* pruning */</a:t>
            </a:r>
          </a:p>
          <a:p>
            <a:pPr eaLnBrk="1" hangingPunct="1">
              <a:lnSpc>
                <a:spcPct val="80000"/>
              </a:lnSpc>
              <a:buFont typeface="Wingdings" pitchFamily="2" charset="2"/>
              <a:buNone/>
            </a:pPr>
            <a:r>
              <a:rPr lang="en-US" sz="1600"/>
              <a:t>   </a:t>
            </a:r>
            <a:r>
              <a:rPr lang="en-US" sz="1600" b="1"/>
              <a:t>end{do}</a:t>
            </a:r>
          </a:p>
          <a:p>
            <a:pPr eaLnBrk="1" hangingPunct="1">
              <a:lnSpc>
                <a:spcPct val="80000"/>
              </a:lnSpc>
              <a:buFont typeface="Wingdings" pitchFamily="2" charset="2"/>
              <a:buNone/>
            </a:pPr>
            <a:r>
              <a:rPr lang="en-US" sz="1600" b="1"/>
              <a:t>   return </a:t>
            </a:r>
            <a:r>
              <a:rPr lang="en-US" sz="1600"/>
              <a:t>beta</a:t>
            </a:r>
            <a:endParaRPr lang="fr-FR" sz="16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3795">
                                            <p:txEl>
                                              <p:pRg st="6" end="6"/>
                                            </p:txEl>
                                          </p:spTgt>
                                        </p:tgtEl>
                                        <p:attrNameLst>
                                          <p:attrName>style.visibility</p:attrName>
                                        </p:attrNameLst>
                                      </p:cBhvr>
                                      <p:to>
                                        <p:strVal val="visible"/>
                                      </p:to>
                                    </p:set>
                                    <p:anim calcmode="lin" valueType="num">
                                      <p:cBhvr additive="base">
                                        <p:cTn id="7" dur="500" fill="hold"/>
                                        <p:tgtEl>
                                          <p:spTgt spid="33795">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3795">
                                            <p:txEl>
                                              <p:pRg st="6" end="6"/>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3795">
                                            <p:txEl>
                                              <p:pRg st="7" end="7"/>
                                            </p:txEl>
                                          </p:spTgt>
                                        </p:tgtEl>
                                        <p:attrNameLst>
                                          <p:attrName>style.visibility</p:attrName>
                                        </p:attrNameLst>
                                      </p:cBhvr>
                                      <p:to>
                                        <p:strVal val="visible"/>
                                      </p:to>
                                    </p:set>
                                    <p:anim calcmode="lin" valueType="num">
                                      <p:cBhvr additive="base">
                                        <p:cTn id="11" dur="500" fill="hold"/>
                                        <p:tgtEl>
                                          <p:spTgt spid="33795">
                                            <p:txEl>
                                              <p:pRg st="7" end="7"/>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3795">
                                            <p:txEl>
                                              <p:pRg st="7" end="7"/>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3795">
                                            <p:txEl>
                                              <p:pRg st="8" end="8"/>
                                            </p:txEl>
                                          </p:spTgt>
                                        </p:tgtEl>
                                        <p:attrNameLst>
                                          <p:attrName>style.visibility</p:attrName>
                                        </p:attrNameLst>
                                      </p:cBhvr>
                                      <p:to>
                                        <p:strVal val="visible"/>
                                      </p:to>
                                    </p:set>
                                    <p:anim calcmode="lin" valueType="num">
                                      <p:cBhvr additive="base">
                                        <p:cTn id="15" dur="500" fill="hold"/>
                                        <p:tgtEl>
                                          <p:spTgt spid="33795">
                                            <p:txEl>
                                              <p:pRg st="8" end="8"/>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3795">
                                            <p:txEl>
                                              <p:pRg st="8" end="8"/>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3795">
                                            <p:txEl>
                                              <p:pRg st="9" end="9"/>
                                            </p:txEl>
                                          </p:spTgt>
                                        </p:tgtEl>
                                        <p:attrNameLst>
                                          <p:attrName>style.visibility</p:attrName>
                                        </p:attrNameLst>
                                      </p:cBhvr>
                                      <p:to>
                                        <p:strVal val="visible"/>
                                      </p:to>
                                    </p:set>
                                    <p:anim calcmode="lin" valueType="num">
                                      <p:cBhvr additive="base">
                                        <p:cTn id="19" dur="500" fill="hold"/>
                                        <p:tgtEl>
                                          <p:spTgt spid="33795">
                                            <p:txEl>
                                              <p:pRg st="9" end="9"/>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3795">
                                            <p:txEl>
                                              <p:pRg st="9" end="9"/>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3795">
                                            <p:txEl>
                                              <p:pRg st="10" end="10"/>
                                            </p:txEl>
                                          </p:spTgt>
                                        </p:tgtEl>
                                        <p:attrNameLst>
                                          <p:attrName>style.visibility</p:attrName>
                                        </p:attrNameLst>
                                      </p:cBhvr>
                                      <p:to>
                                        <p:strVal val="visible"/>
                                      </p:to>
                                    </p:set>
                                    <p:anim calcmode="lin" valueType="num">
                                      <p:cBhvr additive="base">
                                        <p:cTn id="23" dur="500" fill="hold"/>
                                        <p:tgtEl>
                                          <p:spTgt spid="33795">
                                            <p:txEl>
                                              <p:pRg st="10" end="10"/>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3795">
                                            <p:txEl>
                                              <p:pRg st="10" end="10"/>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3795">
                                            <p:txEl>
                                              <p:pRg st="11" end="11"/>
                                            </p:txEl>
                                          </p:spTgt>
                                        </p:tgtEl>
                                        <p:attrNameLst>
                                          <p:attrName>style.visibility</p:attrName>
                                        </p:attrNameLst>
                                      </p:cBhvr>
                                      <p:to>
                                        <p:strVal val="visible"/>
                                      </p:to>
                                    </p:set>
                                    <p:anim calcmode="lin" valueType="num">
                                      <p:cBhvr additive="base">
                                        <p:cTn id="27" dur="500" fill="hold"/>
                                        <p:tgtEl>
                                          <p:spTgt spid="33795">
                                            <p:txEl>
                                              <p:pRg st="11" end="11"/>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3795">
                                            <p:txEl>
                                              <p:pRg st="11" end="11"/>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3795">
                                            <p:txEl>
                                              <p:pRg st="12" end="12"/>
                                            </p:txEl>
                                          </p:spTgt>
                                        </p:tgtEl>
                                        <p:attrNameLst>
                                          <p:attrName>style.visibility</p:attrName>
                                        </p:attrNameLst>
                                      </p:cBhvr>
                                      <p:to>
                                        <p:strVal val="visible"/>
                                      </p:to>
                                    </p:set>
                                    <p:anim calcmode="lin" valueType="num">
                                      <p:cBhvr additive="base">
                                        <p:cTn id="31" dur="500" fill="hold"/>
                                        <p:tgtEl>
                                          <p:spTgt spid="33795">
                                            <p:txEl>
                                              <p:pRg st="12" end="1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3795">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3795">
                                            <p:txEl>
                                              <p:pRg st="14" end="14"/>
                                            </p:txEl>
                                          </p:spTgt>
                                        </p:tgtEl>
                                        <p:attrNameLst>
                                          <p:attrName>style.visibility</p:attrName>
                                        </p:attrNameLst>
                                      </p:cBhvr>
                                      <p:to>
                                        <p:strVal val="visible"/>
                                      </p:to>
                                    </p:set>
                                    <p:anim calcmode="lin" valueType="num">
                                      <p:cBhvr additive="base">
                                        <p:cTn id="37" dur="500" fill="hold"/>
                                        <p:tgtEl>
                                          <p:spTgt spid="33795">
                                            <p:txEl>
                                              <p:pRg st="14" end="1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3795">
                                            <p:txEl>
                                              <p:pRg st="14" end="14"/>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3795">
                                            <p:txEl>
                                              <p:pRg st="15" end="15"/>
                                            </p:txEl>
                                          </p:spTgt>
                                        </p:tgtEl>
                                        <p:attrNameLst>
                                          <p:attrName>style.visibility</p:attrName>
                                        </p:attrNameLst>
                                      </p:cBhvr>
                                      <p:to>
                                        <p:strVal val="visible"/>
                                      </p:to>
                                    </p:set>
                                    <p:anim calcmode="lin" valueType="num">
                                      <p:cBhvr additive="base">
                                        <p:cTn id="41" dur="500" fill="hold"/>
                                        <p:tgtEl>
                                          <p:spTgt spid="33795">
                                            <p:txEl>
                                              <p:pRg st="15" end="1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3795">
                                            <p:txEl>
                                              <p:pRg st="15" end="15"/>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3795">
                                            <p:txEl>
                                              <p:pRg st="16" end="16"/>
                                            </p:txEl>
                                          </p:spTgt>
                                        </p:tgtEl>
                                        <p:attrNameLst>
                                          <p:attrName>style.visibility</p:attrName>
                                        </p:attrNameLst>
                                      </p:cBhvr>
                                      <p:to>
                                        <p:strVal val="visible"/>
                                      </p:to>
                                    </p:set>
                                    <p:anim calcmode="lin" valueType="num">
                                      <p:cBhvr additive="base">
                                        <p:cTn id="45" dur="500" fill="hold"/>
                                        <p:tgtEl>
                                          <p:spTgt spid="33795">
                                            <p:txEl>
                                              <p:pRg st="16" end="16"/>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3795">
                                            <p:txEl>
                                              <p:pRg st="16" end="16"/>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3795">
                                            <p:txEl>
                                              <p:pRg st="17" end="17"/>
                                            </p:txEl>
                                          </p:spTgt>
                                        </p:tgtEl>
                                        <p:attrNameLst>
                                          <p:attrName>style.visibility</p:attrName>
                                        </p:attrNameLst>
                                      </p:cBhvr>
                                      <p:to>
                                        <p:strVal val="visible"/>
                                      </p:to>
                                    </p:set>
                                    <p:anim calcmode="lin" valueType="num">
                                      <p:cBhvr additive="base">
                                        <p:cTn id="49" dur="500" fill="hold"/>
                                        <p:tgtEl>
                                          <p:spTgt spid="33795">
                                            <p:txEl>
                                              <p:pRg st="17" end="1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3795">
                                            <p:txEl>
                                              <p:pRg st="17" end="17"/>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33795">
                                            <p:txEl>
                                              <p:pRg st="18" end="18"/>
                                            </p:txEl>
                                          </p:spTgt>
                                        </p:tgtEl>
                                        <p:attrNameLst>
                                          <p:attrName>style.visibility</p:attrName>
                                        </p:attrNameLst>
                                      </p:cBhvr>
                                      <p:to>
                                        <p:strVal val="visible"/>
                                      </p:to>
                                    </p:set>
                                    <p:anim calcmode="lin" valueType="num">
                                      <p:cBhvr additive="base">
                                        <p:cTn id="53" dur="500" fill="hold"/>
                                        <p:tgtEl>
                                          <p:spTgt spid="33795">
                                            <p:txEl>
                                              <p:pRg st="18" end="18"/>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3795">
                                            <p:txEl>
                                              <p:pRg st="18" end="18"/>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33795">
                                            <p:txEl>
                                              <p:pRg st="19" end="19"/>
                                            </p:txEl>
                                          </p:spTgt>
                                        </p:tgtEl>
                                        <p:attrNameLst>
                                          <p:attrName>style.visibility</p:attrName>
                                        </p:attrNameLst>
                                      </p:cBhvr>
                                      <p:to>
                                        <p:strVal val="visible"/>
                                      </p:to>
                                    </p:set>
                                    <p:anim calcmode="lin" valueType="num">
                                      <p:cBhvr additive="base">
                                        <p:cTn id="57" dur="500" fill="hold"/>
                                        <p:tgtEl>
                                          <p:spTgt spid="33795">
                                            <p:txEl>
                                              <p:pRg st="19" end="19"/>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3795">
                                            <p:txEl>
                                              <p:pRg st="19" end="19"/>
                                            </p:txEl>
                                          </p:spTgt>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33795">
                                            <p:txEl>
                                              <p:pRg st="20" end="20"/>
                                            </p:txEl>
                                          </p:spTgt>
                                        </p:tgtEl>
                                        <p:attrNameLst>
                                          <p:attrName>style.visibility</p:attrName>
                                        </p:attrNameLst>
                                      </p:cBhvr>
                                      <p:to>
                                        <p:strVal val="visible"/>
                                      </p:to>
                                    </p:set>
                                    <p:anim calcmode="lin" valueType="num">
                                      <p:cBhvr additive="base">
                                        <p:cTn id="61" dur="500" fill="hold"/>
                                        <p:tgtEl>
                                          <p:spTgt spid="33795">
                                            <p:txEl>
                                              <p:pRg st="20" end="2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3795">
                                            <p:txEl>
                                              <p:pRg st="20" end="2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51203" name="Picture 4"/>
          <p:cNvPicPr>
            <a:picLocks noGrp="1" noChangeAspect="1" noChangeArrowheads="1"/>
          </p:cNvPicPr>
          <p:nvPr>
            <p:ph type="body" idx="1"/>
          </p:nvPr>
        </p:nvPicPr>
        <p:blipFill>
          <a:blip r:embed="rId2"/>
          <a:srcRect/>
          <a:stretch>
            <a:fillRect/>
          </a:stretch>
        </p:blipFill>
        <p:spPr/>
      </p:pic>
      <p:sp>
        <p:nvSpPr>
          <p:cNvPr id="51204" name="Text Box 5"/>
          <p:cNvSpPr txBox="1">
            <a:spLocks noChangeArrowheads="1"/>
          </p:cNvSpPr>
          <p:nvPr/>
        </p:nvSpPr>
        <p:spPr bwMode="auto">
          <a:xfrm>
            <a:off x="808038" y="1001713"/>
            <a:ext cx="2166937" cy="457200"/>
          </a:xfrm>
          <a:prstGeom prst="rect">
            <a:avLst/>
          </a:prstGeom>
          <a:noFill/>
          <a:ln w="9525">
            <a:noFill/>
            <a:miter lim="800000"/>
            <a:headEnd/>
            <a:tailEnd/>
          </a:ln>
        </p:spPr>
        <p:txBody>
          <a:bodyPr wrap="none">
            <a:spAutoFit/>
          </a:bodyPr>
          <a:lstStyle/>
          <a:p>
            <a:pPr algn="l" rtl="0"/>
            <a:r>
              <a:rPr lang="fr-FR" sz="2400" b="1">
                <a:latin typeface="Times New Roman" pitchFamily="18" charset="0"/>
                <a:cs typeface="Times New Roman" pitchFamily="18" charset="0"/>
              </a:rPr>
              <a:t>In another way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914400" y="277813"/>
            <a:ext cx="7772400" cy="706437"/>
          </a:xfrm>
        </p:spPr>
        <p:txBody>
          <a:bodyPr/>
          <a:lstStyle/>
          <a:p>
            <a:pPr eaLnBrk="1" hangingPunct="1"/>
            <a:r>
              <a:rPr lang="fr-FR" sz="2900" i="1" u="sng"/>
              <a:t>Game Playing: A</a:t>
            </a:r>
            <a:r>
              <a:rPr lang="fr-FR" sz="3200" u="sng"/>
              <a:t>lpha-beta pruning  e</a:t>
            </a:r>
            <a:r>
              <a:rPr lang="fr-FR" sz="2900" i="1" u="sng"/>
              <a:t>xample</a:t>
            </a:r>
          </a:p>
        </p:txBody>
      </p:sp>
      <p:pic>
        <p:nvPicPr>
          <p:cNvPr id="69635" name="Picture 6" descr="img001"/>
          <p:cNvPicPr>
            <a:picLocks noGrp="1" noChangeAspect="1" noChangeArrowheads="1"/>
          </p:cNvPicPr>
          <p:nvPr>
            <p:ph type="body" idx="1"/>
          </p:nvPr>
        </p:nvPicPr>
        <p:blipFill>
          <a:blip r:embed="rId2"/>
          <a:srcRect b="12520"/>
          <a:stretch>
            <a:fillRect/>
          </a:stretch>
        </p:blipFill>
        <p:spPr>
          <a:xfrm>
            <a:off x="1500188" y="1500188"/>
            <a:ext cx="6143625" cy="4741862"/>
          </a:xfrm>
          <a:noFill/>
        </p:spPr>
      </p:pic>
      <p:sp>
        <p:nvSpPr>
          <p:cNvPr id="69636" name="Rectangle 7"/>
          <p:cNvSpPr>
            <a:spLocks noChangeArrowheads="1"/>
          </p:cNvSpPr>
          <p:nvPr/>
        </p:nvSpPr>
        <p:spPr bwMode="auto">
          <a:xfrm>
            <a:off x="1042988" y="-1000125"/>
            <a:ext cx="7058025" cy="942975"/>
          </a:xfrm>
          <a:prstGeom prst="rect">
            <a:avLst/>
          </a:prstGeom>
          <a:noFill/>
          <a:ln w="9525">
            <a:noFill/>
            <a:miter lim="800000"/>
            <a:headEnd/>
            <a:tailEnd/>
          </a:ln>
        </p:spPr>
        <p:txBody>
          <a:bodyPr>
            <a:spAutoFit/>
          </a:bodyPr>
          <a:lstStyle/>
          <a:p>
            <a:pPr algn="l" rtl="0"/>
            <a:r>
              <a:rPr lang="en-US" sz="1400" b="1">
                <a:latin typeface="Times New Roman" pitchFamily="18" charset="0"/>
                <a:cs typeface="Times New Roman" pitchFamily="18" charset="0"/>
              </a:rPr>
              <a:t>Slides  of example from screenshots by</a:t>
            </a:r>
          </a:p>
          <a:p>
            <a:pPr algn="l" rtl="0"/>
            <a:r>
              <a:rPr lang="en-US" sz="1400" b="1">
                <a:latin typeface="Times New Roman" pitchFamily="18" charset="0"/>
                <a:cs typeface="Times New Roman" pitchFamily="18" charset="0"/>
              </a:rPr>
              <a:t>Mikael Bodén, Halmstad University, Sweden</a:t>
            </a:r>
          </a:p>
          <a:p>
            <a:pPr algn="l" rtl="0"/>
            <a:r>
              <a:rPr lang="en-US" sz="1400" b="1">
                <a:latin typeface="Times New Roman" pitchFamily="18" charset="0"/>
                <a:cs typeface="Times New Roman" pitchFamily="18" charset="0"/>
              </a:rPr>
              <a:t>found at </a:t>
            </a:r>
          </a:p>
          <a:p>
            <a:pPr algn="l" rtl="0"/>
            <a:r>
              <a:rPr lang="en-US" sz="1400" b="1">
                <a:latin typeface="Times New Roman" pitchFamily="18" charset="0"/>
                <a:cs typeface="Times New Roman" pitchFamily="18" charset="0"/>
              </a:rPr>
              <a:t>http://www.emunix.emich.edu/~evett/AI/AlphaBeta_movie/sld001.htm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70659" name="Picture 4" descr="img002"/>
          <p:cNvPicPr>
            <a:picLocks noGrp="1" noChangeAspect="1" noChangeArrowheads="1"/>
          </p:cNvPicPr>
          <p:nvPr>
            <p:ph type="body" idx="1"/>
          </p:nvPr>
        </p:nvPicPr>
        <p:blipFill>
          <a:blip r:embed="rId2"/>
          <a:srcRect b="12503"/>
          <a:stretch>
            <a:fillRect/>
          </a:stretch>
        </p:blipFill>
        <p:spPr>
          <a:xfrm>
            <a:off x="1524000" y="1500188"/>
            <a:ext cx="6096000" cy="4572000"/>
          </a:xfr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71683" name="Picture 4" descr="img003"/>
          <p:cNvPicPr>
            <a:picLocks noGrp="1" noChangeAspect="1" noChangeArrowheads="1"/>
          </p:cNvPicPr>
          <p:nvPr>
            <p:ph type="body" idx="1"/>
          </p:nvPr>
        </p:nvPicPr>
        <p:blipFill>
          <a:blip r:embed="rId2"/>
          <a:srcRect b="12503"/>
          <a:stretch>
            <a:fillRect/>
          </a:stretch>
        </p:blipFill>
        <p:spPr>
          <a:xfrm>
            <a:off x="1524000" y="1500188"/>
            <a:ext cx="6096000" cy="4572000"/>
          </a:xfrm>
          <a:noFill/>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72707" name="Picture 4" descr="img004"/>
          <p:cNvPicPr>
            <a:picLocks noGrp="1" noChangeAspect="1" noChangeArrowheads="1"/>
          </p:cNvPicPr>
          <p:nvPr>
            <p:ph type="body" idx="1"/>
          </p:nvPr>
        </p:nvPicPr>
        <p:blipFill>
          <a:blip r:embed="rId2"/>
          <a:srcRect b="12503"/>
          <a:stretch>
            <a:fillRect/>
          </a:stretch>
        </p:blipFill>
        <p:spPr>
          <a:xfrm>
            <a:off x="1524000" y="1500188"/>
            <a:ext cx="6096000" cy="4572000"/>
          </a:xfr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73731" name="Picture 4" descr="img005"/>
          <p:cNvPicPr>
            <a:picLocks noGrp="1" noChangeAspect="1" noChangeArrowheads="1"/>
          </p:cNvPicPr>
          <p:nvPr>
            <p:ph type="body" idx="1"/>
          </p:nvPr>
        </p:nvPicPr>
        <p:blipFill>
          <a:blip r:embed="rId2"/>
          <a:srcRect b="12503"/>
          <a:stretch>
            <a:fillRect/>
          </a:stretch>
        </p:blipFill>
        <p:spPr>
          <a:xfrm>
            <a:off x="1524000" y="1500188"/>
            <a:ext cx="6096000" cy="4572000"/>
          </a:xfr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74755" name="Picture 4" descr="img006"/>
          <p:cNvPicPr>
            <a:picLocks noGrp="1" noChangeAspect="1" noChangeArrowheads="1"/>
          </p:cNvPicPr>
          <p:nvPr>
            <p:ph type="body" idx="1"/>
          </p:nvPr>
        </p:nvPicPr>
        <p:blipFill>
          <a:blip r:embed="rId2"/>
          <a:srcRect b="12503"/>
          <a:stretch>
            <a:fillRect/>
          </a:stretch>
        </p:blipFill>
        <p:spPr>
          <a:xfrm>
            <a:off x="1524000" y="1500188"/>
            <a:ext cx="6096000" cy="4572000"/>
          </a:xfr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Grp="1" noChangeArrowheads="1"/>
          </p:cNvSpPr>
          <p:nvPr>
            <p:ph type="body" sz="half" idx="1"/>
          </p:nvPr>
        </p:nvSpPr>
        <p:spPr>
          <a:xfrm>
            <a:off x="530225" y="1063625"/>
            <a:ext cx="4038600" cy="936625"/>
          </a:xfrm>
        </p:spPr>
        <p:txBody>
          <a:bodyPr/>
          <a:lstStyle/>
          <a:p>
            <a:pPr eaLnBrk="1" hangingPunct="1">
              <a:buClr>
                <a:schemeClr val="tx1"/>
              </a:buClr>
              <a:buFont typeface="Wingdings" pitchFamily="2" charset="2"/>
              <a:buChar char="q"/>
            </a:pPr>
            <a:r>
              <a:rPr lang="fr-FR" sz="2400">
                <a:solidFill>
                  <a:schemeClr val="accent2"/>
                </a:solidFill>
              </a:rPr>
              <a:t> </a:t>
            </a:r>
            <a:r>
              <a:rPr lang="fr-FR" sz="2400">
                <a:solidFill>
                  <a:schemeClr val="accent2"/>
                </a:solidFill>
                <a:latin typeface="Times New Roman" pitchFamily="18" charset="0"/>
                <a:cs typeface="Times New Roman" pitchFamily="18" charset="0"/>
              </a:rPr>
              <a:t>Introduction</a:t>
            </a:r>
          </a:p>
          <a:p>
            <a:pPr eaLnBrk="1" hangingPunct="1">
              <a:buClr>
                <a:schemeClr val="tx1"/>
              </a:buClr>
              <a:buFont typeface="Wingdings" pitchFamily="2" charset="2"/>
              <a:buChar char="§"/>
            </a:pPr>
            <a:r>
              <a:rPr lang="fr-FR" sz="2400">
                <a:latin typeface="Times New Roman" pitchFamily="18" charset="0"/>
                <a:cs typeface="Times New Roman" pitchFamily="18" charset="0"/>
              </a:rPr>
              <a:t>Different kinds of games:</a:t>
            </a:r>
          </a:p>
          <a:p>
            <a:pPr eaLnBrk="1" hangingPunct="1">
              <a:buClr>
                <a:schemeClr val="tx1"/>
              </a:buClr>
              <a:buFont typeface="Wingdings" pitchFamily="2" charset="2"/>
              <a:buChar char="§"/>
            </a:pPr>
            <a:endParaRPr lang="fr-FR" sz="2400">
              <a:latin typeface="Times New Roman" pitchFamily="18" charset="0"/>
              <a:cs typeface="Times New Roman" pitchFamily="18" charset="0"/>
            </a:endParaRPr>
          </a:p>
          <a:p>
            <a:pPr eaLnBrk="1" hangingPunct="1">
              <a:buClr>
                <a:schemeClr val="tx1"/>
              </a:buClr>
              <a:buFont typeface="Wingdings" pitchFamily="2" charset="2"/>
              <a:buChar char="§"/>
            </a:pPr>
            <a:endParaRPr lang="fr-FR" sz="2400">
              <a:latin typeface="Times New Roman" pitchFamily="18" charset="0"/>
              <a:cs typeface="Times New Roman" pitchFamily="18" charset="0"/>
            </a:endParaRPr>
          </a:p>
          <a:p>
            <a:pPr eaLnBrk="1" hangingPunct="1">
              <a:buClr>
                <a:schemeClr val="tx1"/>
              </a:buClr>
              <a:buFont typeface="Wingdings" pitchFamily="2" charset="2"/>
              <a:buChar char="§"/>
            </a:pPr>
            <a:endParaRPr lang="fr-FR" sz="2400">
              <a:latin typeface="Times New Roman" pitchFamily="18" charset="0"/>
              <a:cs typeface="Times New Roman" pitchFamily="18" charset="0"/>
            </a:endParaRPr>
          </a:p>
          <a:p>
            <a:pPr eaLnBrk="1" hangingPunct="1">
              <a:buClr>
                <a:schemeClr val="tx1"/>
              </a:buClr>
              <a:buFont typeface="Wingdings" pitchFamily="2" charset="2"/>
              <a:buChar char="§"/>
            </a:pPr>
            <a:endParaRPr lang="fr-FR" sz="2400">
              <a:latin typeface="Times New Roman" pitchFamily="18" charset="0"/>
              <a:cs typeface="Times New Roman" pitchFamily="18" charset="0"/>
            </a:endParaRPr>
          </a:p>
          <a:p>
            <a:pPr eaLnBrk="1" hangingPunct="1">
              <a:buClr>
                <a:schemeClr val="tx1"/>
              </a:buClr>
              <a:buFont typeface="Wingdings" pitchFamily="2" charset="2"/>
              <a:buNone/>
            </a:pPr>
            <a:endParaRPr lang="fr-FR" sz="2400">
              <a:latin typeface="Times New Roman" pitchFamily="18" charset="0"/>
              <a:cs typeface="Times New Roman" pitchFamily="18" charset="0"/>
            </a:endParaRPr>
          </a:p>
          <a:p>
            <a:pPr lvl="1" eaLnBrk="1" hangingPunct="1">
              <a:buClr>
                <a:schemeClr val="tx1"/>
              </a:buClr>
              <a:buFont typeface="Wingdings" pitchFamily="2" charset="2"/>
              <a:buChar char="§"/>
            </a:pPr>
            <a:endParaRPr lang="fr-FR" sz="2400">
              <a:latin typeface="Times New Roman" pitchFamily="18" charset="0"/>
              <a:cs typeface="Times New Roman" pitchFamily="18" charset="0"/>
            </a:endParaRPr>
          </a:p>
          <a:p>
            <a:pPr lvl="1" eaLnBrk="1" hangingPunct="1">
              <a:buClr>
                <a:schemeClr val="tx1"/>
              </a:buClr>
              <a:buFont typeface="Wingdings" pitchFamily="2" charset="2"/>
              <a:buChar char="§"/>
            </a:pPr>
            <a:endParaRPr lang="fr-FR" sz="2400">
              <a:latin typeface="Times New Roman" pitchFamily="18" charset="0"/>
              <a:cs typeface="Times New Roman" pitchFamily="18" charset="0"/>
            </a:endParaRPr>
          </a:p>
          <a:p>
            <a:pPr lvl="1" eaLnBrk="1" hangingPunct="1">
              <a:buClr>
                <a:schemeClr val="tx1"/>
              </a:buClr>
              <a:buFont typeface="Wingdings" pitchFamily="2" charset="2"/>
              <a:buChar char="§"/>
            </a:pPr>
            <a:endParaRPr lang="fr-FR" sz="2400">
              <a:latin typeface="Times New Roman" pitchFamily="18" charset="0"/>
              <a:cs typeface="Times New Roman" pitchFamily="18" charset="0"/>
            </a:endParaRPr>
          </a:p>
          <a:p>
            <a:pPr lvl="1" eaLnBrk="1" hangingPunct="1">
              <a:buClr>
                <a:schemeClr val="tx1"/>
              </a:buClr>
              <a:buFont typeface="Wingdings" pitchFamily="2" charset="2"/>
              <a:buChar char="§"/>
            </a:pPr>
            <a:endParaRPr lang="fr-FR" sz="2400">
              <a:latin typeface="Times New Roman" pitchFamily="18" charset="0"/>
              <a:cs typeface="Times New Roman" pitchFamily="18" charset="0"/>
            </a:endParaRPr>
          </a:p>
          <a:p>
            <a:pPr lvl="1" eaLnBrk="1" hangingPunct="1">
              <a:buClr>
                <a:schemeClr val="tx1"/>
              </a:buClr>
              <a:buFont typeface="Wingdings" pitchFamily="2" charset="2"/>
              <a:buChar char="§"/>
            </a:pPr>
            <a:endParaRPr lang="fr-FR" sz="2400">
              <a:latin typeface="Times New Roman" pitchFamily="18" charset="0"/>
              <a:cs typeface="Times New Roman" pitchFamily="18" charset="0"/>
            </a:endParaRPr>
          </a:p>
        </p:txBody>
      </p:sp>
      <p:graphicFrame>
        <p:nvGraphicFramePr>
          <p:cNvPr id="16417" name="Group 33"/>
          <p:cNvGraphicFramePr>
            <a:graphicFrameLocks noGrp="1"/>
          </p:cNvGraphicFramePr>
          <p:nvPr>
            <p:ph sz="half" idx="2"/>
          </p:nvPr>
        </p:nvGraphicFramePr>
        <p:xfrm>
          <a:off x="714375" y="2000250"/>
          <a:ext cx="8215369" cy="2071702"/>
        </p:xfrm>
        <a:graphic>
          <a:graphicData uri="http://schemas.openxmlformats.org/drawingml/2006/table">
            <a:tbl>
              <a:tblPr/>
              <a:tblGrid>
                <a:gridCol w="2739017">
                  <a:extLst>
                    <a:ext uri="{9D8B030D-6E8A-4147-A177-3AD203B41FA5}">
                      <a16:colId xmlns:a16="http://schemas.microsoft.com/office/drawing/2014/main" val="20000"/>
                    </a:ext>
                  </a:extLst>
                </a:gridCol>
                <a:gridCol w="2739017">
                  <a:extLst>
                    <a:ext uri="{9D8B030D-6E8A-4147-A177-3AD203B41FA5}">
                      <a16:colId xmlns:a16="http://schemas.microsoft.com/office/drawing/2014/main" val="20001"/>
                    </a:ext>
                  </a:extLst>
                </a:gridCol>
                <a:gridCol w="2737335">
                  <a:extLst>
                    <a:ext uri="{9D8B030D-6E8A-4147-A177-3AD203B41FA5}">
                      <a16:colId xmlns:a16="http://schemas.microsoft.com/office/drawing/2014/main" val="20002"/>
                    </a:ext>
                  </a:extLst>
                </a:gridCol>
              </a:tblGrid>
              <a:tr h="326882">
                <a:tc>
                  <a:txBody>
                    <a:bodyPr/>
                    <a:lstStyle/>
                    <a:p>
                      <a:pPr algn="ctr"/>
                      <a:endParaRPr lang="en-US" dirty="0"/>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lang="en-US" dirty="0">
                          <a:latin typeface="Times New Roman" pitchFamily="18" charset="0"/>
                          <a:cs typeface="Times New Roman" pitchFamily="18" charset="0"/>
                        </a:rPr>
                        <a:t>Deterministic</a:t>
                      </a:r>
                      <a:endParaRPr kumimoji="0" lang="en-US" sz="18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lang="en-US" sz="1800" dirty="0">
                          <a:latin typeface="Times New Roman" pitchFamily="18" charset="0"/>
                          <a:cs typeface="Times New Roman" pitchFamily="18" charset="0"/>
                        </a:rPr>
                        <a:t>Chance</a:t>
                      </a:r>
                      <a:endParaRPr kumimoji="0" lang="en-US" sz="1800" b="0" i="0" u="none" strike="noStrike" cap="none" normalizeH="0" baseline="0" dirty="0">
                        <a:ln>
                          <a:noFill/>
                        </a:ln>
                        <a:solidFill>
                          <a:schemeClr val="tx1"/>
                        </a:solidFill>
                        <a:effectLst/>
                        <a:latin typeface="Arial" charset="0"/>
                        <a:cs typeface="Arial" charset="0"/>
                      </a:endParaRP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0000"/>
                      </a:schemeClr>
                    </a:solidFill>
                  </a:tcPr>
                </a:tc>
                <a:extLst>
                  <a:ext uri="{0D108BD9-81ED-4DB2-BD59-A6C34878D82A}">
                    <a16:rowId xmlns:a16="http://schemas.microsoft.com/office/drawing/2014/main" val="10000"/>
                  </a:ext>
                </a:extLst>
              </a:tr>
              <a:tr h="866238">
                <a:tc>
                  <a:txBody>
                    <a:bodyPr/>
                    <a:lstStyle/>
                    <a:p>
                      <a:pPr algn="ctr" rtl="0" eaLnBrk="0" hangingPunct="0">
                        <a:spcBef>
                          <a:spcPct val="20000"/>
                        </a:spcBef>
                      </a:pPr>
                      <a:r>
                        <a:rPr lang="en-US" dirty="0"/>
                        <a:t>Perfect</a:t>
                      </a:r>
                    </a:p>
                    <a:p>
                      <a:pPr algn="ctr" rtl="0" eaLnBrk="0" hangingPunct="0">
                        <a:spcBef>
                          <a:spcPct val="20000"/>
                        </a:spcBef>
                      </a:pPr>
                      <a:r>
                        <a:rPr lang="en-US" dirty="0"/>
                        <a:t>Information</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n-US" sz="1800" b="0" i="0" u="none" strike="noStrike" cap="none" normalizeH="0" baseline="0" dirty="0">
                          <a:ln>
                            <a:noFill/>
                          </a:ln>
                          <a:solidFill>
                            <a:schemeClr val="tx1"/>
                          </a:solidFill>
                          <a:effectLst/>
                          <a:latin typeface="Arial" charset="0"/>
                          <a:cs typeface="Arial" charset="0"/>
                        </a:rPr>
                        <a:t>Chess, Checkers</a:t>
                      </a:r>
                    </a:p>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n-US" sz="1800" b="0" i="0" u="none" strike="noStrike" cap="none" normalizeH="0" baseline="0" dirty="0">
                          <a:ln>
                            <a:noFill/>
                          </a:ln>
                          <a:solidFill>
                            <a:schemeClr val="tx1"/>
                          </a:solidFill>
                          <a:effectLst/>
                          <a:latin typeface="Arial" charset="0"/>
                          <a:cs typeface="Arial" charset="0"/>
                        </a:rPr>
                        <a:t>Go, Othello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n-US" sz="1800" b="0" i="0" u="none" strike="noStrike" cap="none" normalizeH="0" baseline="0" dirty="0">
                          <a:ln>
                            <a:noFill/>
                          </a:ln>
                          <a:solidFill>
                            <a:schemeClr val="tx1"/>
                          </a:solidFill>
                          <a:effectLst/>
                          <a:latin typeface="Arial" charset="0"/>
                          <a:cs typeface="Arial" charset="0"/>
                        </a:rPr>
                        <a:t>Backgammon,</a:t>
                      </a:r>
                    </a:p>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n-US" sz="1800" b="0" i="0" u="none" strike="noStrike" cap="none" normalizeH="0" baseline="0" dirty="0">
                          <a:ln>
                            <a:noFill/>
                          </a:ln>
                          <a:solidFill>
                            <a:schemeClr val="tx1"/>
                          </a:solidFill>
                          <a:effectLst/>
                          <a:latin typeface="Arial" charset="0"/>
                          <a:cs typeface="Arial" charset="0"/>
                        </a:rPr>
                        <a:t>Monopoly</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90000"/>
                      </a:schemeClr>
                    </a:solidFill>
                  </a:tcPr>
                </a:tc>
                <a:extLst>
                  <a:ext uri="{0D108BD9-81ED-4DB2-BD59-A6C34878D82A}">
                    <a16:rowId xmlns:a16="http://schemas.microsoft.com/office/drawing/2014/main" val="10001"/>
                  </a:ext>
                </a:extLst>
              </a:tr>
              <a:tr h="839704">
                <a:tc>
                  <a:txBody>
                    <a:bodyPr/>
                    <a:lstStyle/>
                    <a:p>
                      <a:pPr algn="ctr" rtl="0" eaLnBrk="0" hangingPunct="0">
                        <a:spcBef>
                          <a:spcPct val="20000"/>
                        </a:spcBef>
                      </a:pPr>
                      <a:r>
                        <a:rPr lang="en-US" dirty="0"/>
                        <a:t>Imperfect</a:t>
                      </a:r>
                    </a:p>
                    <a:p>
                      <a:pPr algn="ctr" rtl="0" eaLnBrk="0" hangingPunct="0">
                        <a:spcBef>
                          <a:spcPct val="20000"/>
                        </a:spcBef>
                      </a:pPr>
                      <a:r>
                        <a:rPr lang="en-US" dirty="0"/>
                        <a:t>Information</a:t>
                      </a:r>
                    </a:p>
                  </a:txBody>
                  <a:tcPr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9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defRPr/>
                      </a:pPr>
                      <a:r>
                        <a:rPr kumimoji="0" lang="en-US" sz="1800" b="0" i="0" u="none" strike="noStrike" cap="none" normalizeH="0" baseline="0" dirty="0">
                          <a:ln>
                            <a:noFill/>
                          </a:ln>
                          <a:solidFill>
                            <a:schemeClr val="tx1"/>
                          </a:solidFill>
                          <a:effectLst/>
                          <a:latin typeface="Arial" charset="0"/>
                          <a:cs typeface="Arial" charset="0"/>
                        </a:rPr>
                        <a:t>Battleship</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90000"/>
                      </a:schemeClr>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n-US" sz="1800" b="0" i="0" u="none" strike="noStrike" cap="none" normalizeH="0" baseline="0" dirty="0">
                          <a:ln>
                            <a:noFill/>
                          </a:ln>
                          <a:solidFill>
                            <a:schemeClr val="tx1"/>
                          </a:solidFill>
                          <a:effectLst/>
                          <a:latin typeface="Arial" charset="0"/>
                          <a:cs typeface="Arial" charset="0"/>
                        </a:rPr>
                        <a:t>Bridge, Poker, Scrabble,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lumMod val="90000"/>
                      </a:schemeClr>
                    </a:solidFill>
                  </a:tcPr>
                </a:tc>
                <a:extLst>
                  <a:ext uri="{0D108BD9-81ED-4DB2-BD59-A6C34878D82A}">
                    <a16:rowId xmlns:a16="http://schemas.microsoft.com/office/drawing/2014/main" val="10002"/>
                  </a:ext>
                </a:extLst>
              </a:tr>
            </a:tbl>
          </a:graphicData>
        </a:graphic>
      </p:graphicFrame>
      <p:sp>
        <p:nvSpPr>
          <p:cNvPr id="12309" name="Text Box 32"/>
          <p:cNvSpPr txBox="1">
            <a:spLocks noChangeArrowheads="1"/>
          </p:cNvSpPr>
          <p:nvPr/>
        </p:nvSpPr>
        <p:spPr bwMode="auto">
          <a:xfrm>
            <a:off x="571500" y="4292600"/>
            <a:ext cx="6697663" cy="2308225"/>
          </a:xfrm>
          <a:prstGeom prst="rect">
            <a:avLst/>
          </a:prstGeom>
          <a:noFill/>
          <a:ln w="9525">
            <a:noFill/>
            <a:miter lim="800000"/>
            <a:headEnd/>
            <a:tailEnd/>
          </a:ln>
        </p:spPr>
        <p:txBody>
          <a:bodyPr>
            <a:spAutoFit/>
          </a:bodyPr>
          <a:lstStyle/>
          <a:p>
            <a:pPr lvl="1" algn="l" rtl="0">
              <a:buFont typeface="Wingdings" pitchFamily="2" charset="2"/>
              <a:buChar char="§"/>
            </a:pPr>
            <a:r>
              <a:rPr lang="fr-FR" sz="2400">
                <a:latin typeface="Times New Roman" pitchFamily="18" charset="0"/>
                <a:cs typeface="Times New Roman" pitchFamily="18" charset="0"/>
              </a:rPr>
              <a:t> Games with perfect information. No randomness is involved. </a:t>
            </a:r>
          </a:p>
          <a:p>
            <a:pPr lvl="1" algn="l" rtl="0">
              <a:buFont typeface="Wingdings" pitchFamily="2" charset="2"/>
              <a:buChar char="§"/>
            </a:pPr>
            <a:endParaRPr lang="fr-FR" sz="2400">
              <a:latin typeface="Times New Roman" pitchFamily="18" charset="0"/>
              <a:cs typeface="Times New Roman" pitchFamily="18" charset="0"/>
            </a:endParaRPr>
          </a:p>
          <a:p>
            <a:pPr lvl="1" algn="l" rtl="0">
              <a:buFont typeface="Wingdings" pitchFamily="2" charset="2"/>
              <a:buChar char="§"/>
            </a:pPr>
            <a:r>
              <a:rPr lang="fr-FR" sz="2400">
                <a:latin typeface="Times New Roman" pitchFamily="18" charset="0"/>
                <a:cs typeface="Times New Roman" pitchFamily="18" charset="0"/>
              </a:rPr>
              <a:t> Games with imperfect information. Random factors are part of the game</a:t>
            </a:r>
            <a:r>
              <a:rPr lang="fr-FR" sz="2400"/>
              <a:t>. </a:t>
            </a:r>
          </a:p>
          <a:p>
            <a:pPr algn="l" rtl="0"/>
            <a:endParaRPr lang="fr-FR" sz="2400"/>
          </a:p>
        </p:txBody>
      </p:sp>
      <p:sp>
        <p:nvSpPr>
          <p:cNvPr id="12310"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75779" name="Picture 4" descr="img007"/>
          <p:cNvPicPr>
            <a:picLocks noGrp="1" noChangeAspect="1" noChangeArrowheads="1"/>
          </p:cNvPicPr>
          <p:nvPr>
            <p:ph type="body" idx="1"/>
          </p:nvPr>
        </p:nvPicPr>
        <p:blipFill>
          <a:blip r:embed="rId2"/>
          <a:srcRect b="12503"/>
          <a:stretch>
            <a:fillRect/>
          </a:stretch>
        </p:blipFill>
        <p:spPr>
          <a:xfrm>
            <a:off x="1524000" y="1500188"/>
            <a:ext cx="6096000" cy="4572000"/>
          </a:xfr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76803" name="Picture 4" descr="img008"/>
          <p:cNvPicPr>
            <a:picLocks noGrp="1" noChangeAspect="1" noChangeArrowheads="1"/>
          </p:cNvPicPr>
          <p:nvPr>
            <p:ph type="body" idx="1"/>
          </p:nvPr>
        </p:nvPicPr>
        <p:blipFill>
          <a:blip r:embed="rId2"/>
          <a:srcRect b="12503"/>
          <a:stretch>
            <a:fillRect/>
          </a:stretch>
        </p:blipFill>
        <p:spPr>
          <a:xfrm>
            <a:off x="1524000" y="1500188"/>
            <a:ext cx="6096000" cy="4572000"/>
          </a:xfr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77827" name="Picture 4" descr="img009"/>
          <p:cNvPicPr>
            <a:picLocks noGrp="1" noChangeAspect="1" noChangeArrowheads="1"/>
          </p:cNvPicPr>
          <p:nvPr>
            <p:ph type="body" idx="1"/>
          </p:nvPr>
        </p:nvPicPr>
        <p:blipFill>
          <a:blip r:embed="rId2"/>
          <a:srcRect b="12503"/>
          <a:stretch>
            <a:fillRect/>
          </a:stretch>
        </p:blipFill>
        <p:spPr>
          <a:xfrm>
            <a:off x="1524000" y="1500188"/>
            <a:ext cx="6096000" cy="4572000"/>
          </a:xfr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78851" name="Picture 4" descr="img010"/>
          <p:cNvPicPr>
            <a:picLocks noGrp="1" noChangeAspect="1" noChangeArrowheads="1"/>
          </p:cNvPicPr>
          <p:nvPr>
            <p:ph type="body" idx="1"/>
          </p:nvPr>
        </p:nvPicPr>
        <p:blipFill>
          <a:blip r:embed="rId2"/>
          <a:srcRect b="12503"/>
          <a:stretch>
            <a:fillRect/>
          </a:stretch>
        </p:blipFill>
        <p:spPr>
          <a:xfrm>
            <a:off x="1524000" y="1500188"/>
            <a:ext cx="6096000" cy="4572000"/>
          </a:xfr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79875" name="Picture 4" descr="img011"/>
          <p:cNvPicPr>
            <a:picLocks noGrp="1" noChangeAspect="1" noChangeArrowheads="1"/>
          </p:cNvPicPr>
          <p:nvPr>
            <p:ph type="body" idx="1"/>
          </p:nvPr>
        </p:nvPicPr>
        <p:blipFill>
          <a:blip r:embed="rId2"/>
          <a:srcRect b="12503"/>
          <a:stretch>
            <a:fillRect/>
          </a:stretch>
        </p:blipFill>
        <p:spPr>
          <a:xfrm>
            <a:off x="1524000" y="1500188"/>
            <a:ext cx="6096000" cy="4572000"/>
          </a:xfrm>
          <a:noFill/>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80899" name="Picture 4" descr="img012"/>
          <p:cNvPicPr>
            <a:picLocks noGrp="1" noChangeAspect="1" noChangeArrowheads="1"/>
          </p:cNvPicPr>
          <p:nvPr>
            <p:ph type="body" idx="1"/>
          </p:nvPr>
        </p:nvPicPr>
        <p:blipFill>
          <a:blip r:embed="rId2"/>
          <a:srcRect b="12503"/>
          <a:stretch>
            <a:fillRect/>
          </a:stretch>
        </p:blipFill>
        <p:spPr>
          <a:xfrm>
            <a:off x="1524000" y="1500188"/>
            <a:ext cx="6096000" cy="4572000"/>
          </a:xfrm>
          <a:noFill/>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81923" name="Picture 4" descr="img013"/>
          <p:cNvPicPr>
            <a:picLocks noGrp="1" noChangeAspect="1" noChangeArrowheads="1"/>
          </p:cNvPicPr>
          <p:nvPr>
            <p:ph type="body" idx="1"/>
          </p:nvPr>
        </p:nvPicPr>
        <p:blipFill>
          <a:blip r:embed="rId2"/>
          <a:srcRect b="12503"/>
          <a:stretch>
            <a:fillRect/>
          </a:stretch>
        </p:blipFill>
        <p:spPr>
          <a:xfrm>
            <a:off x="1524000" y="1500188"/>
            <a:ext cx="6096000" cy="4572000"/>
          </a:xfrm>
          <a:noFill/>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82947" name="Picture 4" descr="img014"/>
          <p:cNvPicPr>
            <a:picLocks noGrp="1" noChangeAspect="1" noChangeArrowheads="1"/>
          </p:cNvPicPr>
          <p:nvPr>
            <p:ph type="body" idx="1"/>
          </p:nvPr>
        </p:nvPicPr>
        <p:blipFill>
          <a:blip r:embed="rId2"/>
          <a:srcRect b="12503"/>
          <a:stretch>
            <a:fillRect/>
          </a:stretch>
        </p:blipFill>
        <p:spPr>
          <a:xfrm>
            <a:off x="1524000" y="1500188"/>
            <a:ext cx="6096000" cy="4572000"/>
          </a:xfrm>
          <a:noFill/>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83971" name="Picture 4" descr="img015"/>
          <p:cNvPicPr>
            <a:picLocks noGrp="1" noChangeAspect="1" noChangeArrowheads="1"/>
          </p:cNvPicPr>
          <p:nvPr>
            <p:ph type="body" idx="1"/>
          </p:nvPr>
        </p:nvPicPr>
        <p:blipFill>
          <a:blip r:embed="rId2"/>
          <a:srcRect b="12503"/>
          <a:stretch>
            <a:fillRect/>
          </a:stretch>
        </p:blipFill>
        <p:spPr>
          <a:xfrm>
            <a:off x="1524000" y="1500188"/>
            <a:ext cx="6096000" cy="4572000"/>
          </a:xfrm>
          <a:noFill/>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84995" name="Picture 4" descr="img016"/>
          <p:cNvPicPr>
            <a:picLocks noGrp="1" noChangeAspect="1" noChangeArrowheads="1"/>
          </p:cNvPicPr>
          <p:nvPr>
            <p:ph type="body" idx="1"/>
          </p:nvPr>
        </p:nvPicPr>
        <p:blipFill>
          <a:blip r:embed="rId2"/>
          <a:srcRect b="12503"/>
          <a:stretch>
            <a:fillRect/>
          </a:stretch>
        </p:blipFill>
        <p:spPr>
          <a:xfrm>
            <a:off x="1524000" y="1500188"/>
            <a:ext cx="6096000" cy="4572000"/>
          </a:xfr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5"/>
          <p:cNvSpPr>
            <a:spLocks noGrp="1" noChangeArrowheads="1"/>
          </p:cNvSpPr>
          <p:nvPr>
            <p:ph type="body" idx="1"/>
          </p:nvPr>
        </p:nvSpPr>
        <p:spPr>
          <a:xfrm>
            <a:off x="457200" y="1052513"/>
            <a:ext cx="8229600" cy="5073650"/>
          </a:xfrm>
        </p:spPr>
        <p:txBody>
          <a:bodyPr/>
          <a:lstStyle/>
          <a:p>
            <a:pPr eaLnBrk="1" hangingPunct="1">
              <a:lnSpc>
                <a:spcPct val="80000"/>
              </a:lnSpc>
              <a:buClr>
                <a:schemeClr val="tx1"/>
              </a:buClr>
              <a:buFont typeface="Wingdings" pitchFamily="2" charset="2"/>
              <a:buChar char="q"/>
            </a:pPr>
            <a:r>
              <a:rPr lang="fr-FR" sz="2400">
                <a:solidFill>
                  <a:schemeClr val="accent2"/>
                </a:solidFill>
                <a:latin typeface="Times New Roman" pitchFamily="18" charset="0"/>
                <a:cs typeface="Times New Roman" pitchFamily="18" charset="0"/>
              </a:rPr>
              <a:t> </a:t>
            </a:r>
            <a:r>
              <a:rPr lang="fr-FR" sz="3200">
                <a:solidFill>
                  <a:schemeClr val="accent2"/>
                </a:solidFill>
                <a:latin typeface="Times New Roman" pitchFamily="18" charset="0"/>
                <a:cs typeface="Times New Roman" pitchFamily="18" charset="0"/>
              </a:rPr>
              <a:t>Searching in a two player game</a:t>
            </a:r>
          </a:p>
          <a:p>
            <a:pPr eaLnBrk="1" hangingPunct="1">
              <a:lnSpc>
                <a:spcPct val="80000"/>
              </a:lnSpc>
              <a:buClr>
                <a:schemeClr val="tx1"/>
              </a:buClr>
              <a:buFont typeface="Wingdings" pitchFamily="2" charset="2"/>
              <a:buChar char="q"/>
            </a:pPr>
            <a:endParaRPr lang="fr-FR" sz="1000">
              <a:solidFill>
                <a:schemeClr val="accent2"/>
              </a:solidFill>
              <a:latin typeface="Times New Roman" pitchFamily="18" charset="0"/>
              <a:cs typeface="Times New Roman" pitchFamily="18" charset="0"/>
            </a:endParaRPr>
          </a:p>
          <a:p>
            <a:pPr lvl="1" algn="just" eaLnBrk="1" hangingPunct="1">
              <a:lnSpc>
                <a:spcPct val="80000"/>
              </a:lnSpc>
              <a:buClr>
                <a:schemeClr val="tx1"/>
              </a:buClr>
              <a:buFont typeface="Wingdings" pitchFamily="2" charset="2"/>
              <a:buChar char="§"/>
            </a:pPr>
            <a:r>
              <a:rPr lang="fr-FR" sz="2200">
                <a:latin typeface="Times New Roman" pitchFamily="18" charset="0"/>
                <a:cs typeface="Times New Roman" pitchFamily="18" charset="0"/>
              </a:rPr>
              <a:t>Traditional (single agent) search methods only consider how close the agent is to the goal state (e.g. best first search).</a:t>
            </a:r>
          </a:p>
          <a:p>
            <a:pPr lvl="1" algn="just" eaLnBrk="1" hangingPunct="1">
              <a:lnSpc>
                <a:spcPct val="80000"/>
              </a:lnSpc>
              <a:buClr>
                <a:schemeClr val="tx1"/>
              </a:buClr>
              <a:buFont typeface="Wingdings" pitchFamily="2" charset="2"/>
              <a:buNone/>
            </a:pPr>
            <a:endParaRPr lang="fr-FR" sz="2200">
              <a:latin typeface="Times New Roman" pitchFamily="18" charset="0"/>
              <a:cs typeface="Times New Roman" pitchFamily="18" charset="0"/>
            </a:endParaRPr>
          </a:p>
          <a:p>
            <a:pPr lvl="1" algn="just" eaLnBrk="1" hangingPunct="1">
              <a:lnSpc>
                <a:spcPct val="80000"/>
              </a:lnSpc>
              <a:buClr>
                <a:schemeClr val="tx1"/>
              </a:buClr>
              <a:buFont typeface="Wingdings" pitchFamily="2" charset="2"/>
              <a:buChar char="§"/>
            </a:pPr>
            <a:r>
              <a:rPr lang="fr-FR" sz="2200">
                <a:latin typeface="Times New Roman" pitchFamily="18" charset="0"/>
                <a:cs typeface="Times New Roman" pitchFamily="18" charset="0"/>
              </a:rPr>
              <a:t>In two player games, decisions of both agents have to be taken into account: a decision made by one agent will affect the resulting search space that the other agent would need to explore.</a:t>
            </a:r>
          </a:p>
          <a:p>
            <a:pPr lvl="1" algn="just" eaLnBrk="1" hangingPunct="1">
              <a:lnSpc>
                <a:spcPct val="80000"/>
              </a:lnSpc>
              <a:buClr>
                <a:schemeClr val="tx1"/>
              </a:buClr>
              <a:buFont typeface="Wingdings" pitchFamily="2" charset="2"/>
              <a:buNone/>
            </a:pPr>
            <a:endParaRPr lang="fr-FR" sz="2200">
              <a:latin typeface="Times New Roman" pitchFamily="18" charset="0"/>
              <a:cs typeface="Times New Roman" pitchFamily="18" charset="0"/>
            </a:endParaRPr>
          </a:p>
          <a:p>
            <a:pPr lvl="1" algn="just" eaLnBrk="1" hangingPunct="1">
              <a:lnSpc>
                <a:spcPct val="80000"/>
              </a:lnSpc>
              <a:buClr>
                <a:schemeClr val="tx1"/>
              </a:buClr>
              <a:buFont typeface="Wingdings" pitchFamily="2" charset="2"/>
              <a:buChar char="§"/>
            </a:pPr>
            <a:r>
              <a:rPr lang="fr-FR" sz="2200">
                <a:latin typeface="Times New Roman" pitchFamily="18" charset="0"/>
                <a:cs typeface="Times New Roman" pitchFamily="18" charset="0"/>
              </a:rPr>
              <a:t>Question</a:t>
            </a:r>
            <a:r>
              <a:rPr lang="fr-FR" sz="2000">
                <a:latin typeface="Times New Roman" pitchFamily="18" charset="0"/>
                <a:cs typeface="Times New Roman" pitchFamily="18" charset="0"/>
              </a:rPr>
              <a:t>: </a:t>
            </a:r>
            <a:r>
              <a:rPr lang="en-US" sz="2200">
                <a:latin typeface="Times New Roman" pitchFamily="18" charset="0"/>
              </a:rPr>
              <a:t>Do we have randomness here since the decision made by the opponent is NOT known in advance?</a:t>
            </a:r>
          </a:p>
          <a:p>
            <a:pPr lvl="1" algn="just" eaLnBrk="1" hangingPunct="1">
              <a:lnSpc>
                <a:spcPct val="80000"/>
              </a:lnSpc>
              <a:buClr>
                <a:schemeClr val="tx1"/>
              </a:buClr>
              <a:buFont typeface="Wingdings" pitchFamily="2" charset="2"/>
              <a:buNone/>
            </a:pPr>
            <a:endParaRPr lang="en-US" sz="2200">
              <a:latin typeface="Times New Roman" pitchFamily="18" charset="0"/>
            </a:endParaRPr>
          </a:p>
          <a:p>
            <a:pPr lvl="1" algn="just" eaLnBrk="1" hangingPunct="1">
              <a:lnSpc>
                <a:spcPct val="80000"/>
              </a:lnSpc>
              <a:buClr>
                <a:schemeClr val="tx1"/>
              </a:buClr>
              <a:buFont typeface="Wingdings" pitchFamily="2" charset="2"/>
              <a:buChar char="§"/>
            </a:pPr>
            <a:r>
              <a:rPr lang="en-US">
                <a:latin typeface="Times New Roman" pitchFamily="18" charset="0"/>
                <a:sym typeface="Wingdings" pitchFamily="2" charset="2"/>
              </a:rPr>
              <a:t></a:t>
            </a:r>
            <a:r>
              <a:rPr lang="en-US">
                <a:latin typeface="Times New Roman" pitchFamily="18" charset="0"/>
              </a:rPr>
              <a:t> No. Not if </a:t>
            </a:r>
            <a:r>
              <a:rPr lang="en-US" i="1">
                <a:latin typeface="Times New Roman" pitchFamily="18" charset="0"/>
              </a:rPr>
              <a:t>all</a:t>
            </a:r>
            <a:r>
              <a:rPr lang="en-US">
                <a:latin typeface="Times New Roman" pitchFamily="18" charset="0"/>
              </a:rPr>
              <a:t> the moves or choices that the opponent can make are finite and can be known in advance. </a:t>
            </a:r>
          </a:p>
          <a:p>
            <a:pPr lvl="1" algn="just" eaLnBrk="1" hangingPunct="1">
              <a:lnSpc>
                <a:spcPct val="80000"/>
              </a:lnSpc>
              <a:buClr>
                <a:schemeClr val="tx1"/>
              </a:buClr>
              <a:buFont typeface="Wingdings" pitchFamily="2" charset="2"/>
              <a:buNone/>
            </a:pPr>
            <a:endParaRPr lang="en-US" sz="2200">
              <a:latin typeface="Times New Roman" pitchFamily="18" charset="0"/>
            </a:endParaRPr>
          </a:p>
          <a:p>
            <a:pPr lvl="1" algn="just" eaLnBrk="1" hangingPunct="1">
              <a:lnSpc>
                <a:spcPct val="80000"/>
              </a:lnSpc>
              <a:buClr>
                <a:schemeClr val="tx1"/>
              </a:buClr>
              <a:buFont typeface="Wingdings" pitchFamily="2" charset="2"/>
              <a:buChar char="§"/>
            </a:pPr>
            <a:endParaRPr lang="fr-FR" sz="220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101">
                                            <p:txEl>
                                              <p:pRg st="6" end="6"/>
                                            </p:txEl>
                                          </p:spTgt>
                                        </p:tgtEl>
                                        <p:attrNameLst>
                                          <p:attrName>style.visibility</p:attrName>
                                        </p:attrNameLst>
                                      </p:cBhvr>
                                      <p:to>
                                        <p:strVal val="visible"/>
                                      </p:to>
                                    </p:set>
                                    <p:animEffect transition="in" filter="box(in)">
                                      <p:cBhvr>
                                        <p:cTn id="7" dur="500"/>
                                        <p:tgtEl>
                                          <p:spTgt spid="4101">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101">
                                            <p:txEl>
                                              <p:pRg st="8" end="8"/>
                                            </p:txEl>
                                          </p:spTgt>
                                        </p:tgtEl>
                                        <p:attrNameLst>
                                          <p:attrName>style.visibility</p:attrName>
                                        </p:attrNameLst>
                                      </p:cBhvr>
                                      <p:to>
                                        <p:strVal val="visible"/>
                                      </p:to>
                                    </p:set>
                                    <p:animEffect transition="in" filter="box(in)">
                                      <p:cBhvr>
                                        <p:cTn id="12" dur="500"/>
                                        <p:tgtEl>
                                          <p:spTgt spid="4101">
                                            <p:txEl>
                                              <p:pRg st="8" end="8"/>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4101">
                                            <p:txEl>
                                              <p:pRg st="8" end="8"/>
                                            </p:txEl>
                                          </p:spTgt>
                                        </p:tgtEl>
                                        <p:attrNameLst>
                                          <p:attrName>style.visibility</p:attrName>
                                        </p:attrNameLst>
                                      </p:cBhvr>
                                      <p:to>
                                        <p:strVal val="visible"/>
                                      </p:to>
                                    </p:set>
                                    <p:animEffect transition="in" filter="dissolve">
                                      <p:cBhvr>
                                        <p:cTn id="17" dur="500"/>
                                        <p:tgtEl>
                                          <p:spTgt spid="410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86019" name="Picture 4" descr="img017"/>
          <p:cNvPicPr>
            <a:picLocks noGrp="1" noChangeAspect="1" noChangeArrowheads="1"/>
          </p:cNvPicPr>
          <p:nvPr>
            <p:ph type="body" idx="1"/>
          </p:nvPr>
        </p:nvPicPr>
        <p:blipFill>
          <a:blip r:embed="rId2"/>
          <a:srcRect b="12503"/>
          <a:stretch>
            <a:fillRect/>
          </a:stretch>
        </p:blipFill>
        <p:spPr>
          <a:xfrm>
            <a:off x="1524000" y="1500188"/>
            <a:ext cx="6096000" cy="4572000"/>
          </a:xfrm>
          <a:noFill/>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914400" y="277813"/>
            <a:ext cx="7772400" cy="706437"/>
          </a:xfrm>
        </p:spPr>
        <p:txBody>
          <a:bodyPr/>
          <a:lstStyle/>
          <a:p>
            <a:pPr eaLnBrk="1" hangingPunct="1"/>
            <a:r>
              <a:rPr lang="fr-FR" sz="2900" i="1" u="sng"/>
              <a:t>Game Playing: Adversarial Search</a:t>
            </a:r>
          </a:p>
        </p:txBody>
      </p:sp>
      <p:pic>
        <p:nvPicPr>
          <p:cNvPr id="87043" name="Picture 4" descr="img018"/>
          <p:cNvPicPr>
            <a:picLocks noGrp="1" noChangeAspect="1" noChangeArrowheads="1"/>
          </p:cNvPicPr>
          <p:nvPr>
            <p:ph type="body" idx="1"/>
          </p:nvPr>
        </p:nvPicPr>
        <p:blipFill>
          <a:blip r:embed="rId2"/>
          <a:srcRect b="12503"/>
          <a:stretch>
            <a:fillRect/>
          </a:stretch>
        </p:blipFill>
        <p:spPr>
          <a:xfrm>
            <a:off x="1524000" y="1500188"/>
            <a:ext cx="6096000" cy="4572000"/>
          </a:xfrm>
          <a:noFill/>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914400" y="277813"/>
            <a:ext cx="7772400" cy="706437"/>
          </a:xfrm>
        </p:spPr>
        <p:txBody>
          <a:bodyPr/>
          <a:lstStyle/>
          <a:p>
            <a:pPr eaLnBrk="1" hangingPunct="1">
              <a:lnSpc>
                <a:spcPct val="80000"/>
              </a:lnSpc>
            </a:pPr>
            <a:r>
              <a:rPr lang="en-US" sz="3200">
                <a:cs typeface="Times New Roman" pitchFamily="18" charset="0"/>
              </a:rPr>
              <a:t>Evaluating Alpha-Beta algorithm</a:t>
            </a:r>
          </a:p>
        </p:txBody>
      </p:sp>
      <p:sp>
        <p:nvSpPr>
          <p:cNvPr id="52227" name="Rectangle 3"/>
          <p:cNvSpPr>
            <a:spLocks noGrp="1" noChangeArrowheads="1"/>
          </p:cNvSpPr>
          <p:nvPr>
            <p:ph type="body" idx="1"/>
          </p:nvPr>
        </p:nvSpPr>
        <p:spPr>
          <a:xfrm>
            <a:off x="457200" y="1571625"/>
            <a:ext cx="8229600" cy="5073650"/>
          </a:xfrm>
        </p:spPr>
        <p:txBody>
          <a:bodyPr/>
          <a:lstStyle/>
          <a:p>
            <a:pPr algn="just" eaLnBrk="1" hangingPunct="1">
              <a:lnSpc>
                <a:spcPct val="80000"/>
              </a:lnSpc>
              <a:buClr>
                <a:schemeClr val="tx1"/>
              </a:buClr>
              <a:buFont typeface="Wingdings" pitchFamily="2" charset="2"/>
              <a:buChar char="Ø"/>
            </a:pPr>
            <a:r>
              <a:rPr lang="en-US" sz="2000">
                <a:latin typeface="Times New Roman" pitchFamily="18" charset="0"/>
                <a:cs typeface="Times New Roman" pitchFamily="18" charset="0"/>
              </a:rPr>
              <a:t>Alpha-Beta is guaranteed to compute the same value for the root node as computed by Minimax.</a:t>
            </a:r>
          </a:p>
          <a:p>
            <a:pPr algn="just" eaLnBrk="1" hangingPunct="1">
              <a:lnSpc>
                <a:spcPct val="80000"/>
              </a:lnSpc>
              <a:buClr>
                <a:schemeClr val="tx1"/>
              </a:buClr>
              <a:buFont typeface="Wingdings" pitchFamily="2" charset="2"/>
              <a:buChar char="Ø"/>
            </a:pPr>
            <a:endParaRPr lang="en-US" sz="2000">
              <a:latin typeface="Times New Roman" pitchFamily="18" charset="0"/>
              <a:cs typeface="Times New Roman" pitchFamily="18" charset="0"/>
            </a:endParaRPr>
          </a:p>
          <a:p>
            <a:pPr algn="just" eaLnBrk="1" hangingPunct="1">
              <a:lnSpc>
                <a:spcPct val="80000"/>
              </a:lnSpc>
              <a:buClr>
                <a:schemeClr val="tx1"/>
              </a:buClr>
              <a:buFont typeface="Wingdings" pitchFamily="2" charset="2"/>
              <a:buChar char="Ø"/>
            </a:pPr>
            <a:r>
              <a:rPr lang="en-US" sz="2000" b="1">
                <a:latin typeface="Times New Roman" pitchFamily="18" charset="0"/>
                <a:cs typeface="Times New Roman" pitchFamily="18" charset="0"/>
              </a:rPr>
              <a:t>Worst case:</a:t>
            </a:r>
            <a:r>
              <a:rPr lang="en-US" sz="2000">
                <a:latin typeface="Times New Roman" pitchFamily="18" charset="0"/>
                <a:cs typeface="Times New Roman" pitchFamily="18" charset="0"/>
              </a:rPr>
              <a:t>  NO pruning, examining O(b</a:t>
            </a:r>
            <a:r>
              <a:rPr lang="en-US" sz="2000" baseline="30000">
                <a:latin typeface="Times New Roman" pitchFamily="18" charset="0"/>
                <a:cs typeface="Times New Roman" pitchFamily="18" charset="0"/>
              </a:rPr>
              <a:t>d</a:t>
            </a:r>
            <a:r>
              <a:rPr lang="en-US" sz="2000">
                <a:latin typeface="Times New Roman" pitchFamily="18" charset="0"/>
                <a:cs typeface="Times New Roman" pitchFamily="18" charset="0"/>
              </a:rPr>
              <a:t>) leaf nodes, where each node has b children and a d-ply search is performed </a:t>
            </a:r>
          </a:p>
          <a:p>
            <a:pPr algn="just" eaLnBrk="1" hangingPunct="1">
              <a:lnSpc>
                <a:spcPct val="80000"/>
              </a:lnSpc>
              <a:buClr>
                <a:schemeClr val="tx1"/>
              </a:buClr>
              <a:buFont typeface="Wingdings" pitchFamily="2" charset="2"/>
              <a:buChar char="Ø"/>
            </a:pPr>
            <a:endParaRPr lang="en-US" sz="2000">
              <a:latin typeface="Times New Roman" pitchFamily="18" charset="0"/>
              <a:cs typeface="Times New Roman" pitchFamily="18" charset="0"/>
            </a:endParaRPr>
          </a:p>
          <a:p>
            <a:pPr algn="just" eaLnBrk="1" hangingPunct="1">
              <a:lnSpc>
                <a:spcPct val="80000"/>
              </a:lnSpc>
              <a:buClr>
                <a:schemeClr val="tx1"/>
              </a:buClr>
              <a:buFont typeface="Wingdings" pitchFamily="2" charset="2"/>
              <a:buChar char="Ø"/>
            </a:pPr>
            <a:r>
              <a:rPr lang="en-US" sz="2000" b="1">
                <a:latin typeface="Times New Roman" pitchFamily="18" charset="0"/>
                <a:cs typeface="Times New Roman" pitchFamily="18" charset="0"/>
              </a:rPr>
              <a:t>Best case:</a:t>
            </a:r>
            <a:r>
              <a:rPr lang="en-US" sz="2000">
                <a:latin typeface="Times New Roman" pitchFamily="18" charset="0"/>
                <a:cs typeface="Times New Roman" pitchFamily="18" charset="0"/>
              </a:rPr>
              <a:t> examine only O(b</a:t>
            </a:r>
            <a:r>
              <a:rPr lang="en-US" sz="2000" baseline="30000">
                <a:latin typeface="Times New Roman" pitchFamily="18" charset="0"/>
                <a:cs typeface="Times New Roman" pitchFamily="18" charset="0"/>
              </a:rPr>
              <a:t>d/2</a:t>
            </a:r>
            <a:r>
              <a:rPr lang="en-US" sz="2000">
                <a:latin typeface="Times New Roman" pitchFamily="18" charset="0"/>
                <a:cs typeface="Times New Roman" pitchFamily="18" charset="0"/>
              </a:rPr>
              <a:t>) leaf nodes. You can search twice as deep as Minimax! Or the branch factor is b</a:t>
            </a:r>
            <a:r>
              <a:rPr lang="en-US" sz="2000" baseline="30000">
                <a:latin typeface="Times New Roman" pitchFamily="18" charset="0"/>
                <a:cs typeface="Times New Roman" pitchFamily="18" charset="0"/>
              </a:rPr>
              <a:t>1/2</a:t>
            </a:r>
            <a:r>
              <a:rPr lang="en-US" sz="2000">
                <a:latin typeface="Times New Roman" pitchFamily="18" charset="0"/>
                <a:cs typeface="Times New Roman" pitchFamily="18" charset="0"/>
              </a:rPr>
              <a:t> rather than b.</a:t>
            </a:r>
          </a:p>
          <a:p>
            <a:pPr algn="just" eaLnBrk="1" hangingPunct="1">
              <a:lnSpc>
                <a:spcPct val="80000"/>
              </a:lnSpc>
              <a:buClr>
                <a:schemeClr val="tx1"/>
              </a:buClr>
              <a:buFont typeface="Wingdings" pitchFamily="2" charset="2"/>
              <a:buNone/>
            </a:pPr>
            <a:endParaRPr lang="en-US" sz="2000">
              <a:latin typeface="Times New Roman" pitchFamily="18" charset="0"/>
              <a:cs typeface="Times New Roman" pitchFamily="18" charset="0"/>
            </a:endParaRPr>
          </a:p>
          <a:p>
            <a:pPr algn="just" eaLnBrk="1" hangingPunct="1">
              <a:lnSpc>
                <a:spcPct val="80000"/>
              </a:lnSpc>
              <a:buClr>
                <a:schemeClr val="tx1"/>
              </a:buClr>
              <a:buFont typeface="Wingdings" pitchFamily="2" charset="2"/>
              <a:buChar char="Ø"/>
            </a:pPr>
            <a:r>
              <a:rPr lang="en-US" sz="2000" b="1">
                <a:latin typeface="Times New Roman" pitchFamily="18" charset="0"/>
                <a:cs typeface="Times New Roman" pitchFamily="18" charset="0"/>
              </a:rPr>
              <a:t>Best case</a:t>
            </a:r>
            <a:r>
              <a:rPr lang="en-US" sz="2000">
                <a:latin typeface="Times New Roman" pitchFamily="18" charset="0"/>
                <a:cs typeface="Times New Roman" pitchFamily="18" charset="0"/>
              </a:rPr>
              <a:t> is when each player's best move is the leftmost alternative, i.e. at MAX nodes the child with the largest value generated first, and at MIN nodes the child with the smallest value generated first.  </a:t>
            </a:r>
          </a:p>
          <a:p>
            <a:pPr algn="just" eaLnBrk="1" hangingPunct="1">
              <a:lnSpc>
                <a:spcPct val="80000"/>
              </a:lnSpc>
              <a:buClr>
                <a:schemeClr val="tx1"/>
              </a:buClr>
              <a:buFont typeface="Wingdings" pitchFamily="2" charset="2"/>
              <a:buChar char="Ø"/>
            </a:pPr>
            <a:endParaRPr lang="en-US" sz="2000">
              <a:latin typeface="Times New Roman" pitchFamily="18" charset="0"/>
              <a:cs typeface="Times New Roman" pitchFamily="18" charset="0"/>
            </a:endParaRPr>
          </a:p>
          <a:p>
            <a:pPr algn="just" eaLnBrk="1" hangingPunct="1">
              <a:lnSpc>
                <a:spcPct val="80000"/>
              </a:lnSpc>
              <a:buClr>
                <a:schemeClr val="tx1"/>
              </a:buClr>
              <a:buFont typeface="Wingdings" pitchFamily="2" charset="2"/>
              <a:buChar char="Ø"/>
            </a:pPr>
            <a:r>
              <a:rPr lang="en-US" sz="2000">
                <a:latin typeface="Times New Roman" pitchFamily="18" charset="0"/>
                <a:cs typeface="Times New Roman" pitchFamily="18" charset="0"/>
              </a:rPr>
              <a:t>In Deep Blue, they found empirically that Alpha-Beta pruning meant that the average branching factor at each node was about 6 instead of about 35-40</a:t>
            </a:r>
            <a:r>
              <a:rPr lang="en-US" sz="2000"/>
              <a:t> </a:t>
            </a:r>
          </a:p>
          <a:p>
            <a:pPr algn="just" eaLnBrk="1" hangingPunct="1">
              <a:lnSpc>
                <a:spcPct val="80000"/>
              </a:lnSpc>
            </a:pPr>
            <a:endParaRPr lang="fr-FR" sz="2000"/>
          </a:p>
        </p:txBody>
      </p:sp>
    </p:spTree>
    <p:extLst>
      <p:ext uri="{BB962C8B-B14F-4D97-AF65-F5344CB8AC3E}">
        <p14:creationId xmlns:p14="http://schemas.microsoft.com/office/powerpoint/2010/main" val="103160167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a:t>Evaluation Function </a:t>
            </a:r>
          </a:p>
        </p:txBody>
      </p:sp>
      <p:sp>
        <p:nvSpPr>
          <p:cNvPr id="53251" name="Rectangle 3"/>
          <p:cNvSpPr>
            <a:spLocks noGrp="1" noChangeArrowheads="1"/>
          </p:cNvSpPr>
          <p:nvPr>
            <p:ph type="body" idx="1"/>
          </p:nvPr>
        </p:nvSpPr>
        <p:spPr/>
        <p:txBody>
          <a:bodyPr/>
          <a:lstStyle/>
          <a:p>
            <a:pPr eaLnBrk="1" hangingPunct="1"/>
            <a:r>
              <a:rPr lang="en-US"/>
              <a:t>Evaluation function</a:t>
            </a:r>
          </a:p>
          <a:p>
            <a:pPr lvl="1" eaLnBrk="1" hangingPunct="1"/>
            <a:r>
              <a:rPr lang="en-US"/>
              <a:t>Performed at search cutoff point</a:t>
            </a:r>
          </a:p>
          <a:p>
            <a:pPr lvl="1" eaLnBrk="1" hangingPunct="1"/>
            <a:r>
              <a:rPr lang="en-US"/>
              <a:t>Must have same terminal/goal states as utility function</a:t>
            </a:r>
          </a:p>
          <a:p>
            <a:pPr lvl="1" eaLnBrk="1" hangingPunct="1"/>
            <a:r>
              <a:rPr lang="en-US"/>
              <a:t>Tradeoff between accuracy and time </a:t>
            </a:r>
            <a:r>
              <a:rPr lang="en-US">
                <a:cs typeface="Times New Roman" pitchFamily="18" charset="0"/>
              </a:rPr>
              <a:t>→ reasonable complexity</a:t>
            </a:r>
          </a:p>
          <a:p>
            <a:pPr lvl="1" eaLnBrk="1" hangingPunct="1"/>
            <a:r>
              <a:rPr lang="en-US">
                <a:cs typeface="Times New Roman" pitchFamily="18" charset="0"/>
              </a:rPr>
              <a:t>Accurate</a:t>
            </a:r>
          </a:p>
          <a:p>
            <a:pPr lvl="2" eaLnBrk="1" hangingPunct="1"/>
            <a:r>
              <a:rPr lang="en-US">
                <a:cs typeface="Times New Roman" pitchFamily="18" charset="0"/>
              </a:rPr>
              <a:t>Performance of game-playing system dependent on accuracy/goodness of evaluation</a:t>
            </a:r>
          </a:p>
          <a:p>
            <a:pPr lvl="2" eaLnBrk="1" hangingPunct="1"/>
            <a:r>
              <a:rPr lang="en-US">
                <a:cs typeface="Times New Roman" pitchFamily="18" charset="0"/>
              </a:rPr>
              <a:t>Evaluation of nonterminal states strongly correlated with actual chances of winning</a:t>
            </a:r>
          </a:p>
        </p:txBody>
      </p:sp>
    </p:spTree>
    <p:extLst>
      <p:ext uri="{BB962C8B-B14F-4D97-AF65-F5344CB8AC3E}">
        <p14:creationId xmlns:p14="http://schemas.microsoft.com/office/powerpoint/2010/main" val="91999308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914400" y="277813"/>
            <a:ext cx="7772400" cy="706437"/>
          </a:xfrm>
        </p:spPr>
        <p:txBody>
          <a:bodyPr/>
          <a:lstStyle/>
          <a:p>
            <a:pPr eaLnBrk="1" hangingPunct="1"/>
            <a:r>
              <a:rPr lang="fr-FR" sz="3200" b="1">
                <a:cs typeface="Times New Roman" pitchFamily="18" charset="0"/>
              </a:rPr>
              <a:t>Summary</a:t>
            </a:r>
            <a:endParaRPr lang="fr-FR" sz="2900" i="1" u="sng"/>
          </a:p>
        </p:txBody>
      </p:sp>
      <p:sp>
        <p:nvSpPr>
          <p:cNvPr id="68611" name="Text Box 4"/>
          <p:cNvSpPr txBox="1">
            <a:spLocks noChangeArrowheads="1"/>
          </p:cNvSpPr>
          <p:nvPr/>
        </p:nvSpPr>
        <p:spPr bwMode="auto">
          <a:xfrm>
            <a:off x="577850" y="1020763"/>
            <a:ext cx="8351838" cy="5694362"/>
          </a:xfrm>
          <a:prstGeom prst="rect">
            <a:avLst/>
          </a:prstGeom>
          <a:noFill/>
          <a:ln w="9525">
            <a:noFill/>
            <a:miter lim="800000"/>
            <a:headEnd/>
            <a:tailEnd/>
          </a:ln>
        </p:spPr>
        <p:txBody>
          <a:bodyPr>
            <a:spAutoFit/>
          </a:bodyPr>
          <a:lstStyle/>
          <a:p>
            <a:pPr algn="l" rtl="0"/>
            <a:endParaRPr lang="fr-FR" sz="2800" b="1">
              <a:latin typeface="Times New Roman" pitchFamily="18" charset="0"/>
              <a:cs typeface="Times New Roman" pitchFamily="18" charset="0"/>
            </a:endParaRPr>
          </a:p>
          <a:p>
            <a:pPr algn="l" rtl="0"/>
            <a:endParaRPr lang="fr-FR" sz="1200" b="1">
              <a:latin typeface="Times New Roman" pitchFamily="18" charset="0"/>
              <a:cs typeface="Times New Roman" pitchFamily="18" charset="0"/>
            </a:endParaRPr>
          </a:p>
          <a:p>
            <a:pPr algn="just" rtl="0">
              <a:buFont typeface="Wingdings" pitchFamily="2" charset="2"/>
              <a:buChar char="Ø"/>
            </a:pPr>
            <a:r>
              <a:rPr lang="fr-FR" sz="2400" b="1"/>
              <a:t>  </a:t>
            </a:r>
            <a:r>
              <a:rPr lang="fr-FR" sz="2400"/>
              <a:t>A </a:t>
            </a:r>
            <a:r>
              <a:rPr lang="fr-FR" sz="2400" u="sng"/>
              <a:t>game</a:t>
            </a:r>
            <a:r>
              <a:rPr lang="fr-FR" sz="2400"/>
              <a:t> can be defined by the </a:t>
            </a:r>
            <a:r>
              <a:rPr lang="fr-FR" sz="2400" u="sng"/>
              <a:t>initial state</a:t>
            </a:r>
            <a:r>
              <a:rPr lang="fr-FR" sz="2400"/>
              <a:t>, </a:t>
            </a:r>
            <a:r>
              <a:rPr lang="fr-FR" sz="2400" u="sng"/>
              <a:t>the operators</a:t>
            </a:r>
            <a:r>
              <a:rPr lang="fr-FR" sz="2400"/>
              <a:t> (legal moves), a </a:t>
            </a:r>
            <a:r>
              <a:rPr lang="fr-FR" sz="2400" u="sng"/>
              <a:t>terminal test</a:t>
            </a:r>
            <a:r>
              <a:rPr lang="fr-FR" sz="2400"/>
              <a:t> and a </a:t>
            </a:r>
            <a:r>
              <a:rPr lang="fr-FR" sz="2400" u="sng"/>
              <a:t>utility function</a:t>
            </a:r>
            <a:r>
              <a:rPr lang="fr-FR" sz="2400"/>
              <a:t> (outcome of the game).</a:t>
            </a:r>
          </a:p>
          <a:p>
            <a:pPr algn="just" rtl="0">
              <a:buFont typeface="Wingdings" pitchFamily="2" charset="2"/>
              <a:buChar char="Ø"/>
            </a:pPr>
            <a:endParaRPr lang="fr-FR" sz="1200"/>
          </a:p>
          <a:p>
            <a:pPr algn="just" rtl="0">
              <a:buFont typeface="Wingdings" pitchFamily="2" charset="2"/>
              <a:buChar char="Ø"/>
            </a:pPr>
            <a:r>
              <a:rPr lang="fr-FR" sz="2400"/>
              <a:t> In two player game, the </a:t>
            </a:r>
            <a:r>
              <a:rPr lang="fr-FR" sz="2400" u="sng"/>
              <a:t>minimax algorithm</a:t>
            </a:r>
            <a:r>
              <a:rPr lang="fr-FR" sz="2400"/>
              <a:t> can determine the best move by enumerating the entire game tree.</a:t>
            </a:r>
          </a:p>
          <a:p>
            <a:pPr algn="just" rtl="0">
              <a:buFont typeface="Wingdings" pitchFamily="2" charset="2"/>
              <a:buChar char="Ø"/>
            </a:pPr>
            <a:endParaRPr lang="fr-FR" sz="1200"/>
          </a:p>
          <a:p>
            <a:pPr algn="just" rtl="0">
              <a:buFont typeface="Wingdings" pitchFamily="2" charset="2"/>
              <a:buChar char="Ø"/>
            </a:pPr>
            <a:r>
              <a:rPr lang="fr-FR" sz="2400"/>
              <a:t> The </a:t>
            </a:r>
            <a:r>
              <a:rPr lang="fr-FR" sz="2400" u="sng"/>
              <a:t>alpha-beta pruning</a:t>
            </a:r>
            <a:r>
              <a:rPr lang="fr-FR" sz="2400"/>
              <a:t> algorithm produces the same result but is more efficient because it </a:t>
            </a:r>
            <a:r>
              <a:rPr lang="fr-FR" sz="2400" u="sng"/>
              <a:t>prunes away irrelevant branches.</a:t>
            </a:r>
          </a:p>
          <a:p>
            <a:pPr algn="just" rtl="0">
              <a:buFont typeface="Wingdings" pitchFamily="2" charset="2"/>
              <a:buChar char="Ø"/>
            </a:pPr>
            <a:endParaRPr lang="fr-FR" sz="1200" u="sng"/>
          </a:p>
          <a:p>
            <a:pPr algn="just" rtl="0">
              <a:buFont typeface="Wingdings" pitchFamily="2" charset="2"/>
              <a:buChar char="Ø"/>
            </a:pPr>
            <a:r>
              <a:rPr lang="fr-FR" sz="2400"/>
              <a:t> Usually, it is not feasible to construct the complete game tree, so the utility value of some states must be determined by an </a:t>
            </a:r>
            <a:r>
              <a:rPr lang="fr-FR" sz="2400" u="sng"/>
              <a:t>evaluation function</a:t>
            </a:r>
            <a:r>
              <a:rPr lang="fr-FR" sz="2400"/>
              <a:t>.</a:t>
            </a:r>
          </a:p>
          <a:p>
            <a:pPr algn="just" rtl="0">
              <a:buFont typeface="Wingdings" pitchFamily="2" charset="2"/>
              <a:buNone/>
            </a:pPr>
            <a:r>
              <a:rPr lang="fr-FR" sz="2400"/>
              <a:t>    </a:t>
            </a:r>
          </a:p>
        </p:txBody>
      </p:sp>
    </p:spTree>
    <p:extLst>
      <p:ext uri="{BB962C8B-B14F-4D97-AF65-F5344CB8AC3E}">
        <p14:creationId xmlns:p14="http://schemas.microsoft.com/office/powerpoint/2010/main" val="70045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Grp="1" noChangeArrowheads="1"/>
          </p:cNvSpPr>
          <p:nvPr>
            <p:ph type="body" idx="1"/>
          </p:nvPr>
        </p:nvSpPr>
        <p:spPr>
          <a:xfrm>
            <a:off x="628650" y="1641475"/>
            <a:ext cx="8229600" cy="5073650"/>
          </a:xfrm>
        </p:spPr>
        <p:txBody>
          <a:bodyPr/>
          <a:lstStyle/>
          <a:p>
            <a:pPr algn="just" eaLnBrk="1" hangingPunct="1">
              <a:lnSpc>
                <a:spcPct val="80000"/>
              </a:lnSpc>
              <a:buClr>
                <a:schemeClr val="tx1"/>
              </a:buClr>
              <a:buFont typeface="Wingdings" pitchFamily="2" charset="2"/>
              <a:buNone/>
            </a:pPr>
            <a:r>
              <a:rPr lang="fr-FR" sz="2400">
                <a:latin typeface="Times New Roman" pitchFamily="18" charset="0"/>
                <a:cs typeface="Times New Roman" pitchFamily="18" charset="0"/>
              </a:rPr>
              <a:t>To formalize a two player game as a search problem an agent can be called </a:t>
            </a:r>
            <a:r>
              <a:rPr lang="fr-FR" sz="2400" b="1">
                <a:latin typeface="Times New Roman" pitchFamily="18" charset="0"/>
                <a:cs typeface="Times New Roman" pitchFamily="18" charset="0"/>
              </a:rPr>
              <a:t>MAX</a:t>
            </a:r>
            <a:r>
              <a:rPr lang="fr-FR" sz="2400">
                <a:latin typeface="Times New Roman" pitchFamily="18" charset="0"/>
                <a:cs typeface="Times New Roman" pitchFamily="18" charset="0"/>
              </a:rPr>
              <a:t> and the opponent can be called </a:t>
            </a:r>
            <a:r>
              <a:rPr lang="fr-FR" sz="2400" b="1">
                <a:latin typeface="Times New Roman" pitchFamily="18" charset="0"/>
                <a:cs typeface="Times New Roman" pitchFamily="18" charset="0"/>
              </a:rPr>
              <a:t>MIN.</a:t>
            </a:r>
          </a:p>
          <a:p>
            <a:pPr algn="just" eaLnBrk="1" hangingPunct="1">
              <a:lnSpc>
                <a:spcPct val="80000"/>
              </a:lnSpc>
              <a:buClr>
                <a:schemeClr val="tx1"/>
              </a:buClr>
              <a:buFont typeface="Wingdings" pitchFamily="2" charset="2"/>
              <a:buNone/>
            </a:pPr>
            <a:endParaRPr lang="fr-FR" sz="2400" b="1">
              <a:latin typeface="Times New Roman" pitchFamily="18" charset="0"/>
              <a:cs typeface="Times New Roman" pitchFamily="18" charset="0"/>
            </a:endParaRPr>
          </a:p>
          <a:p>
            <a:pPr algn="just" eaLnBrk="1" hangingPunct="1">
              <a:lnSpc>
                <a:spcPct val="80000"/>
              </a:lnSpc>
              <a:buClr>
                <a:schemeClr val="tx1"/>
              </a:buClr>
              <a:buFont typeface="Wingdings" pitchFamily="2" charset="2"/>
              <a:buNone/>
            </a:pPr>
            <a:r>
              <a:rPr lang="fr-FR" sz="2400" b="1" u="sng">
                <a:latin typeface="Times New Roman" pitchFamily="18" charset="0"/>
                <a:cs typeface="Times New Roman" pitchFamily="18" charset="0"/>
              </a:rPr>
              <a:t>Problem Formulation: </a:t>
            </a:r>
          </a:p>
          <a:p>
            <a:pPr algn="just" eaLnBrk="1" hangingPunct="1">
              <a:lnSpc>
                <a:spcPct val="80000"/>
              </a:lnSpc>
              <a:buClr>
                <a:schemeClr val="tx1"/>
              </a:buClr>
              <a:buFont typeface="Wingdings" pitchFamily="2" charset="2"/>
              <a:buNone/>
            </a:pPr>
            <a:endParaRPr lang="fr-FR" sz="2400">
              <a:latin typeface="Times New Roman" pitchFamily="18" charset="0"/>
              <a:cs typeface="Times New Roman" pitchFamily="18" charset="0"/>
            </a:endParaRPr>
          </a:p>
          <a:p>
            <a:pPr algn="just" eaLnBrk="1" hangingPunct="1">
              <a:lnSpc>
                <a:spcPct val="80000"/>
              </a:lnSpc>
              <a:buClr>
                <a:schemeClr val="tx1"/>
              </a:buClr>
              <a:buFont typeface="Wingdings" pitchFamily="2" charset="2"/>
              <a:buChar char="§"/>
            </a:pPr>
            <a:r>
              <a:rPr lang="en-US" sz="2400" b="1">
                <a:solidFill>
                  <a:srgbClr val="FF0000"/>
                </a:solidFill>
                <a:latin typeface="Times New Roman" pitchFamily="18" charset="0"/>
              </a:rPr>
              <a:t>Initial state:</a:t>
            </a:r>
            <a:r>
              <a:rPr lang="en-US" sz="2400">
                <a:latin typeface="Times New Roman" pitchFamily="18" charset="0"/>
              </a:rPr>
              <a:t> board configurations and the player to move.</a:t>
            </a:r>
          </a:p>
          <a:p>
            <a:pPr algn="just" eaLnBrk="1" hangingPunct="1">
              <a:lnSpc>
                <a:spcPct val="80000"/>
              </a:lnSpc>
              <a:buClr>
                <a:schemeClr val="tx1"/>
              </a:buClr>
              <a:buFont typeface="Wingdings" pitchFamily="2" charset="2"/>
              <a:buChar char="§"/>
            </a:pPr>
            <a:r>
              <a:rPr lang="en-US" sz="2400" b="1">
                <a:solidFill>
                  <a:srgbClr val="FF0000"/>
                </a:solidFill>
                <a:latin typeface="Times New Roman" pitchFamily="18" charset="0"/>
              </a:rPr>
              <a:t>Successor function:</a:t>
            </a:r>
            <a:r>
              <a:rPr lang="en-US" sz="2400">
                <a:latin typeface="Times New Roman" pitchFamily="18" charset="0"/>
              </a:rPr>
              <a:t> list of pairs (move, state) specifying legal moves and their resulting states. (moves + initial state = game tree)</a:t>
            </a:r>
          </a:p>
          <a:p>
            <a:pPr algn="just" eaLnBrk="1" hangingPunct="1">
              <a:lnSpc>
                <a:spcPct val="80000"/>
              </a:lnSpc>
              <a:buClr>
                <a:schemeClr val="tx1"/>
              </a:buClr>
              <a:buFont typeface="Wingdings" pitchFamily="2" charset="2"/>
              <a:buChar char="§"/>
            </a:pPr>
            <a:r>
              <a:rPr lang="en-US" sz="2400" b="1">
                <a:solidFill>
                  <a:srgbClr val="FF0000"/>
                </a:solidFill>
                <a:latin typeface="Times New Roman" pitchFamily="18" charset="0"/>
              </a:rPr>
              <a:t>A terminal test:</a:t>
            </a:r>
            <a:r>
              <a:rPr lang="en-US" sz="2400">
                <a:latin typeface="Times New Roman" pitchFamily="18" charset="0"/>
              </a:rPr>
              <a:t> decide if the game has finished.</a:t>
            </a:r>
          </a:p>
          <a:p>
            <a:pPr algn="just" eaLnBrk="1" hangingPunct="1">
              <a:lnSpc>
                <a:spcPct val="80000"/>
              </a:lnSpc>
              <a:buClr>
                <a:schemeClr val="tx1"/>
              </a:buClr>
              <a:buFont typeface="Wingdings" pitchFamily="2" charset="2"/>
              <a:buChar char="§"/>
            </a:pPr>
            <a:r>
              <a:rPr lang="en-US" sz="2400" b="1">
                <a:solidFill>
                  <a:srgbClr val="FF0000"/>
                </a:solidFill>
                <a:latin typeface="Times New Roman" pitchFamily="18" charset="0"/>
              </a:rPr>
              <a:t>A utility function:</a:t>
            </a:r>
            <a:r>
              <a:rPr lang="en-US" sz="2400">
                <a:latin typeface="Times New Roman" pitchFamily="18" charset="0"/>
              </a:rPr>
              <a:t> produces a numerical value for (only) the terminal states. Example: In chess, outcome = win/loss/draw, with values +1, -1, 0 respectively.</a:t>
            </a:r>
          </a:p>
          <a:p>
            <a:pPr algn="just" eaLnBrk="1" hangingPunct="1">
              <a:lnSpc>
                <a:spcPct val="80000"/>
              </a:lnSpc>
              <a:buClr>
                <a:schemeClr val="tx1"/>
              </a:buClr>
              <a:buFont typeface="Wingdings" pitchFamily="2" charset="2"/>
              <a:buNone/>
            </a:pPr>
            <a:endParaRPr lang="en-US" sz="2400">
              <a:latin typeface="Times New Roman" pitchFamily="18" charset="0"/>
            </a:endParaRPr>
          </a:p>
          <a:p>
            <a:pPr algn="just" eaLnBrk="1" hangingPunct="1">
              <a:lnSpc>
                <a:spcPct val="80000"/>
              </a:lnSpc>
              <a:buClr>
                <a:schemeClr val="tx1"/>
              </a:buClr>
              <a:buFont typeface="Wingdings" pitchFamily="2" charset="2"/>
              <a:buChar char="§"/>
            </a:pPr>
            <a:r>
              <a:rPr lang="en-US" sz="2400">
                <a:latin typeface="Times New Roman" pitchFamily="18" charset="0"/>
              </a:rPr>
              <a:t>Players need search tree to determine next move.</a:t>
            </a:r>
          </a:p>
          <a:p>
            <a:pPr algn="just" eaLnBrk="1" hangingPunct="1">
              <a:lnSpc>
                <a:spcPct val="80000"/>
              </a:lnSpc>
              <a:buClr>
                <a:schemeClr val="tx1"/>
              </a:buClr>
              <a:buFont typeface="Wingdings" pitchFamily="2" charset="2"/>
              <a:buNone/>
            </a:pPr>
            <a:endParaRPr lang="en-US" sz="2400">
              <a:latin typeface="Times New Roman" pitchFamily="18" charset="0"/>
            </a:endParaRPr>
          </a:p>
        </p:txBody>
      </p:sp>
      <p:sp>
        <p:nvSpPr>
          <p:cNvPr id="14339" name="Rectangle 2"/>
          <p:cNvSpPr>
            <a:spLocks noChangeArrowheads="1"/>
          </p:cNvSpPr>
          <p:nvPr/>
        </p:nvSpPr>
        <p:spPr bwMode="auto">
          <a:xfrm>
            <a:off x="714375" y="428625"/>
            <a:ext cx="5840413" cy="485775"/>
          </a:xfrm>
          <a:prstGeom prst="rect">
            <a:avLst/>
          </a:prstGeom>
          <a:noFill/>
          <a:ln w="9525">
            <a:noFill/>
            <a:miter lim="800000"/>
            <a:headEnd/>
            <a:tailEnd/>
          </a:ln>
        </p:spPr>
        <p:txBody>
          <a:bodyPr wrap="none">
            <a:spAutoFit/>
          </a:bodyPr>
          <a:lstStyle/>
          <a:p>
            <a:pPr>
              <a:lnSpc>
                <a:spcPct val="80000"/>
              </a:lnSpc>
              <a:buClr>
                <a:schemeClr val="tx1"/>
              </a:buClr>
              <a:buFont typeface="Wingdings" pitchFamily="2" charset="2"/>
              <a:buChar char="q"/>
            </a:pPr>
            <a:r>
              <a:rPr lang="fr-FR" sz="3200">
                <a:solidFill>
                  <a:schemeClr val="accent2"/>
                </a:solidFill>
                <a:latin typeface="Times New Roman" pitchFamily="18" charset="0"/>
                <a:cs typeface="Times New Roman" pitchFamily="18" charset="0"/>
              </a:rPr>
              <a:t> Searching in a two player game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7411">
                                            <p:txEl>
                                              <p:pRg st="4" end="4"/>
                                            </p:txEl>
                                          </p:spTgt>
                                        </p:tgtEl>
                                        <p:attrNameLst>
                                          <p:attrName>style.visibility</p:attrName>
                                        </p:attrNameLst>
                                      </p:cBhvr>
                                      <p:to>
                                        <p:strVal val="visible"/>
                                      </p:to>
                                    </p:set>
                                    <p:animEffect transition="in" filter="dissolve">
                                      <p:cBhvr>
                                        <p:cTn id="7" dur="500"/>
                                        <p:tgtEl>
                                          <p:spTgt spid="17411">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7411">
                                            <p:txEl>
                                              <p:pRg st="5" end="5"/>
                                            </p:txEl>
                                          </p:spTgt>
                                        </p:tgtEl>
                                        <p:attrNameLst>
                                          <p:attrName>style.visibility</p:attrName>
                                        </p:attrNameLst>
                                      </p:cBhvr>
                                      <p:to>
                                        <p:strVal val="visible"/>
                                      </p:to>
                                    </p:set>
                                    <p:animEffect transition="in" filter="dissolve">
                                      <p:cBhvr>
                                        <p:cTn id="12" dur="500"/>
                                        <p:tgtEl>
                                          <p:spTgt spid="17411">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7411">
                                            <p:txEl>
                                              <p:pRg st="6" end="6"/>
                                            </p:txEl>
                                          </p:spTgt>
                                        </p:tgtEl>
                                        <p:attrNameLst>
                                          <p:attrName>style.visibility</p:attrName>
                                        </p:attrNameLst>
                                      </p:cBhvr>
                                      <p:to>
                                        <p:strVal val="visible"/>
                                      </p:to>
                                    </p:set>
                                    <p:animEffect transition="in" filter="dissolve">
                                      <p:cBhvr>
                                        <p:cTn id="17" dur="500"/>
                                        <p:tgtEl>
                                          <p:spTgt spid="17411">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7411">
                                            <p:txEl>
                                              <p:pRg st="7" end="7"/>
                                            </p:txEl>
                                          </p:spTgt>
                                        </p:tgtEl>
                                        <p:attrNameLst>
                                          <p:attrName>style.visibility</p:attrName>
                                        </p:attrNameLst>
                                      </p:cBhvr>
                                      <p:to>
                                        <p:strVal val="visible"/>
                                      </p:to>
                                    </p:set>
                                    <p:animEffect transition="in" filter="dissolve">
                                      <p:cBhvr>
                                        <p:cTn id="22" dur="500"/>
                                        <p:tgtEl>
                                          <p:spTgt spid="17411">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nodeType="clickEffect">
                                  <p:stCondLst>
                                    <p:cond delay="0"/>
                                  </p:stCondLst>
                                  <p:childTnLst>
                                    <p:set>
                                      <p:cBhvr>
                                        <p:cTn id="26" dur="1" fill="hold">
                                          <p:stCondLst>
                                            <p:cond delay="0"/>
                                          </p:stCondLst>
                                        </p:cTn>
                                        <p:tgtEl>
                                          <p:spTgt spid="17411">
                                            <p:txEl>
                                              <p:pRg st="9" end="9"/>
                                            </p:txEl>
                                          </p:spTgt>
                                        </p:tgtEl>
                                        <p:attrNameLst>
                                          <p:attrName>style.visibility</p:attrName>
                                        </p:attrNameLst>
                                      </p:cBhvr>
                                      <p:to>
                                        <p:strVal val="visible"/>
                                      </p:to>
                                    </p:set>
                                    <p:animEffect transition="in" filter="dissolve">
                                      <p:cBhvr>
                                        <p:cTn id="27" dur="500"/>
                                        <p:tgtEl>
                                          <p:spTgt spid="1741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985838" y="277813"/>
            <a:ext cx="7772400" cy="706437"/>
          </a:xfrm>
        </p:spPr>
        <p:txBody>
          <a:bodyPr/>
          <a:lstStyle/>
          <a:p>
            <a:pPr eaLnBrk="1" hangingPunct="1"/>
            <a:r>
              <a:rPr lang="fr-FR" sz="3200" i="1"/>
              <a:t>Partial game tree for Tic-Tac-Toe</a:t>
            </a:r>
          </a:p>
        </p:txBody>
      </p:sp>
      <p:pic>
        <p:nvPicPr>
          <p:cNvPr id="15363" name="Picture 4" descr="219BD4A6"/>
          <p:cNvPicPr>
            <a:picLocks noGrp="1" noChangeAspect="1" noChangeArrowheads="1"/>
          </p:cNvPicPr>
          <p:nvPr>
            <p:ph type="body" idx="1"/>
          </p:nvPr>
        </p:nvPicPr>
        <p:blipFill>
          <a:blip r:embed="rId2"/>
          <a:srcRect l="31812" t="3221" r="722" b="55629"/>
          <a:stretch>
            <a:fillRect/>
          </a:stretch>
        </p:blipFill>
        <p:spPr>
          <a:xfrm>
            <a:off x="142875" y="1571625"/>
            <a:ext cx="8208963" cy="5286375"/>
          </a:xfrm>
          <a:noFill/>
        </p:spPr>
      </p:pic>
      <p:sp>
        <p:nvSpPr>
          <p:cNvPr id="15364" name="Text Box 6"/>
          <p:cNvSpPr txBox="1">
            <a:spLocks noChangeArrowheads="1"/>
          </p:cNvSpPr>
          <p:nvPr/>
        </p:nvSpPr>
        <p:spPr bwMode="auto">
          <a:xfrm>
            <a:off x="4746625" y="3379788"/>
            <a:ext cx="4397375" cy="3478212"/>
          </a:xfrm>
          <a:prstGeom prst="rect">
            <a:avLst/>
          </a:prstGeom>
          <a:noFill/>
          <a:ln w="9525">
            <a:noFill/>
            <a:miter lim="800000"/>
            <a:headEnd/>
            <a:tailEnd/>
          </a:ln>
        </p:spPr>
        <p:txBody>
          <a:bodyPr>
            <a:spAutoFit/>
          </a:bodyPr>
          <a:lstStyle/>
          <a:p>
            <a:pPr algn="just" rtl="0">
              <a:buFontTx/>
              <a:buChar char="•"/>
            </a:pPr>
            <a:r>
              <a:rPr lang="fr-FR"/>
              <a:t> </a:t>
            </a:r>
            <a:r>
              <a:rPr lang="fr-FR" sz="2000">
                <a:latin typeface="Times New Roman" pitchFamily="18" charset="0"/>
                <a:cs typeface="Times New Roman" pitchFamily="18" charset="0"/>
              </a:rPr>
              <a:t>Each level of search nodes in the tree corresponds to all possible board configurations for a particular player MAX or MIN.</a:t>
            </a:r>
          </a:p>
          <a:p>
            <a:pPr algn="just" rtl="0"/>
            <a:endParaRPr lang="fr-FR" sz="2000">
              <a:latin typeface="Times New Roman" pitchFamily="18" charset="0"/>
              <a:cs typeface="Times New Roman" pitchFamily="18" charset="0"/>
            </a:endParaRPr>
          </a:p>
          <a:p>
            <a:pPr algn="just" rtl="0">
              <a:buFontTx/>
              <a:buChar char="•"/>
            </a:pPr>
            <a:r>
              <a:rPr lang="fr-FR" sz="2000">
                <a:latin typeface="Times New Roman" pitchFamily="18" charset="0"/>
                <a:cs typeface="Times New Roman" pitchFamily="18" charset="0"/>
              </a:rPr>
              <a:t> Utility values found at the end can be returned back to their parent nodes.</a:t>
            </a:r>
          </a:p>
          <a:p>
            <a:pPr algn="just" rtl="0"/>
            <a:endParaRPr lang="fr-FR" sz="2000">
              <a:latin typeface="Times New Roman" pitchFamily="18" charset="0"/>
              <a:cs typeface="Times New Roman" pitchFamily="18" charset="0"/>
            </a:endParaRPr>
          </a:p>
          <a:p>
            <a:pPr algn="just" rtl="0"/>
            <a:r>
              <a:rPr lang="fr-FR" sz="2000" b="1">
                <a:latin typeface="Times New Roman" pitchFamily="18" charset="0"/>
                <a:cs typeface="Times New Roman" pitchFamily="18" charset="0"/>
              </a:rPr>
              <a:t>Idea</a:t>
            </a:r>
            <a:r>
              <a:rPr lang="fr-FR" sz="2000">
                <a:latin typeface="Times New Roman" pitchFamily="18" charset="0"/>
                <a:cs typeface="Times New Roman" pitchFamily="18" charset="0"/>
              </a:rPr>
              <a:t>: MAX chooses the board with the max utility value, MIN the minimum.</a:t>
            </a:r>
          </a:p>
          <a:p>
            <a:pPr algn="just" rtl="0"/>
            <a:endParaRPr lang="fr-FR" sz="200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5"/>
          <p:cNvSpPr>
            <a:spLocks noGrp="1"/>
          </p:cNvSpPr>
          <p:nvPr>
            <p:ph type="sldNum" sz="quarter" idx="12"/>
          </p:nvPr>
        </p:nvSpPr>
        <p:spPr>
          <a:noFill/>
        </p:spPr>
        <p:txBody>
          <a:bodyPr/>
          <a:lstStyle/>
          <a:p>
            <a:fld id="{4EABD031-1738-44C5-A124-35A4F932DA8C}" type="slidenum">
              <a:rPr lang="ar-SA" smtClean="0">
                <a:latin typeface="Arial" pitchFamily="34" charset="0"/>
                <a:cs typeface="Arial" pitchFamily="34" charset="0"/>
              </a:rPr>
              <a:pPr/>
              <a:t>9</a:t>
            </a:fld>
            <a:endParaRPr lang="en-US">
              <a:latin typeface="Arial" pitchFamily="34" charset="0"/>
              <a:cs typeface="Arial" pitchFamily="34" charset="0"/>
            </a:endParaRPr>
          </a:p>
        </p:txBody>
      </p:sp>
      <p:sp>
        <p:nvSpPr>
          <p:cNvPr id="16387" name="Rectangle 2"/>
          <p:cNvSpPr>
            <a:spLocks noGrp="1" noChangeArrowheads="1"/>
          </p:cNvSpPr>
          <p:nvPr>
            <p:ph type="title"/>
          </p:nvPr>
        </p:nvSpPr>
        <p:spPr>
          <a:xfrm>
            <a:off x="1350963" y="428625"/>
            <a:ext cx="7793037" cy="1169988"/>
          </a:xfrm>
        </p:spPr>
        <p:txBody>
          <a:bodyPr/>
          <a:lstStyle/>
          <a:p>
            <a:pPr eaLnBrk="1" hangingPunct="1"/>
            <a:r>
              <a:rPr lang="en-US" altLang="en-US"/>
              <a:t>MinMax search on Tic-Tac-Toe</a:t>
            </a:r>
            <a:endParaRPr lang="en-US" altLang="he-IL"/>
          </a:p>
        </p:txBody>
      </p:sp>
      <p:sp>
        <p:nvSpPr>
          <p:cNvPr id="16388" name="Rectangle 3"/>
          <p:cNvSpPr>
            <a:spLocks noGrp="1" noChangeArrowheads="1"/>
          </p:cNvSpPr>
          <p:nvPr>
            <p:ph type="body" idx="1"/>
          </p:nvPr>
        </p:nvSpPr>
        <p:spPr>
          <a:xfrm>
            <a:off x="809625" y="1995488"/>
            <a:ext cx="7924800" cy="2424112"/>
          </a:xfrm>
        </p:spPr>
        <p:txBody>
          <a:bodyPr/>
          <a:lstStyle/>
          <a:p>
            <a:pPr eaLnBrk="1" hangingPunct="1"/>
            <a:r>
              <a:rPr lang="en-US" altLang="en-US"/>
              <a:t>Evaluation function Eval(</a:t>
            </a:r>
            <a:r>
              <a:rPr lang="en-US" altLang="en-US" i="1"/>
              <a:t>n</a:t>
            </a:r>
            <a:r>
              <a:rPr lang="en-US" altLang="en-US"/>
              <a:t>) for </a:t>
            </a:r>
            <a:r>
              <a:rPr lang="en-US" altLang="en-US" i="1"/>
              <a:t>A</a:t>
            </a:r>
          </a:p>
          <a:p>
            <a:pPr lvl="1" eaLnBrk="1" hangingPunct="1"/>
            <a:r>
              <a:rPr lang="en-US" altLang="en-US" sz="2400"/>
              <a:t>infinity if n is a win state for A (Max)</a:t>
            </a:r>
          </a:p>
          <a:p>
            <a:pPr lvl="1" eaLnBrk="1" hangingPunct="1"/>
            <a:r>
              <a:rPr lang="en-US" altLang="en-US" sz="2400"/>
              <a:t>-infinity if n is a win state for B (Min)</a:t>
            </a:r>
          </a:p>
          <a:p>
            <a:pPr lvl="1" eaLnBrk="1" hangingPunct="1"/>
            <a:r>
              <a:rPr lang="en-US" altLang="en-US" sz="2400" i="1"/>
              <a:t>(# of 3-moves for A) -- (# of 3-moves for B)	</a:t>
            </a:r>
            <a:r>
              <a:rPr lang="en-US" altLang="en-US" sz="2400"/>
              <a:t>	a 3-move is an open row, column, diagonal </a:t>
            </a:r>
          </a:p>
          <a:p>
            <a:pPr lvl="1" eaLnBrk="1" hangingPunct="1"/>
            <a:endParaRPr lang="en-US" altLang="he-IL" sz="2400"/>
          </a:p>
        </p:txBody>
      </p:sp>
      <p:sp>
        <p:nvSpPr>
          <p:cNvPr id="16389" name="Line 4"/>
          <p:cNvSpPr>
            <a:spLocks noChangeShapeType="1"/>
          </p:cNvSpPr>
          <p:nvPr/>
        </p:nvSpPr>
        <p:spPr bwMode="auto">
          <a:xfrm>
            <a:off x="2400300" y="4510088"/>
            <a:ext cx="0" cy="2133600"/>
          </a:xfrm>
          <a:prstGeom prst="line">
            <a:avLst/>
          </a:prstGeom>
          <a:noFill/>
          <a:ln w="38100">
            <a:solidFill>
              <a:schemeClr val="tx1"/>
            </a:solidFill>
            <a:round/>
            <a:headEnd/>
            <a:tailEnd/>
          </a:ln>
        </p:spPr>
        <p:txBody>
          <a:bodyPr wrap="none" anchor="ctr"/>
          <a:lstStyle/>
          <a:p>
            <a:endParaRPr lang="en-US"/>
          </a:p>
        </p:txBody>
      </p:sp>
      <p:sp>
        <p:nvSpPr>
          <p:cNvPr id="16390" name="Line 5"/>
          <p:cNvSpPr>
            <a:spLocks noChangeShapeType="1"/>
          </p:cNvSpPr>
          <p:nvPr/>
        </p:nvSpPr>
        <p:spPr bwMode="auto">
          <a:xfrm>
            <a:off x="3181350" y="4543425"/>
            <a:ext cx="0" cy="2085975"/>
          </a:xfrm>
          <a:prstGeom prst="line">
            <a:avLst/>
          </a:prstGeom>
          <a:noFill/>
          <a:ln w="38100">
            <a:solidFill>
              <a:schemeClr val="tx1"/>
            </a:solidFill>
            <a:round/>
            <a:headEnd/>
            <a:tailEnd/>
          </a:ln>
        </p:spPr>
        <p:txBody>
          <a:bodyPr wrap="none" anchor="ctr"/>
          <a:lstStyle/>
          <a:p>
            <a:endParaRPr lang="en-US"/>
          </a:p>
        </p:txBody>
      </p:sp>
      <p:sp>
        <p:nvSpPr>
          <p:cNvPr id="16391" name="Line 6"/>
          <p:cNvSpPr>
            <a:spLocks noChangeShapeType="1"/>
          </p:cNvSpPr>
          <p:nvPr/>
        </p:nvSpPr>
        <p:spPr bwMode="auto">
          <a:xfrm>
            <a:off x="1571625" y="5173663"/>
            <a:ext cx="2341563" cy="0"/>
          </a:xfrm>
          <a:prstGeom prst="line">
            <a:avLst/>
          </a:prstGeom>
          <a:noFill/>
          <a:ln w="38100">
            <a:solidFill>
              <a:schemeClr val="tx1"/>
            </a:solidFill>
            <a:round/>
            <a:headEnd/>
            <a:tailEnd/>
          </a:ln>
        </p:spPr>
        <p:txBody>
          <a:bodyPr wrap="none" anchor="ctr"/>
          <a:lstStyle/>
          <a:p>
            <a:endParaRPr lang="en-US"/>
          </a:p>
        </p:txBody>
      </p:sp>
      <p:sp>
        <p:nvSpPr>
          <p:cNvPr id="16392" name="Line 7"/>
          <p:cNvSpPr>
            <a:spLocks noChangeShapeType="1"/>
          </p:cNvSpPr>
          <p:nvPr/>
        </p:nvSpPr>
        <p:spPr bwMode="auto">
          <a:xfrm>
            <a:off x="1571625" y="5884863"/>
            <a:ext cx="2438400" cy="0"/>
          </a:xfrm>
          <a:prstGeom prst="line">
            <a:avLst/>
          </a:prstGeom>
          <a:noFill/>
          <a:ln w="38100">
            <a:solidFill>
              <a:schemeClr val="tx1"/>
            </a:solidFill>
            <a:round/>
            <a:headEnd/>
            <a:tailEnd/>
          </a:ln>
        </p:spPr>
        <p:txBody>
          <a:bodyPr wrap="none" anchor="ctr"/>
          <a:lstStyle/>
          <a:p>
            <a:endParaRPr lang="en-US"/>
          </a:p>
        </p:txBody>
      </p:sp>
      <p:sp>
        <p:nvSpPr>
          <p:cNvPr id="16393" name="Line 8"/>
          <p:cNvSpPr>
            <a:spLocks noChangeShapeType="1"/>
          </p:cNvSpPr>
          <p:nvPr/>
        </p:nvSpPr>
        <p:spPr bwMode="auto">
          <a:xfrm flipV="1">
            <a:off x="2638425" y="5348288"/>
            <a:ext cx="292100" cy="333375"/>
          </a:xfrm>
          <a:prstGeom prst="line">
            <a:avLst/>
          </a:prstGeom>
          <a:noFill/>
          <a:ln w="28575">
            <a:solidFill>
              <a:schemeClr val="tx1"/>
            </a:solidFill>
            <a:round/>
            <a:headEnd/>
            <a:tailEnd/>
          </a:ln>
        </p:spPr>
        <p:txBody>
          <a:bodyPr wrap="none" anchor="ctr"/>
          <a:lstStyle/>
          <a:p>
            <a:endParaRPr lang="en-US"/>
          </a:p>
        </p:txBody>
      </p:sp>
      <p:sp>
        <p:nvSpPr>
          <p:cNvPr id="16394" name="Line 9"/>
          <p:cNvSpPr>
            <a:spLocks noChangeShapeType="1"/>
          </p:cNvSpPr>
          <p:nvPr/>
        </p:nvSpPr>
        <p:spPr bwMode="auto">
          <a:xfrm>
            <a:off x="2638425" y="5348288"/>
            <a:ext cx="292100" cy="333375"/>
          </a:xfrm>
          <a:prstGeom prst="line">
            <a:avLst/>
          </a:prstGeom>
          <a:noFill/>
          <a:ln w="28575">
            <a:solidFill>
              <a:schemeClr val="tx1"/>
            </a:solidFill>
            <a:round/>
            <a:headEnd/>
            <a:tailEnd/>
          </a:ln>
        </p:spPr>
        <p:txBody>
          <a:bodyPr wrap="none" anchor="ctr"/>
          <a:lstStyle/>
          <a:p>
            <a:endParaRPr lang="en-US"/>
          </a:p>
        </p:txBody>
      </p:sp>
      <p:sp>
        <p:nvSpPr>
          <p:cNvPr id="16395" name="Oval 10"/>
          <p:cNvSpPr>
            <a:spLocks noChangeArrowheads="1"/>
          </p:cNvSpPr>
          <p:nvPr/>
        </p:nvSpPr>
        <p:spPr bwMode="auto">
          <a:xfrm>
            <a:off x="2638425" y="4738688"/>
            <a:ext cx="292100" cy="285750"/>
          </a:xfrm>
          <a:prstGeom prst="ellipse">
            <a:avLst/>
          </a:prstGeom>
          <a:noFill/>
          <a:ln w="28575">
            <a:solidFill>
              <a:schemeClr val="tx1"/>
            </a:solidFill>
            <a:round/>
            <a:headEnd/>
            <a:tailEnd/>
          </a:ln>
        </p:spPr>
        <p:txBody>
          <a:bodyPr wrap="none" anchor="ctr"/>
          <a:lstStyle/>
          <a:p>
            <a:pPr algn="ctr" eaLnBrk="0" hangingPunct="0"/>
            <a:endParaRPr lang="en-US" altLang="es-MX" sz="3200">
              <a:latin typeface="Times New Roman" pitchFamily="18" charset="0"/>
              <a:ea typeface="Times New Roman (Hebrew)"/>
              <a:cs typeface="Times New Roman (Hebrew)"/>
            </a:endParaRPr>
          </a:p>
        </p:txBody>
      </p:sp>
      <p:sp>
        <p:nvSpPr>
          <p:cNvPr id="16396" name="Text Box 11"/>
          <p:cNvSpPr txBox="1">
            <a:spLocks noChangeArrowheads="1"/>
          </p:cNvSpPr>
          <p:nvPr/>
        </p:nvSpPr>
        <p:spPr bwMode="auto">
          <a:xfrm>
            <a:off x="4619625" y="4778375"/>
            <a:ext cx="2895600" cy="1077913"/>
          </a:xfrm>
          <a:prstGeom prst="rect">
            <a:avLst/>
          </a:prstGeom>
          <a:noFill/>
          <a:ln w="9525">
            <a:solidFill>
              <a:schemeClr val="accent1"/>
            </a:solidFill>
            <a:miter lim="800000"/>
            <a:headEnd/>
            <a:tailEnd/>
          </a:ln>
        </p:spPr>
        <p:txBody>
          <a:bodyPr tIns="0" bIns="0" anchor="ctr">
            <a:spAutoFit/>
          </a:bodyPr>
          <a:lstStyle/>
          <a:p>
            <a:pPr algn="l" rtl="0" eaLnBrk="0" hangingPunct="0">
              <a:spcBef>
                <a:spcPct val="50000"/>
              </a:spcBef>
            </a:pPr>
            <a:r>
              <a:rPr lang="en-US" altLang="he-IL" sz="2800">
                <a:latin typeface="Times New Roman" pitchFamily="18" charset="0"/>
                <a:ea typeface="Times New Roman (Hebrew)"/>
                <a:cs typeface="Times New Roman (Hebrew)"/>
              </a:rPr>
              <a:t>A is X</a:t>
            </a:r>
          </a:p>
          <a:p>
            <a:pPr algn="l" rtl="0" eaLnBrk="0" hangingPunct="0">
              <a:spcBef>
                <a:spcPct val="50000"/>
              </a:spcBef>
            </a:pPr>
            <a:r>
              <a:rPr lang="en-US" altLang="he-IL" sz="2800">
                <a:latin typeface="Times New Roman" pitchFamily="18" charset="0"/>
                <a:ea typeface="Times New Roman (Hebrew)"/>
                <a:cs typeface="Times New Roman (Hebrew)"/>
              </a:rPr>
              <a:t>Eval(s) = 6 - 4</a:t>
            </a:r>
          </a:p>
        </p:txBody>
      </p:sp>
    </p:spTree>
  </p:cSld>
  <p:clrMapOvr>
    <a:masterClrMapping/>
  </p:clrMapOvr>
</p:sld>
</file>

<file path=ppt/theme/theme1.xml><?xml version="1.0" encoding="utf-8"?>
<a:theme xmlns:a="http://schemas.openxmlformats.org/drawingml/2006/main" name="Layers">
  <a:themeElements>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fontScheme name="Layers">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Layers 1">
        <a:dk1>
          <a:srgbClr val="993300"/>
        </a:dk1>
        <a:lt1>
          <a:srgbClr val="CCCCCC"/>
        </a:lt1>
        <a:dk2>
          <a:srgbClr val="000000"/>
        </a:dk2>
        <a:lt2>
          <a:srgbClr val="FFFFFF"/>
        </a:lt2>
        <a:accent1>
          <a:srgbClr val="576F2B"/>
        </a:accent1>
        <a:accent2>
          <a:srgbClr val="666699"/>
        </a:accent2>
        <a:accent3>
          <a:srgbClr val="AAAAAA"/>
        </a:accent3>
        <a:accent4>
          <a:srgbClr val="AEAEAE"/>
        </a:accent4>
        <a:accent5>
          <a:srgbClr val="B4BBAC"/>
        </a:accent5>
        <a:accent6>
          <a:srgbClr val="5C5C8A"/>
        </a:accent6>
        <a:hlink>
          <a:srgbClr val="993300"/>
        </a:hlink>
        <a:folHlink>
          <a:srgbClr val="CC9900"/>
        </a:folHlink>
      </a:clrScheme>
      <a:clrMap bg1="dk2" tx1="lt1" bg2="dk1" tx2="lt2" accent1="accent1" accent2="accent2" accent3="accent3" accent4="accent4" accent5="accent5" accent6="accent6" hlink="hlink" folHlink="folHlink"/>
    </a:extraClrScheme>
    <a:extraClrScheme>
      <a:clrScheme name="Layers 2">
        <a:dk1>
          <a:srgbClr val="993300"/>
        </a:dk1>
        <a:lt1>
          <a:srgbClr val="CCCCCC"/>
        </a:lt1>
        <a:dk2>
          <a:srgbClr val="330000"/>
        </a:dk2>
        <a:lt2>
          <a:srgbClr val="FFFFFF"/>
        </a:lt2>
        <a:accent1>
          <a:srgbClr val="996633"/>
        </a:accent1>
        <a:accent2>
          <a:srgbClr val="FF0000"/>
        </a:accent2>
        <a:accent3>
          <a:srgbClr val="ADAAAA"/>
        </a:accent3>
        <a:accent4>
          <a:srgbClr val="AEAEAE"/>
        </a:accent4>
        <a:accent5>
          <a:srgbClr val="CAB8AD"/>
        </a:accent5>
        <a:accent6>
          <a:srgbClr val="E70000"/>
        </a:accent6>
        <a:hlink>
          <a:srgbClr val="FF3300"/>
        </a:hlink>
        <a:folHlink>
          <a:srgbClr val="CC9933"/>
        </a:folHlink>
      </a:clrScheme>
      <a:clrMap bg1="dk2" tx1="lt1" bg2="dk1" tx2="lt2" accent1="accent1" accent2="accent2" accent3="accent3" accent4="accent4" accent5="accent5" accent6="accent6" hlink="hlink" folHlink="folHlink"/>
    </a:extraClrScheme>
    <a:extraClrScheme>
      <a:clrScheme name="Layers 3">
        <a:dk1>
          <a:srgbClr val="79788A"/>
        </a:dk1>
        <a:lt1>
          <a:srgbClr val="FFFFFF"/>
        </a:lt1>
        <a:dk2>
          <a:srgbClr val="21203C"/>
        </a:dk2>
        <a:lt2>
          <a:srgbClr val="FFFFCC"/>
        </a:lt2>
        <a:accent1>
          <a:srgbClr val="476077"/>
        </a:accent1>
        <a:accent2>
          <a:srgbClr val="676C5A"/>
        </a:accent2>
        <a:accent3>
          <a:srgbClr val="ABABAF"/>
        </a:accent3>
        <a:accent4>
          <a:srgbClr val="DADADA"/>
        </a:accent4>
        <a:accent5>
          <a:srgbClr val="B1B6BD"/>
        </a:accent5>
        <a:accent6>
          <a:srgbClr val="5D6151"/>
        </a:accent6>
        <a:hlink>
          <a:srgbClr val="666699"/>
        </a:hlink>
        <a:folHlink>
          <a:srgbClr val="8CB0A2"/>
        </a:folHlink>
      </a:clrScheme>
      <a:clrMap bg1="dk2" tx1="lt1" bg2="dk1" tx2="lt2" accent1="accent1" accent2="accent2" accent3="accent3" accent4="accent4" accent5="accent5" accent6="accent6" hlink="hlink" folHlink="folHlink"/>
    </a:extraClrScheme>
    <a:extraClrScheme>
      <a:clrScheme name="Layers 4">
        <a:dk1>
          <a:srgbClr val="455B41"/>
        </a:dk1>
        <a:lt1>
          <a:srgbClr val="FFFFCC"/>
        </a:lt1>
        <a:dk2>
          <a:srgbClr val="79A994"/>
        </a:dk2>
        <a:lt2>
          <a:srgbClr val="FFFFCC"/>
        </a:lt2>
        <a:accent1>
          <a:srgbClr val="517087"/>
        </a:accent1>
        <a:accent2>
          <a:srgbClr val="666699"/>
        </a:accent2>
        <a:accent3>
          <a:srgbClr val="BED1C8"/>
        </a:accent3>
        <a:accent4>
          <a:srgbClr val="DADAAE"/>
        </a:accent4>
        <a:accent5>
          <a:srgbClr val="B3BBC3"/>
        </a:accent5>
        <a:accent6>
          <a:srgbClr val="5C5C8A"/>
        </a:accent6>
        <a:hlink>
          <a:srgbClr val="993300"/>
        </a:hlink>
        <a:folHlink>
          <a:srgbClr val="A4AF6B"/>
        </a:folHlink>
      </a:clrScheme>
      <a:clrMap bg1="dk2" tx1="lt1" bg2="dk1" tx2="lt2" accent1="accent1" accent2="accent2" accent3="accent3" accent4="accent4" accent5="accent5" accent6="accent6" hlink="hlink" folHlink="folHlink"/>
    </a:extraClrScheme>
    <a:extraClrScheme>
      <a:clrScheme name="Layers 5">
        <a:dk1>
          <a:srgbClr val="330000"/>
        </a:dk1>
        <a:lt1>
          <a:srgbClr val="FF9900"/>
        </a:lt1>
        <a:dk2>
          <a:srgbClr val="FFFFFF"/>
        </a:dk2>
        <a:lt2>
          <a:srgbClr val="8B3111"/>
        </a:lt2>
        <a:accent1>
          <a:srgbClr val="DD6D07"/>
        </a:accent1>
        <a:accent2>
          <a:srgbClr val="CC9900"/>
        </a:accent2>
        <a:accent3>
          <a:srgbClr val="FFCAAA"/>
        </a:accent3>
        <a:accent4>
          <a:srgbClr val="2A0000"/>
        </a:accent4>
        <a:accent5>
          <a:srgbClr val="EBBAAA"/>
        </a:accent5>
        <a:accent6>
          <a:srgbClr val="B98A00"/>
        </a:accent6>
        <a:hlink>
          <a:srgbClr val="CC3300"/>
        </a:hlink>
        <a:folHlink>
          <a:srgbClr val="CCCC66"/>
        </a:folHlink>
      </a:clrScheme>
      <a:clrMap bg1="lt1" tx1="dk1" bg2="lt2" tx2="dk2" accent1="accent1" accent2="accent2" accent3="accent3" accent4="accent4" accent5="accent5" accent6="accent6" hlink="hlink" folHlink="folHlink"/>
    </a:extraClrScheme>
    <a:extraClrScheme>
      <a:clrScheme name="Layers 6">
        <a:dk1>
          <a:srgbClr val="000000"/>
        </a:dk1>
        <a:lt1>
          <a:srgbClr val="FFFFE1"/>
        </a:lt1>
        <a:dk2>
          <a:srgbClr val="330033"/>
        </a:dk2>
        <a:lt2>
          <a:srgbClr val="330033"/>
        </a:lt2>
        <a:accent1>
          <a:srgbClr val="CCCC99"/>
        </a:accent1>
        <a:accent2>
          <a:srgbClr val="FF0000"/>
        </a:accent2>
        <a:accent3>
          <a:srgbClr val="FFFFEE"/>
        </a:accent3>
        <a:accent4>
          <a:srgbClr val="000000"/>
        </a:accent4>
        <a:accent5>
          <a:srgbClr val="E2E2CA"/>
        </a:accent5>
        <a:accent6>
          <a:srgbClr val="E70000"/>
        </a:accent6>
        <a:hlink>
          <a:srgbClr val="990033"/>
        </a:hlink>
        <a:folHlink>
          <a:srgbClr val="B2B2B2"/>
        </a:folHlink>
      </a:clrScheme>
      <a:clrMap bg1="lt1" tx1="dk1" bg2="lt2" tx2="dk2" accent1="accent1" accent2="accent2" accent3="accent3" accent4="accent4" accent5="accent5" accent6="accent6" hlink="hlink" folHlink="folHlink"/>
    </a:extraClrScheme>
    <a:extraClrScheme>
      <a:clrScheme name="Layers 7">
        <a:dk1>
          <a:srgbClr val="000000"/>
        </a:dk1>
        <a:lt1>
          <a:srgbClr val="FFFFFF"/>
        </a:lt1>
        <a:dk2>
          <a:srgbClr val="000000"/>
        </a:dk2>
        <a:lt2>
          <a:srgbClr val="891411"/>
        </a:lt2>
        <a:accent1>
          <a:srgbClr val="4F917E"/>
        </a:accent1>
        <a:accent2>
          <a:srgbClr val="CC9900"/>
        </a:accent2>
        <a:accent3>
          <a:srgbClr val="FFFFFF"/>
        </a:accent3>
        <a:accent4>
          <a:srgbClr val="000000"/>
        </a:accent4>
        <a:accent5>
          <a:srgbClr val="B2C7C0"/>
        </a:accent5>
        <a:accent6>
          <a:srgbClr val="B98A00"/>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8">
        <a:dk1>
          <a:srgbClr val="000000"/>
        </a:dk1>
        <a:lt1>
          <a:srgbClr val="FFFFFF"/>
        </a:lt1>
        <a:dk2>
          <a:srgbClr val="CC0000"/>
        </a:dk2>
        <a:lt2>
          <a:srgbClr val="999966"/>
        </a:lt2>
        <a:accent1>
          <a:srgbClr val="CCCCCC"/>
        </a:accent1>
        <a:accent2>
          <a:srgbClr val="CCCC66"/>
        </a:accent2>
        <a:accent3>
          <a:srgbClr val="FFFFFF"/>
        </a:accent3>
        <a:accent4>
          <a:srgbClr val="000000"/>
        </a:accent4>
        <a:accent5>
          <a:srgbClr val="E2E2E2"/>
        </a:accent5>
        <a:accent6>
          <a:srgbClr val="B9B95C"/>
        </a:accent6>
        <a:hlink>
          <a:srgbClr val="666699"/>
        </a:hlink>
        <a:folHlink>
          <a:srgbClr val="CCCC99"/>
        </a:folHlink>
      </a:clrScheme>
      <a:clrMap bg1="lt1" tx1="dk1" bg2="lt2" tx2="dk2" accent1="accent1" accent2="accent2" accent3="accent3" accent4="accent4" accent5="accent5" accent6="accent6" hlink="hlink" folHlink="folHlink"/>
    </a:extraClrScheme>
    <a:extraClrScheme>
      <a:clrScheme name="Layers 9">
        <a:dk1>
          <a:srgbClr val="000000"/>
        </a:dk1>
        <a:lt1>
          <a:srgbClr val="FFFFFF"/>
        </a:lt1>
        <a:dk2>
          <a:srgbClr val="FF0000"/>
        </a:dk2>
        <a:lt2>
          <a:srgbClr val="009999"/>
        </a:lt2>
        <a:accent1>
          <a:srgbClr val="C7B505"/>
        </a:accent1>
        <a:accent2>
          <a:srgbClr val="FFFF66"/>
        </a:accent2>
        <a:accent3>
          <a:srgbClr val="FFFFFF"/>
        </a:accent3>
        <a:accent4>
          <a:srgbClr val="000000"/>
        </a:accent4>
        <a:accent5>
          <a:srgbClr val="E0D7AA"/>
        </a:accent5>
        <a:accent6>
          <a:srgbClr val="E7E75C"/>
        </a:accent6>
        <a:hlink>
          <a:srgbClr val="5A84D8"/>
        </a:hlink>
        <a:folHlink>
          <a:srgbClr val="A0C6BA"/>
        </a:folHlink>
      </a:clrScheme>
      <a:clrMap bg1="lt1" tx1="dk1" bg2="lt2" tx2="dk2" accent1="accent1" accent2="accent2" accent3="accent3" accent4="accent4" accent5="accent5" accent6="accent6" hlink="hlink" folHlink="folHlink"/>
    </a:extraClrScheme>
    <a:extraClrScheme>
      <a:clrScheme name="Layers 10">
        <a:dk1>
          <a:srgbClr val="000000"/>
        </a:dk1>
        <a:lt1>
          <a:srgbClr val="FFFFFF"/>
        </a:lt1>
        <a:dk2>
          <a:srgbClr val="660033"/>
        </a:dk2>
        <a:lt2>
          <a:srgbClr val="666699"/>
        </a:lt2>
        <a:accent1>
          <a:srgbClr val="95A3D1"/>
        </a:accent1>
        <a:accent2>
          <a:srgbClr val="FFFF66"/>
        </a:accent2>
        <a:accent3>
          <a:srgbClr val="FFFFFF"/>
        </a:accent3>
        <a:accent4>
          <a:srgbClr val="000000"/>
        </a:accent4>
        <a:accent5>
          <a:srgbClr val="C8CEE5"/>
        </a:accent5>
        <a:accent6>
          <a:srgbClr val="E7E75C"/>
        </a:accent6>
        <a:hlink>
          <a:srgbClr val="5A84D8"/>
        </a:hlink>
        <a:folHlink>
          <a:srgbClr val="CCCC9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BD698FDF180FA49940FB60126EF34C5" ma:contentTypeVersion="1" ma:contentTypeDescription="Create a new document." ma:contentTypeScope="" ma:versionID="eede60e21b1c34709fd89dfb134f4302">
  <xsd:schema xmlns:xsd="http://www.w3.org/2001/XMLSchema" xmlns:p="http://schemas.microsoft.com/office/2006/metadata/properties" xmlns:ns1="http://schemas.microsoft.com/sharepoint/v3" targetNamespace="http://schemas.microsoft.com/office/2006/metadata/properties" ma:root="true" ma:fieldsID="ddb0c952b897a810c8a4e377cff6bff8"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ublishingExpirationDate xmlns="http://schemas.microsoft.com/sharepoint/v3" xsi:nil="true"/>
    <PublishingStartDate xmlns="http://schemas.microsoft.com/sharepoint/v3" xsi:nil="true"/>
  </documentManagement>
</p:properties>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B4295DEC-5620-4C0C-9763-A20BECC19C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209C9C75-75E7-438D-B9DF-0334587CDFE9}">
  <ds:schemaRefs>
    <ds:schemaRef ds:uri="http://schemas.microsoft.com/sharepoint/v3/contenttype/forms"/>
  </ds:schemaRefs>
</ds:datastoreItem>
</file>

<file path=customXml/itemProps3.xml><?xml version="1.0" encoding="utf-8"?>
<ds:datastoreItem xmlns:ds="http://schemas.openxmlformats.org/officeDocument/2006/customXml" ds:itemID="{06491573-BB53-4451-9633-CF90A51855B5}">
  <ds:schemaRefs>
    <ds:schemaRef ds:uri="http://schemas.microsoft.com/office/2006/metadata/properties"/>
    <ds:schemaRef ds:uri="http://schemas.microsoft.com/sharepoint/v3"/>
  </ds:schemaRefs>
</ds:datastoreItem>
</file>

<file path=customXml/itemProps4.xml><?xml version="1.0" encoding="utf-8"?>
<ds:datastoreItem xmlns:ds="http://schemas.openxmlformats.org/officeDocument/2006/customXml" ds:itemID="{D6627FAA-DB35-4AB3-A19A-FC26ED83D273}">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Layers</Template>
  <TotalTime>1169</TotalTime>
  <Words>2264</Words>
  <Application>Microsoft Office PowerPoint</Application>
  <PresentationFormat>On-screen Show (4:3)</PresentationFormat>
  <Paragraphs>341</Paragraphs>
  <Slides>64</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64</vt:i4>
      </vt:variant>
    </vt:vector>
  </HeadingPairs>
  <TitlesOfParts>
    <vt:vector size="69" baseType="lpstr">
      <vt:lpstr>Arial</vt:lpstr>
      <vt:lpstr>Comic Sans MS</vt:lpstr>
      <vt:lpstr>Times New Roman</vt:lpstr>
      <vt:lpstr>Wingdings</vt:lpstr>
      <vt:lpstr>Layers</vt:lpstr>
      <vt:lpstr>Game Playing: Adversarial Search</vt:lpstr>
      <vt:lpstr>Outline</vt:lpstr>
      <vt:lpstr>Game Playing: Adversarial Search</vt:lpstr>
      <vt:lpstr>Game Playing: Adversarial Search</vt:lpstr>
      <vt:lpstr>Game Playing: Adversarial Search</vt:lpstr>
      <vt:lpstr>PowerPoint Presentation</vt:lpstr>
      <vt:lpstr>PowerPoint Presentation</vt:lpstr>
      <vt:lpstr>Partial game tree for Tic-Tac-Toe</vt:lpstr>
      <vt:lpstr>MinMax search on Tic-Tac-Toe</vt:lpstr>
      <vt:lpstr>Tic-Tac-Toe MinMax search, d=2</vt:lpstr>
      <vt:lpstr>Tic-Tac-Toe MinMax search, d=4</vt:lpstr>
      <vt:lpstr>Tic-Tac-Toe MinMax search, d=6</vt:lpstr>
      <vt:lpstr>PowerPoint Presentation</vt:lpstr>
      <vt:lpstr>Minimax Algorithm</vt:lpstr>
      <vt:lpstr>Minimax Algorithm (cont’d)</vt:lpstr>
      <vt:lpstr>Minimax Algorithm (cont’d)</vt:lpstr>
      <vt:lpstr>Minimax Algorithm (cont’d)</vt:lpstr>
      <vt:lpstr>Minimax Algorithm (cont’d)</vt:lpstr>
      <vt:lpstr>Minimax Algorithm (cont’d)</vt:lpstr>
      <vt:lpstr>Minimax Algorithm (cont’d)</vt:lpstr>
      <vt:lpstr>Minimax Algorithm (cont’d)</vt:lpstr>
      <vt:lpstr>Minimax Algorithm (cont’d)</vt:lpstr>
      <vt:lpstr>Problem of Minimax search </vt:lpstr>
      <vt:lpstr>Alpha-beta Game Playing </vt:lpstr>
      <vt:lpstr>α-β Pruning Algorithm </vt:lpstr>
      <vt:lpstr>Alpha-Beta Pruning (αβ prune) </vt:lpstr>
      <vt:lpstr>PowerPoint Presentation</vt:lpstr>
      <vt:lpstr>Game Playing: Adversarial Search</vt:lpstr>
      <vt:lpstr>Game Playing: Adversarial Search</vt:lpstr>
      <vt:lpstr>Game Playing: Adversarial Search</vt:lpstr>
      <vt:lpstr>Game Playing: Adversarial Search</vt:lpstr>
      <vt:lpstr>Game Playing: Adversarial Search</vt:lpstr>
      <vt:lpstr>Game Playing: Adversarial Search</vt:lpstr>
      <vt:lpstr>Game Playing: Adversarial Search</vt:lpstr>
      <vt:lpstr>Game Playing: Adversarial Search</vt:lpstr>
      <vt:lpstr>Game Playing: Adversarial Search</vt:lpstr>
      <vt:lpstr>Game Playing: Adversarial Search</vt:lpstr>
      <vt:lpstr>Game Playing: Adversarial Search</vt:lpstr>
      <vt:lpstr>Properties of α-β Prune</vt:lpstr>
      <vt:lpstr>General description of α-β pruning algorithm</vt:lpstr>
      <vt:lpstr>General description of α-β pruning algorithm</vt:lpstr>
      <vt:lpstr>α-β Pruning Algorithm </vt:lpstr>
      <vt:lpstr>Game Playing: Adversarial Search</vt:lpstr>
      <vt:lpstr>Game Playing: Alpha-beta pruning  example</vt:lpstr>
      <vt:lpstr>Game Playing: Adversarial Search</vt:lpstr>
      <vt:lpstr>Game Playing: Adversarial Search</vt:lpstr>
      <vt:lpstr>Game Playing: Adversarial Search</vt:lpstr>
      <vt:lpstr>Game Playing: Adversarial Search</vt:lpstr>
      <vt:lpstr>Game Playing: Adversarial Search</vt:lpstr>
      <vt:lpstr>Game Playing: Adversarial Search</vt:lpstr>
      <vt:lpstr>Game Playing: Adversarial Search</vt:lpstr>
      <vt:lpstr>Game Playing: Adversarial Search</vt:lpstr>
      <vt:lpstr>Game Playing: Adversarial Search</vt:lpstr>
      <vt:lpstr>Game Playing: Adversarial Search</vt:lpstr>
      <vt:lpstr>Game Playing: Adversarial Search</vt:lpstr>
      <vt:lpstr>Game Playing: Adversarial Search</vt:lpstr>
      <vt:lpstr>Game Playing: Adversarial Search</vt:lpstr>
      <vt:lpstr>Game Playing: Adversarial Search</vt:lpstr>
      <vt:lpstr>Game Playing: Adversarial Search</vt:lpstr>
      <vt:lpstr>Game Playing: Adversarial Search</vt:lpstr>
      <vt:lpstr>Game Playing: Adversarial Search</vt:lpstr>
      <vt:lpstr>Evaluating Alpha-Beta algorithm</vt:lpstr>
      <vt:lpstr>Evaluation Function </vt:lpstr>
      <vt:lpstr>Summary</vt:lpstr>
    </vt:vector>
  </TitlesOfParts>
  <Company>HomeOrg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Game Playing: Adversarial Search  chapter 6</dc:title>
  <dc:subject/>
  <dc:creator>Hichem</dc:creator>
  <cp:keywords/>
  <dc:description/>
  <cp:lastModifiedBy>Chandra Shaker Arrabotu</cp:lastModifiedBy>
  <cp:revision>93</cp:revision>
  <dcterms:created xsi:type="dcterms:W3CDTF">2006-09-13T15:45:51Z</dcterms:created>
  <dcterms:modified xsi:type="dcterms:W3CDTF">2023-05-19T03:38:26Z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y fmtid="{D5CDD505-2E9C-101B-9397-08002B2CF9AE}" pid="3" name="Subject">
    <vt:lpwstr/>
  </property>
  <property fmtid="{D5CDD505-2E9C-101B-9397-08002B2CF9AE}" pid="4" name="Keywords">
    <vt:lpwstr/>
  </property>
  <property fmtid="{D5CDD505-2E9C-101B-9397-08002B2CF9AE}" pid="5" name="_Author">
    <vt:lpwstr>Hichem</vt:lpwstr>
  </property>
  <property fmtid="{D5CDD505-2E9C-101B-9397-08002B2CF9AE}" pid="6" name="_Category">
    <vt:lpwstr/>
  </property>
  <property fmtid="{D5CDD505-2E9C-101B-9397-08002B2CF9AE}" pid="7" name="Slides">
    <vt:lpwstr>82</vt:lpwstr>
  </property>
  <property fmtid="{D5CDD505-2E9C-101B-9397-08002B2CF9AE}" pid="8" name="Categories">
    <vt:lpwstr/>
  </property>
  <property fmtid="{D5CDD505-2E9C-101B-9397-08002B2CF9AE}" pid="9" name="Approval Level">
    <vt:lpwstr/>
  </property>
  <property fmtid="{D5CDD505-2E9C-101B-9397-08002B2CF9AE}" pid="10" name="_Comments">
    <vt:lpwstr/>
  </property>
  <property fmtid="{D5CDD505-2E9C-101B-9397-08002B2CF9AE}" pid="11" name="Assigned To">
    <vt:lpwstr/>
  </property>
  <property fmtid="{D5CDD505-2E9C-101B-9397-08002B2CF9AE}" pid="12" name="ContentTypeId">
    <vt:lpwstr>0x010100EBD698FDF180FA49940FB60126EF34C5</vt:lpwstr>
  </property>
</Properties>
</file>