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5166" r:id="rId2"/>
  </p:sldMasterIdLst>
  <p:notesMasterIdLst>
    <p:notesMasterId r:id="rId12"/>
  </p:notesMasterIdLst>
  <p:sldIdLst>
    <p:sldId id="286" r:id="rId3"/>
    <p:sldId id="257" r:id="rId4"/>
    <p:sldId id="267" r:id="rId5"/>
    <p:sldId id="297" r:id="rId6"/>
    <p:sldId id="299" r:id="rId7"/>
    <p:sldId id="298" r:id="rId8"/>
    <p:sldId id="300" r:id="rId9"/>
    <p:sldId id="301" r:id="rId10"/>
    <p:sldId id="30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 varScale="1">
        <p:scale>
          <a:sx n="63" d="100"/>
          <a:sy n="63" d="100"/>
        </p:scale>
        <p:origin x="138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C09A7-99AA-60F8-6A9C-6CF0CD82E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96D32-F10F-A2C9-9BB2-745147E76E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2AF1B2-BCE3-453B-9ABC-5695C4181C6A}" type="datetimeFigureOut">
              <a:rPr lang="en-US"/>
              <a:pPr>
                <a:defRPr/>
              </a:pPr>
              <a:t>3/18/2023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E5982D2-0563-BBB7-3722-7CC399277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D2D5DC-64A2-2333-55F3-03570585C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F6957-02DA-1F4C-6B11-D4AE2CF009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E8F8B-0F95-67C6-26C1-2771F8D39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411397A-957E-4C46-B9EB-4F7F98936C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75950-29CA-581F-E9CA-91C473DB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6B6F-B1C7-43EC-A4D6-DD40C83B3F9B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BB957-5184-3A7E-309E-B0493930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7EFCD-D0F9-003C-D54C-107FB6D2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864F-3EF1-4264-97AD-3AC268588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451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1F8DF-C4FC-DD53-8818-D48A3DCDC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22B0-301B-4EE4-9735-C6E035BE3EF0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40EF-81B1-814B-C49A-57252B3C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FD6F1-2EDF-7BFB-9A34-E2C05053C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77D1F-DF59-40E2-9B44-8741671AC8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21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303A8-89BC-BE50-8826-7330B27DE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3AB4-71C1-47E4-8C55-04E09574BAE0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9CDBE-8B35-F74E-3852-6D6BBF408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D4574-0D8E-0B26-FF87-FC35AB14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AE3AE-C9FB-4B54-B11D-B8DF41B0D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772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864F-2188-8BE1-B2A4-0889DE77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0DCE0-9B27-E13C-AF54-832A538B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78548-7B80-41D9-2F40-21690F8F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EB739-FB88-4C94-8C46-91FE4BA5375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252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65408-1E5D-9DAF-C780-2FAC450B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DD49B-D7FB-25AA-E312-7DBE84EF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00590-4BD5-0E56-4ED7-8ACC54C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B5C9C-48B5-4D82-9FB1-BB92B805D10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98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EAAD3-4590-C50E-FDA5-915933797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952C5-0AC0-B504-1FD7-CFCF125F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73856-5C24-6527-035E-A35CFDAF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AB20-AEDB-42FF-8B53-B11520C4BEC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400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B75DCF-9B01-432F-197C-D6ABC4A6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334267-D156-6CED-8124-438355C1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F93698-6674-3F54-1754-7AE1423D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97C2-7314-4F22-874D-CD50E9C791C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222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9A6AD0-C304-8E27-B9EB-F9781434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0DDC837-C712-7545-E193-6002569E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DA2999-E36C-DBFC-D7F5-D81B0800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58B8D-2F69-4226-9650-CA6B5A08C6C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320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C892987-9398-A4C9-AB88-68F4334B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14AD43C-3BE0-01F8-BF10-7FF7AF66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091D89-8411-6023-940B-6C26A813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CD01-0274-441E-8BB3-D6775579B8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9553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56AE60C-3DFA-B1A1-31E7-A1D4AFA2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D5A18F3-83CD-1A4C-089F-47CA10A1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EA6CE04-5A5B-6986-5DB8-E29DD50EB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DB4E-EBEB-49A3-9A5B-C07B449B67F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7779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B8B202-52CA-57B0-7C51-EA6E2B1C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E8AFE5-83EB-72A4-0633-76AFB85D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4615AF-A6AB-C3AB-4AD8-0A984214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7FBC0-A5AA-4B3E-9389-02AF4A96895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730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40C2F0-7683-C873-FF32-136F8ECF8AF8}"/>
              </a:ext>
            </a:extLst>
          </p:cNvPr>
          <p:cNvSpPr/>
          <p:nvPr userDrawn="1"/>
        </p:nvSpPr>
        <p:spPr>
          <a:xfrm>
            <a:off x="0" y="6461125"/>
            <a:ext cx="9144000" cy="381000"/>
          </a:xfrm>
          <a:prstGeom prst="rect">
            <a:avLst/>
          </a:prstGeom>
          <a:solidFill>
            <a:srgbClr val="1307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E4B252-9E6C-3A8A-0CFB-58A429E62EEB}"/>
              </a:ext>
            </a:extLst>
          </p:cNvPr>
          <p:cNvCxnSpPr/>
          <p:nvPr/>
        </p:nvCxnSpPr>
        <p:spPr>
          <a:xfrm>
            <a:off x="0" y="1219200"/>
            <a:ext cx="914400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8229600" cy="1143000"/>
          </a:xfrm>
        </p:spPr>
        <p:txBody>
          <a:bodyPr/>
          <a:lstStyle>
            <a:lvl1pPr>
              <a:defRPr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72D3CD3-5520-7D77-1772-F52A4550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FDF91A9-2DC1-4243-AFE0-1948549A32A8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BD9AF90-5FF2-A717-6B32-D7324E32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78588"/>
            <a:ext cx="2895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1D776C-D564-2FD8-51EC-7BF2E507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437313"/>
            <a:ext cx="1752600" cy="365125"/>
          </a:xfrm>
        </p:spPr>
        <p:txBody>
          <a:bodyPr/>
          <a:lstStyle>
            <a:lvl1pPr>
              <a:defRPr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CDFB22-E058-450D-A7F4-1B20AF42EE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8991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C29AA6-E737-777A-FC9C-7625F151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1058-8F95-9B24-ED88-F71D1898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79644B-7EB3-10DA-A03D-1F5BB0B6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134A7-1654-4FE9-AC72-57C3F5826F2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29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192A1-C7B9-FD2B-DE0E-5FAA98C5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233B3-195D-45B6-1E62-CFA6D4A9E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8F00-DD34-1726-B675-2E5FA8E4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1FD2F-E530-4F6D-9F8A-AEF18446A20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9722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DFBC0-1EA1-60C1-8B92-0D1350BF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3E19B-FA6D-9AF6-423B-0590F47F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DA4C-5F6A-BCB5-FB89-2B9054AF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8449C-249F-4CF5-913F-E47B3FB5A7E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307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37018-9775-8002-9668-B08ABC3A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302E18E5-01C5-4A0A-BFB0-12613CF02595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298E9-3458-54F2-813D-02642EA1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D938F-882C-C672-003E-76060E8C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E9DF4-30B2-4F30-A446-386F80CFB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33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8A2471-097A-3B8F-2671-D7F0D0B4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8DF37-061C-4478-ADF3-B3FE25305CF0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6E76E4-E163-9E6C-DC3B-62137807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E6D963-F43C-CA78-3D4F-BF752012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08AF3-1903-48DD-BD8C-B8B5394B3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92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57BA7E-782E-6BBD-E844-1FFD1CA9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D496E-B671-466B-95F6-1C4ED2B4561C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9BD6E-6102-B1A3-C124-06229D48E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D85C8C-89E1-0D17-3F1E-7326CA3B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5C78-F17E-4C1A-9FF4-9A8CEF0F04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73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BC222E-AA3C-3884-7404-51DB68DB8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4267E-5CEC-4804-A1DE-ED33DD45543C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4447BC-3E53-FE85-7E06-E4351014A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317786-1757-0A68-742E-E7CEDC92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6188D-9E19-44F4-A740-D084FA7612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036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E4A4C9E-A34E-ED0D-4C51-6BF5C97B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0ADAC-20EF-4598-A86C-07CE6645ABC6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01E609-16FC-792E-34FD-DD73E7247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84BCAC6-59DC-E900-DF52-725AD5E5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51617-79A7-419A-92A9-929BAF15C1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95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229E216-C897-CC29-CADA-F659A15D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73DB-DFC6-492C-B650-C4D90008E91B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174CD6-5401-C4D9-BDA6-3E982683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041A79-8E72-BD8C-45ED-73266F44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CA968-E53E-4D6C-AF80-79D322E314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38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DCB873-BDC7-8F34-FA4B-FAEC637B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A6829-5866-436B-880C-8C441F017A3E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A70D-DBFD-2AC1-F163-70485E510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D85757-FD89-69A6-15B0-08D01C0E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B2EF4-3550-4CE2-8F2E-FA1154059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54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55C2BBC-8F21-968D-BAD1-0BF444145F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753FC4D-B36C-5B8E-69D2-B020124C5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50647-D669-E771-D78B-522BE71E8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fld id="{33EFD0BC-D50E-45DE-97EB-54F05CE0422F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BD365-14AF-7D2A-6FBD-513BBAF92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Embedded Systems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DC91D-A59F-8462-47FA-2FBD3C5A8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B130F1-A9AE-4366-9ACD-553CAC9A8E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9" r:id="rId1"/>
    <p:sldLayoutId id="2147485300" r:id="rId2"/>
    <p:sldLayoutId id="2147485301" r:id="rId3"/>
    <p:sldLayoutId id="2147485302" r:id="rId4"/>
    <p:sldLayoutId id="2147485303" r:id="rId5"/>
    <p:sldLayoutId id="2147485304" r:id="rId6"/>
    <p:sldLayoutId id="2147485305" r:id="rId7"/>
    <p:sldLayoutId id="2147485306" r:id="rId8"/>
    <p:sldLayoutId id="2147485307" r:id="rId9"/>
    <p:sldLayoutId id="2147485308" r:id="rId10"/>
    <p:sldLayoutId id="214748530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9ED886B-B5BF-5CCB-D432-A54116C33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3ABA83BC-8CD0-F680-0B49-40F5FB6BB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4CDC6-CAF6-21C9-295D-F769FC046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639B7-60CE-8B3D-D187-D8871357D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11ACE-ECCD-4CE3-9E4E-C45F2496C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1E05AB-40F4-4073-86D6-EA89AF806CD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7">
            <a:extLst>
              <a:ext uri="{FF2B5EF4-FFF2-40B4-BE49-F238E27FC236}">
                <a16:creationId xmlns:a16="http://schemas.microsoft.com/office/drawing/2014/main" id="{6AB1F1C0-FA71-B90F-2CE9-5BEE4ABE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88"/>
            <a:ext cx="9144000" cy="1143000"/>
          </a:xfrm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7212FD-351B-D20B-9AA3-701CAC67E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Module 3</a:t>
            </a:r>
            <a:b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Ethereum Blockchain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altLang="en-US" b="1" dirty="0">
              <a:solidFill>
                <a:srgbClr val="0000FF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A. Chandra Shaker</a:t>
            </a: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Assistant Professor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15364" name="Date Placeholder 3">
            <a:extLst>
              <a:ext uri="{FF2B5EF4-FFF2-40B4-BE49-F238E27FC236}">
                <a16:creationId xmlns:a16="http://schemas.microsoft.com/office/drawing/2014/main" id="{8E52FD2F-6AF2-7D87-1B3A-A7B9876E0E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123097F2-CA78-4E9C-B376-E9D522B3ABD2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5" name="Footer Placeholder 4">
            <a:extLst>
              <a:ext uri="{FF2B5EF4-FFF2-40B4-BE49-F238E27FC236}">
                <a16:creationId xmlns:a16="http://schemas.microsoft.com/office/drawing/2014/main" id="{41BAA91D-0770-1B6E-DEF8-897C666B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02842E66-3274-2E71-FA4D-DCD36112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B30B38-64BA-4E7B-8F1D-F98EECB5A50C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008E49F-564B-BD6D-7A5E-99A65DDB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Module 3: </a:t>
            </a:r>
          </a:p>
          <a:p>
            <a:pPr>
              <a:buFont typeface="Arial" charset="0"/>
              <a:buNone/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Ethereum Blockchain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Ethereum Structure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Consensus Model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Incentive Model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Smart Contracts</a:t>
            </a:r>
          </a:p>
          <a:p>
            <a:pPr marL="0" indent="0"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rgbClr val="0000FF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D492FC9C-4438-C0E9-FA10-D8B5BFE719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30E2BC3-8C9B-4F69-A3CE-53C5A42CA14C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9DBF0D5A-FC2E-644A-EA84-8AA4D3EE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6C6BF-1F3E-4503-9F36-B7C4E4D0589B}" type="slidenum">
              <a:rPr lang="en-US" altLang="en-US" sz="140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2209800"/>
            <a:ext cx="7848600" cy="38862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endParaRPr lang="en-US" b="1" kern="0" dirty="0">
              <a:solidFill>
                <a:srgbClr val="0000FF"/>
              </a:solidFill>
              <a:latin typeface="Times New Roman"/>
              <a:cs typeface="+mn-cs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en-US" b="1" kern="0" dirty="0">
                <a:solidFill>
                  <a:srgbClr val="0000FF"/>
                </a:solidFill>
                <a:latin typeface="Times New Roman"/>
                <a:cs typeface="+mn-cs"/>
              </a:rPr>
              <a:t>Ethereum Blockchain: Understanding Its Structure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endParaRPr lang="en-US" b="1" kern="0" dirty="0">
              <a:solidFill>
                <a:srgbClr val="0000FF"/>
              </a:solidFill>
              <a:latin typeface="Times New Roman"/>
              <a:cs typeface="+mn-cs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00200"/>
            <a:ext cx="7848600" cy="46482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800" b="1" kern="0" dirty="0">
                <a:solidFill>
                  <a:srgbClr val="0000FF"/>
                </a:solidFill>
                <a:latin typeface="Times New Roman"/>
                <a:cs typeface="+mn-cs"/>
              </a:rPr>
              <a:t>What is Ethereum?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b="1" kern="0" dirty="0">
              <a:solidFill>
                <a:srgbClr val="0000FF"/>
              </a:solidFill>
              <a:latin typeface="Times New Roman"/>
              <a:cs typeface="+mn-cs"/>
            </a:endParaRP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decentralized blockchain platform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the creation of smart contracts and decentralized applications (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DApps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 its own cryptocurrency, Ether (ETH)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Uses a virtual machine, the Ethereum Virtual Machine (EVM), to execute smart contracts 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Allows for the creation of new tokens and cryptocurrencies through smart contracts</a:t>
            </a:r>
            <a:endParaRPr lang="en-US" sz="2400" b="1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66801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600200"/>
            <a:ext cx="7848600" cy="45720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800" b="1" kern="0" dirty="0">
                <a:solidFill>
                  <a:srgbClr val="0000FF"/>
                </a:solidFill>
                <a:latin typeface="Times New Roman"/>
                <a:cs typeface="+mn-cs"/>
              </a:rPr>
              <a:t>The Ethereum Virtual Machine (EVM)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800" b="1" i="0" kern="0" dirty="0">
              <a:solidFill>
                <a:srgbClr val="0000FF"/>
              </a:solidFill>
              <a:effectLst/>
              <a:latin typeface="Times New Roman"/>
              <a:cs typeface="+mn-cs"/>
            </a:endParaRP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runtime environment for smart contracts in Ethereum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Executes code written in the Solidity programming language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 a stack-based architecture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Operates on a gas-based system for transaction fees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Runs on every Ethereum node and enforces consensus rules</a:t>
            </a:r>
            <a:endParaRPr lang="en-US" sz="2400" b="1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03812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295400"/>
            <a:ext cx="7848600" cy="45720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800" b="1" kern="0" dirty="0">
                <a:solidFill>
                  <a:srgbClr val="0000FF"/>
                </a:solidFill>
                <a:latin typeface="Times New Roman"/>
                <a:cs typeface="+mn-cs"/>
              </a:rPr>
              <a:t>Smart Contracts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800" b="1" kern="0" dirty="0">
              <a:solidFill>
                <a:srgbClr val="0000FF"/>
              </a:solidFill>
              <a:latin typeface="Times New Roman"/>
              <a:cs typeface="+mn-cs"/>
            </a:endParaRP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Self-executing contracts with the terms of the agreement between buyer and seller being directly written into lines of code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Run on blockchain technology and are stored on a decentralized network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 the creation of decentralized applications (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DApps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automate tasks and processes, reducing the need for intermediaries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interact with other smart contracts and cryptocurrencies, including Ether (ETH)</a:t>
            </a:r>
            <a:endParaRPr lang="en-US" sz="2400" b="1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88026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504156"/>
            <a:ext cx="7848600" cy="45720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800" b="1" kern="0" dirty="0">
                <a:solidFill>
                  <a:srgbClr val="0000FF"/>
                </a:solidFill>
                <a:latin typeface="Times New Roman"/>
                <a:cs typeface="+mn-cs"/>
              </a:rPr>
              <a:t>Decentralized Applications (</a:t>
            </a:r>
            <a:r>
              <a:rPr lang="en-US" sz="2800" b="1" kern="0" dirty="0" err="1">
                <a:solidFill>
                  <a:srgbClr val="0000FF"/>
                </a:solidFill>
                <a:latin typeface="Times New Roman"/>
                <a:cs typeface="+mn-cs"/>
              </a:rPr>
              <a:t>DApps</a:t>
            </a:r>
            <a:r>
              <a:rPr lang="en-US" sz="2800" b="1" kern="0" dirty="0">
                <a:solidFill>
                  <a:srgbClr val="0000FF"/>
                </a:solidFill>
                <a:latin typeface="Times New Roman"/>
                <a:cs typeface="+mn-cs"/>
              </a:rPr>
              <a:t>)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800" b="1" kern="0" dirty="0">
              <a:solidFill>
                <a:srgbClr val="0000FF"/>
              </a:solidFill>
              <a:latin typeface="Times New Roman"/>
              <a:cs typeface="+mn-cs"/>
            </a:endParaRP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built on blockchain technology that are decentralized and run on a network of computers instead of a central server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smart contracts to automate tasks and processes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 peer-to-peer transactions without intermediaries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Offer greater security and transparency than centralized applications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 include decentralized finance (DeFi) applications, gaming platforms, and social media networks</a:t>
            </a:r>
            <a:endParaRPr lang="en-US" sz="2400" b="1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8678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504156"/>
            <a:ext cx="7848600" cy="3982244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800" b="1" kern="0" dirty="0">
                <a:solidFill>
                  <a:srgbClr val="0000FF"/>
                </a:solidFill>
                <a:latin typeface="Times New Roman"/>
                <a:cs typeface="+mn-cs"/>
              </a:rPr>
              <a:t>Ether Cryptocurrency (ETH)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800" b="1" kern="0" dirty="0">
              <a:solidFill>
                <a:srgbClr val="0000FF"/>
              </a:solidFill>
              <a:latin typeface="Times New Roman"/>
              <a:cs typeface="+mn-cs"/>
            </a:endParaRP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native cryptocurrency of the Ethereum blockchain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 to pay for transaction fees and computational services on the network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be traded on cryptocurrency exchanges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 a finite supply, with a maximum limit of 18 million ETH per year</a:t>
            </a:r>
          </a:p>
          <a:p>
            <a:pPr algn="just" eaLnBrk="1" hangingPunct="1">
              <a:buFont typeface="Arial" panose="020B0604020202020204" pitchFamily="34" charset="0"/>
              <a:buChar char="•"/>
              <a:defRPr/>
            </a:pP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Has a market capitalization that is second only to Bitcoin</a:t>
            </a:r>
            <a:endParaRPr lang="en-US" sz="2400" b="1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52781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10960"/>
            <a:ext cx="9144000" cy="90074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sz="2600" b="1" kern="0" dirty="0">
                <a:solidFill>
                  <a:srgbClr val="0000FF"/>
                </a:solidFill>
                <a:latin typeface="Times New Roman"/>
                <a:cs typeface="+mn-cs"/>
              </a:rPr>
              <a:t>Comparison of Ethereum and Bitcoin Blockchain Structures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sz="2800" b="1" kern="0" dirty="0">
              <a:solidFill>
                <a:srgbClr val="0000FF"/>
              </a:solidFill>
              <a:latin typeface="Times New Roman"/>
              <a:cs typeface="+mn-cs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3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5441F0-887D-DEBD-C33A-5D9BC2EE0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1783872"/>
            <a:ext cx="8191500" cy="44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591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chapter 3.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ch-4 presentation1</Template>
  <TotalTime>5912</TotalTime>
  <Words>394</Words>
  <Application>Microsoft Office PowerPoint</Application>
  <PresentationFormat>On-screen Show (4:3)</PresentationFormat>
  <Paragraphs>94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chapter 3.6</vt:lpstr>
      <vt:lpstr>Custom Design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VLSI Design</dc:title>
  <dc:creator>Chandra Shaker Arrabotu</dc:creator>
  <cp:lastModifiedBy>Chandra Shaker Arrabotu</cp:lastModifiedBy>
  <cp:revision>968</cp:revision>
  <dcterms:created xsi:type="dcterms:W3CDTF">2009-10-31T05:17:17Z</dcterms:created>
  <dcterms:modified xsi:type="dcterms:W3CDTF">2023-03-18T16:51:29Z</dcterms:modified>
</cp:coreProperties>
</file>