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4505" y="248538"/>
            <a:ext cx="6167755" cy="453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338187"/>
            <a:ext cx="9144000" cy="151980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5410199"/>
            <a:ext cx="9144000" cy="1447800"/>
          </a:xfrm>
          <a:custGeom>
            <a:avLst/>
            <a:gdLst/>
            <a:ahLst/>
            <a:cxnLst/>
            <a:rect l="l" t="t" r="r" b="b"/>
            <a:pathLst>
              <a:path w="9144000" h="1447800">
                <a:moveTo>
                  <a:pt x="9144000" y="0"/>
                </a:moveTo>
                <a:lnTo>
                  <a:pt x="8884539" y="83947"/>
                </a:lnTo>
                <a:lnTo>
                  <a:pt x="8205089" y="295338"/>
                </a:lnTo>
                <a:lnTo>
                  <a:pt x="7627112" y="463791"/>
                </a:lnTo>
                <a:lnTo>
                  <a:pt x="7135495" y="597204"/>
                </a:lnTo>
                <a:lnTo>
                  <a:pt x="6718554" y="702132"/>
                </a:lnTo>
                <a:lnTo>
                  <a:pt x="6367399" y="783945"/>
                </a:lnTo>
                <a:lnTo>
                  <a:pt x="6027420" y="856894"/>
                </a:lnTo>
                <a:lnTo>
                  <a:pt x="5697093" y="921423"/>
                </a:lnTo>
                <a:lnTo>
                  <a:pt x="5375021" y="978001"/>
                </a:lnTo>
                <a:lnTo>
                  <a:pt x="5104384" y="1020495"/>
                </a:lnTo>
                <a:lnTo>
                  <a:pt x="4837557" y="1057757"/>
                </a:lnTo>
                <a:lnTo>
                  <a:pt x="4530217" y="1094994"/>
                </a:lnTo>
                <a:lnTo>
                  <a:pt x="4225417" y="1125931"/>
                </a:lnTo>
                <a:lnTo>
                  <a:pt x="3921887" y="1151026"/>
                </a:lnTo>
                <a:lnTo>
                  <a:pt x="3574288" y="1173124"/>
                </a:lnTo>
                <a:lnTo>
                  <a:pt x="3224149" y="1188859"/>
                </a:lnTo>
                <a:lnTo>
                  <a:pt x="2824226" y="1199769"/>
                </a:lnTo>
                <a:lnTo>
                  <a:pt x="2275713" y="1204760"/>
                </a:lnTo>
                <a:lnTo>
                  <a:pt x="0" y="1164424"/>
                </a:lnTo>
                <a:lnTo>
                  <a:pt x="0" y="1447800"/>
                </a:lnTo>
                <a:lnTo>
                  <a:pt x="9144000" y="1447800"/>
                </a:lnTo>
                <a:lnTo>
                  <a:pt x="9144000" y="1204760"/>
                </a:lnTo>
                <a:lnTo>
                  <a:pt x="9144000" y="0"/>
                </a:lnTo>
                <a:close/>
              </a:path>
            </a:pathLst>
          </a:custGeom>
          <a:solidFill>
            <a:srgbClr val="7A7A7A">
              <a:alpha val="4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130" y="183337"/>
            <a:ext cx="4830445" cy="4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2676" y="1455242"/>
            <a:ext cx="8178647" cy="1378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71814" y="6634036"/>
            <a:ext cx="287020" cy="1689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2700"/>
            <a:ext cx="9144000" cy="990600"/>
          </a:xfrm>
          <a:custGeom>
            <a:avLst/>
            <a:gdLst/>
            <a:ahLst/>
            <a:cxnLst/>
            <a:rect l="l" t="t" r="r" b="b"/>
            <a:pathLst>
              <a:path w="9144000" h="990600">
                <a:moveTo>
                  <a:pt x="9144000" y="0"/>
                </a:moveTo>
                <a:lnTo>
                  <a:pt x="0" y="0"/>
                </a:lnTo>
                <a:lnTo>
                  <a:pt x="0" y="990600"/>
                </a:lnTo>
                <a:lnTo>
                  <a:pt x="9144000" y="990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 lang="en-IN" dirty="0"/>
          </a:p>
        </p:txBody>
      </p:sp>
      <p:sp>
        <p:nvSpPr>
          <p:cNvPr id="4" name="object 4"/>
          <p:cNvSpPr txBox="1"/>
          <p:nvPr/>
        </p:nvSpPr>
        <p:spPr>
          <a:xfrm>
            <a:off x="215900" y="3068777"/>
            <a:ext cx="8641715" cy="34740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795" algn="ctr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latin typeface="Calibri"/>
                <a:cs typeface="Calibri"/>
              </a:rPr>
              <a:t>DIODE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AND</a:t>
            </a:r>
            <a:r>
              <a:rPr sz="2800" b="1" spc="-13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APPLICATIONS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spc="5" dirty="0">
                <a:latin typeface="Calibri"/>
                <a:cs typeface="Calibri"/>
              </a:rPr>
              <a:t>Diode </a:t>
            </a:r>
            <a:r>
              <a:rPr sz="2400" dirty="0">
                <a:latin typeface="Calibri"/>
                <a:cs typeface="Calibri"/>
              </a:rPr>
              <a:t>- </a:t>
            </a:r>
            <a:r>
              <a:rPr sz="2400" spc="-15" dirty="0">
                <a:latin typeface="Calibri"/>
                <a:cs typeface="Calibri"/>
              </a:rPr>
              <a:t>Static </a:t>
            </a:r>
            <a:r>
              <a:rPr sz="2400" spc="-5" dirty="0">
                <a:latin typeface="Calibri"/>
                <a:cs typeface="Calibri"/>
              </a:rPr>
              <a:t>and Dynamic </a:t>
            </a:r>
            <a:r>
              <a:rPr sz="2400" spc="-10" dirty="0">
                <a:latin typeface="Calibri"/>
                <a:cs typeface="Calibri"/>
              </a:rPr>
              <a:t>resistances, </a:t>
            </a:r>
            <a:r>
              <a:rPr sz="2400" spc="-15" dirty="0">
                <a:latin typeface="Calibri"/>
                <a:cs typeface="Calibri"/>
              </a:rPr>
              <a:t>Equivalent </a:t>
            </a:r>
            <a:r>
              <a:rPr sz="2400" spc="-10" dirty="0">
                <a:latin typeface="Calibri"/>
                <a:cs typeface="Calibri"/>
              </a:rPr>
              <a:t>circuit</a:t>
            </a:r>
            <a:r>
              <a:rPr sz="2400" spc="-5" dirty="0">
                <a:latin typeface="Calibri"/>
                <a:cs typeface="Calibri"/>
              </a:rPr>
              <a:t>, </a:t>
            </a:r>
            <a:r>
              <a:rPr sz="2400" dirty="0">
                <a:latin typeface="Calibri"/>
                <a:cs typeface="Calibri"/>
              </a:rPr>
              <a:t>Diode </a:t>
            </a:r>
            <a:r>
              <a:rPr sz="2400" spc="-10" dirty="0">
                <a:latin typeface="Calibri"/>
                <a:cs typeface="Calibri"/>
              </a:rPr>
              <a:t>Applications</a:t>
            </a:r>
            <a:r>
              <a:rPr lang="en-US" sz="2400" spc="-10" dirty="0">
                <a:latin typeface="Calibri"/>
                <a:cs typeface="Calibri"/>
              </a:rPr>
              <a:t>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Rectifier</a:t>
            </a:r>
            <a:r>
              <a:rPr sz="2400" dirty="0">
                <a:latin typeface="Calibri"/>
                <a:cs typeface="Calibri"/>
              </a:rPr>
              <a:t> -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Half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Wave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Rectifier,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Full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Wave 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Rectifier</a:t>
            </a:r>
            <a:endParaRPr lang="en-US" sz="2400" spc="-3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endParaRPr lang="en-IN" sz="2400" spc="-3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endParaRPr lang="en-IN" sz="2400" spc="-3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endParaRPr lang="en-IN" sz="2400" spc="-3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endParaRPr lang="en-IN" sz="2400" spc="-3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lang="en-IN" sz="2400" spc="-30" dirty="0">
                <a:latin typeface="Calibri"/>
                <a:cs typeface="Calibri"/>
              </a:rPr>
              <a:t>Source: IARE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83984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S</a:t>
            </a:r>
            <a:r>
              <a:rPr spc="-65" dirty="0"/>
              <a:t>TAT</a:t>
            </a:r>
            <a:r>
              <a:rPr spc="-75" dirty="0"/>
              <a:t>I</a:t>
            </a:r>
            <a:r>
              <a:rPr spc="5" dirty="0"/>
              <a:t>C</a:t>
            </a:r>
            <a:r>
              <a:rPr spc="-190" dirty="0"/>
              <a:t> </a:t>
            </a:r>
            <a:r>
              <a:rPr dirty="0"/>
              <a:t>O</a:t>
            </a:r>
            <a:r>
              <a:rPr spc="5" dirty="0"/>
              <a:t>R</a:t>
            </a:r>
            <a:r>
              <a:rPr spc="-35" dirty="0"/>
              <a:t> </a:t>
            </a:r>
            <a:r>
              <a:rPr dirty="0"/>
              <a:t>D</a:t>
            </a:r>
            <a:r>
              <a:rPr spc="5" dirty="0"/>
              <a:t>C</a:t>
            </a:r>
            <a:r>
              <a:rPr spc="-30" dirty="0"/>
              <a:t> </a:t>
            </a:r>
            <a:r>
              <a:rPr spc="-15" dirty="0"/>
              <a:t>R</a:t>
            </a:r>
            <a:r>
              <a:rPr spc="-20" dirty="0"/>
              <a:t>E</a:t>
            </a:r>
            <a:r>
              <a:rPr spc="-30" dirty="0"/>
              <a:t>SIS</a:t>
            </a:r>
            <a:r>
              <a:rPr spc="-15" dirty="0"/>
              <a:t>TA</a:t>
            </a:r>
            <a:r>
              <a:rPr spc="-20" dirty="0"/>
              <a:t>NC</a:t>
            </a:r>
            <a:r>
              <a:rPr spc="5" dirty="0"/>
              <a:t>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9031" y="926952"/>
            <a:ext cx="8736965" cy="2897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4970" marR="30480" indent="-344805">
              <a:lnSpc>
                <a:spcPct val="150100"/>
              </a:lnSpc>
              <a:spcBef>
                <a:spcPts val="95"/>
              </a:spcBef>
              <a:buSzPct val="60416"/>
              <a:buFont typeface="Wingdings"/>
              <a:buChar char=""/>
              <a:tabLst>
                <a:tab pos="394970" algn="l"/>
                <a:tab pos="395605" algn="l"/>
                <a:tab pos="2361565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resistance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2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diode</a:t>
            </a:r>
            <a:r>
              <a:rPr sz="2400" spc="3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28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particular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operating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point</a:t>
            </a:r>
            <a:r>
              <a:rPr sz="2400" spc="2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lang="en-US" sz="2400" spc="2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called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dc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static</a:t>
            </a:r>
            <a:r>
              <a:rPr lang="en-US" sz="2400" spc="-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resistance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diode.</a:t>
            </a:r>
            <a:endParaRPr sz="2400" dirty="0">
              <a:latin typeface="Calibri"/>
              <a:cs typeface="Calibri"/>
            </a:endParaRPr>
          </a:p>
          <a:p>
            <a:pPr marL="394970" indent="-344805">
              <a:lnSpc>
                <a:spcPct val="100000"/>
              </a:lnSpc>
              <a:spcBef>
                <a:spcPts val="1945"/>
              </a:spcBef>
              <a:buSzPct val="60416"/>
              <a:buFont typeface="Wingdings"/>
              <a:buChar char=""/>
              <a:tabLst>
                <a:tab pos="394970" algn="l"/>
                <a:tab pos="395605" algn="l"/>
                <a:tab pos="4968875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resistance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</a:t>
            </a:r>
            <a:r>
              <a:rPr sz="2400" spc="29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29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diode</a:t>
            </a:r>
            <a:r>
              <a:rPr sz="2400" spc="29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the</a:t>
            </a:r>
            <a:r>
              <a:rPr lang="en-US"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operating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point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can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27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found</a:t>
            </a:r>
            <a:endParaRPr sz="2400" dirty="0">
              <a:latin typeface="Calibri"/>
              <a:cs typeface="Calibri"/>
            </a:endParaRPr>
          </a:p>
          <a:p>
            <a:pPr marL="394970">
              <a:lnSpc>
                <a:spcPct val="100000"/>
              </a:lnSpc>
              <a:spcBef>
                <a:spcPts val="1445"/>
              </a:spcBef>
              <a:tabLst>
                <a:tab pos="1696720" algn="l"/>
                <a:tab pos="6111875" algn="l"/>
                <a:tab pos="7059930" algn="l"/>
              </a:tabLst>
            </a:pPr>
            <a:r>
              <a:rPr sz="2400" spc="-5" dirty="0">
                <a:latin typeface="Calibri"/>
                <a:cs typeface="Calibri"/>
              </a:rPr>
              <a:t>simply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by	</a:t>
            </a:r>
            <a:r>
              <a:rPr sz="2400" dirty="0">
                <a:latin typeface="Calibri"/>
                <a:cs typeface="Calibri"/>
              </a:rPr>
              <a:t>finding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corresponding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levels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	</a:t>
            </a:r>
            <a:r>
              <a:rPr sz="2400" spc="5" dirty="0">
                <a:latin typeface="Calibri"/>
                <a:cs typeface="Calibri"/>
              </a:rPr>
              <a:t>V</a:t>
            </a:r>
            <a:r>
              <a:rPr sz="2400" i="1" spc="7" baseline="-20833" dirty="0">
                <a:latin typeface="Calibri"/>
                <a:cs typeface="Calibri"/>
              </a:rPr>
              <a:t>D</a:t>
            </a:r>
            <a:r>
              <a:rPr sz="2400" i="1" spc="-52" baseline="-20833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	</a:t>
            </a:r>
            <a:r>
              <a:rPr sz="2400" spc="-20" dirty="0">
                <a:latin typeface="Calibri"/>
                <a:cs typeface="Calibri"/>
              </a:rPr>
              <a:t>I</a:t>
            </a:r>
            <a:r>
              <a:rPr sz="2400" i="1" spc="-30" baseline="-20833" dirty="0">
                <a:latin typeface="Calibri"/>
                <a:cs typeface="Calibri"/>
              </a:rPr>
              <a:t>D.</a:t>
            </a:r>
            <a:endParaRPr sz="2400" baseline="-20833" dirty="0">
              <a:latin typeface="Calibri"/>
              <a:cs typeface="Calibri"/>
            </a:endParaRPr>
          </a:p>
          <a:p>
            <a:pPr marL="459105" indent="-408940">
              <a:lnSpc>
                <a:spcPct val="100000"/>
              </a:lnSpc>
              <a:spcBef>
                <a:spcPts val="1939"/>
              </a:spcBef>
              <a:buSzPct val="60416"/>
              <a:buFont typeface="Wingdings"/>
              <a:buChar char=""/>
              <a:tabLst>
                <a:tab pos="459105" algn="l"/>
                <a:tab pos="459740" algn="l"/>
              </a:tabLst>
            </a:pPr>
            <a:r>
              <a:rPr sz="2400" spc="-5" dirty="0">
                <a:latin typeface="Calibri"/>
                <a:cs typeface="Calibri"/>
              </a:rPr>
              <a:t>It</a:t>
            </a:r>
            <a:r>
              <a:rPr sz="2400" spc="-15" dirty="0">
                <a:latin typeface="Calibri"/>
                <a:cs typeface="Calibri"/>
              </a:rPr>
              <a:t> can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be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determined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using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lang="en-US" sz="2400" spc="-40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equation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10</a:t>
            </a:fld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1730" y="4045966"/>
            <a:ext cx="8724265" cy="14970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2039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spc="-7" baseline="-1736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spc="-22" baseline="-1736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AF50"/>
                </a:solidFill>
                <a:latin typeface="Calibri"/>
                <a:cs typeface="Calibri"/>
              </a:rPr>
              <a:t>=V</a:t>
            </a:r>
            <a:r>
              <a:rPr sz="2400" baseline="-1736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AF50"/>
                </a:solidFill>
                <a:latin typeface="Calibri"/>
                <a:cs typeface="Calibri"/>
              </a:rPr>
              <a:t>/I</a:t>
            </a:r>
            <a:r>
              <a:rPr sz="2400" baseline="-1736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endParaRPr sz="2400" baseline="-17361" dirty="0">
              <a:latin typeface="Calibri"/>
              <a:cs typeface="Calibri"/>
            </a:endParaRPr>
          </a:p>
          <a:p>
            <a:pPr marL="382270" marR="30480" indent="-344805">
              <a:lnSpc>
                <a:spcPct val="150100"/>
              </a:lnSpc>
              <a:spcBef>
                <a:spcPts val="480"/>
              </a:spcBef>
              <a:buSzPct val="60416"/>
              <a:buFont typeface="Wingdings"/>
              <a:buChar char=""/>
              <a:tabLst>
                <a:tab pos="382270" algn="l"/>
                <a:tab pos="382905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3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lower</a:t>
            </a:r>
            <a:r>
              <a:rPr sz="2400" spc="34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current</a:t>
            </a:r>
            <a:r>
              <a:rPr sz="2400" spc="3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through</a:t>
            </a:r>
            <a:r>
              <a:rPr sz="2400" spc="3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3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diode</a:t>
            </a:r>
            <a:r>
              <a:rPr sz="2400" spc="325" dirty="0">
                <a:latin typeface="Calibri"/>
                <a:cs typeface="Calibri"/>
              </a:rPr>
              <a:t> </a:t>
            </a:r>
            <a:r>
              <a:rPr sz="2400" spc="10" dirty="0">
                <a:latin typeface="Calibri"/>
                <a:cs typeface="Calibri"/>
              </a:rPr>
              <a:t>the</a:t>
            </a:r>
            <a:r>
              <a:rPr lang="en-US" sz="2400" spc="10" dirty="0">
                <a:latin typeface="Calibri"/>
                <a:cs typeface="Calibri"/>
              </a:rPr>
              <a:t> </a:t>
            </a:r>
            <a:r>
              <a:rPr lang="en-IN" sz="2400" spc="-5" dirty="0">
                <a:latin typeface="Calibri"/>
                <a:cs typeface="Calibri"/>
              </a:rPr>
              <a:t>higher</a:t>
            </a:r>
            <a:r>
              <a:rPr lang="en-IN" sz="2400" spc="305" dirty="0">
                <a:latin typeface="Calibri"/>
                <a:cs typeface="Calibri"/>
              </a:rPr>
              <a:t> </a:t>
            </a:r>
            <a:r>
              <a:rPr lang="en-IN" sz="2400" spc="5" dirty="0">
                <a:latin typeface="Calibri"/>
                <a:cs typeface="Calibri"/>
              </a:rPr>
              <a:t>the</a:t>
            </a:r>
            <a:r>
              <a:rPr lang="en-IN" sz="2400" spc="305" dirty="0">
                <a:latin typeface="Calibri"/>
                <a:cs typeface="Calibri"/>
              </a:rPr>
              <a:t> </a:t>
            </a:r>
            <a:r>
              <a:rPr lang="en-IN" sz="2400" spc="5" dirty="0">
                <a:latin typeface="Calibri"/>
                <a:cs typeface="Calibri"/>
              </a:rPr>
              <a:t>dc</a:t>
            </a:r>
            <a:r>
              <a:rPr lang="en-IN" sz="2400" spc="315" dirty="0">
                <a:latin typeface="Calibri"/>
                <a:cs typeface="Calibri"/>
              </a:rPr>
              <a:t> </a:t>
            </a:r>
            <a:r>
              <a:rPr lang="en-IN" sz="2400" spc="-10" dirty="0">
                <a:latin typeface="Calibri"/>
                <a:cs typeface="Calibri"/>
              </a:rPr>
              <a:t>resistance</a:t>
            </a:r>
            <a:r>
              <a:rPr lang="en-IN"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level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83984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S</a:t>
            </a:r>
            <a:r>
              <a:rPr spc="-65" dirty="0"/>
              <a:t>TAT</a:t>
            </a:r>
            <a:r>
              <a:rPr spc="-75" dirty="0"/>
              <a:t>I</a:t>
            </a:r>
            <a:r>
              <a:rPr spc="5" dirty="0"/>
              <a:t>C</a:t>
            </a:r>
            <a:r>
              <a:rPr spc="-190" dirty="0"/>
              <a:t> </a:t>
            </a:r>
            <a:r>
              <a:rPr dirty="0"/>
              <a:t>O</a:t>
            </a:r>
            <a:r>
              <a:rPr spc="5" dirty="0"/>
              <a:t>R</a:t>
            </a:r>
            <a:r>
              <a:rPr spc="-35" dirty="0"/>
              <a:t> </a:t>
            </a:r>
            <a:r>
              <a:rPr dirty="0"/>
              <a:t>D</a:t>
            </a:r>
            <a:r>
              <a:rPr spc="5" dirty="0"/>
              <a:t>C</a:t>
            </a:r>
            <a:r>
              <a:rPr spc="-30" dirty="0"/>
              <a:t> </a:t>
            </a:r>
            <a:r>
              <a:rPr spc="-15" dirty="0"/>
              <a:t>R</a:t>
            </a:r>
            <a:r>
              <a:rPr spc="-20" dirty="0"/>
              <a:t>E</a:t>
            </a:r>
            <a:r>
              <a:rPr spc="-30" dirty="0"/>
              <a:t>SIS</a:t>
            </a:r>
            <a:r>
              <a:rPr spc="-15" dirty="0"/>
              <a:t>TA</a:t>
            </a:r>
            <a:r>
              <a:rPr spc="-20" dirty="0"/>
              <a:t>NC</a:t>
            </a:r>
            <a:r>
              <a:rPr spc="5" dirty="0"/>
              <a:t>E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1524000"/>
            <a:ext cx="5410200" cy="39624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972180" y="5703519"/>
            <a:ext cx="22104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F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g: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S</a:t>
            </a:r>
            <a:r>
              <a:rPr sz="1600" b="1" spc="-55" dirty="0">
                <a:latin typeface="Calibri"/>
                <a:cs typeface="Calibri"/>
              </a:rPr>
              <a:t>t</a:t>
            </a:r>
            <a:r>
              <a:rPr sz="1600" b="1" spc="-50" dirty="0">
                <a:latin typeface="Calibri"/>
                <a:cs typeface="Calibri"/>
              </a:rPr>
              <a:t>a</a:t>
            </a:r>
            <a:r>
              <a:rPr sz="1600" b="1" spc="-30" dirty="0">
                <a:latin typeface="Calibri"/>
                <a:cs typeface="Calibri"/>
              </a:rPr>
              <a:t>t</a:t>
            </a:r>
            <a:r>
              <a:rPr sz="1600" b="1" spc="-3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c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es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spc="-20" dirty="0">
                <a:latin typeface="Calibri"/>
                <a:cs typeface="Calibri"/>
              </a:rPr>
              <a:t>s</a:t>
            </a:r>
            <a:r>
              <a:rPr sz="1600" b="1" spc="-30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ance</a:t>
            </a:r>
            <a:r>
              <a:rPr sz="1600" b="1" spc="-1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cu</a:t>
            </a:r>
            <a:r>
              <a:rPr sz="1600" b="1" spc="25" dirty="0">
                <a:latin typeface="Calibri"/>
                <a:cs typeface="Calibri"/>
              </a:rPr>
              <a:t>r</a:t>
            </a:r>
            <a:r>
              <a:rPr sz="1600" b="1" spc="-20" dirty="0">
                <a:latin typeface="Calibri"/>
                <a:cs typeface="Calibri"/>
              </a:rPr>
              <a:t>v</a:t>
            </a:r>
            <a:r>
              <a:rPr sz="1600" b="1" dirty="0"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11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431546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D</a:t>
            </a:r>
            <a:r>
              <a:rPr spc="15" dirty="0"/>
              <a:t>Y</a:t>
            </a:r>
            <a:r>
              <a:rPr spc="5" dirty="0"/>
              <a:t>NAMIC</a:t>
            </a:r>
            <a:r>
              <a:rPr spc="-145" dirty="0"/>
              <a:t> </a:t>
            </a:r>
            <a:r>
              <a:rPr dirty="0"/>
              <a:t>O</a:t>
            </a:r>
            <a:r>
              <a:rPr spc="5" dirty="0"/>
              <a:t>R</a:t>
            </a:r>
            <a:r>
              <a:rPr spc="-10" dirty="0"/>
              <a:t> </a:t>
            </a:r>
            <a:r>
              <a:rPr spc="5" dirty="0"/>
              <a:t>AC</a:t>
            </a:r>
            <a:r>
              <a:rPr spc="-85" dirty="0"/>
              <a:t> </a:t>
            </a:r>
            <a:r>
              <a:rPr spc="-15" dirty="0"/>
              <a:t>R</a:t>
            </a:r>
            <a:r>
              <a:rPr spc="-20" dirty="0"/>
              <a:t>E</a:t>
            </a:r>
            <a:r>
              <a:rPr spc="-30" dirty="0"/>
              <a:t>SIS</a:t>
            </a:r>
            <a:r>
              <a:rPr spc="-15" dirty="0"/>
              <a:t>TA</a:t>
            </a:r>
            <a:r>
              <a:rPr spc="-20" dirty="0"/>
              <a:t>NC</a:t>
            </a:r>
            <a:r>
              <a:rPr spc="5" dirty="0"/>
              <a:t>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5427" y="915161"/>
            <a:ext cx="441706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marR="5080" indent="-192405" algn="just">
              <a:lnSpc>
                <a:spcPct val="150000"/>
              </a:lnSpc>
              <a:spcBef>
                <a:spcPts val="100"/>
              </a:spcBef>
              <a:buSzPct val="85416"/>
              <a:buFont typeface="Wingdings"/>
              <a:buChar char=""/>
              <a:tabLst>
                <a:tab pos="231775" algn="l"/>
              </a:tabLst>
            </a:pPr>
            <a:r>
              <a:rPr sz="2400" spc="-20" dirty="0">
                <a:latin typeface="Calibri"/>
                <a:cs typeface="Calibri"/>
              </a:rPr>
              <a:t>Static </a:t>
            </a:r>
            <a:r>
              <a:rPr sz="2400" spc="-15" dirty="0">
                <a:latin typeface="Calibri"/>
                <a:cs typeface="Calibri"/>
              </a:rPr>
              <a:t>resistance </a:t>
            </a:r>
            <a:r>
              <a:rPr sz="2400" dirty="0">
                <a:latin typeface="Calibri"/>
                <a:cs typeface="Calibri"/>
              </a:rPr>
              <a:t>is using </a:t>
            </a:r>
            <a:r>
              <a:rPr sz="2400" spc="5" dirty="0">
                <a:latin typeface="Calibri"/>
                <a:cs typeface="Calibri"/>
              </a:rPr>
              <a:t>dc </a:t>
            </a:r>
            <a:r>
              <a:rPr sz="2400" dirty="0">
                <a:latin typeface="Calibri"/>
                <a:cs typeface="Calibri"/>
              </a:rPr>
              <a:t>input.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If</a:t>
            </a:r>
            <a:r>
              <a:rPr lang="en-US" sz="2400" spc="-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the</a:t>
            </a:r>
            <a:r>
              <a:rPr lang="en-US"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input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lang="en-US"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sinusoidal</a:t>
            </a:r>
            <a:r>
              <a:rPr lang="en-US" sz="2400" spc="-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 scenario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will</a:t>
            </a:r>
            <a:r>
              <a:rPr sz="2400" spc="484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change.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5427" y="2637470"/>
            <a:ext cx="4412615" cy="331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944244" indent="-344805">
              <a:lnSpc>
                <a:spcPct val="150100"/>
              </a:lnSpc>
              <a:spcBef>
                <a:spcPts val="100"/>
              </a:spcBef>
              <a:buSzPct val="89583"/>
              <a:buFont typeface="Wingdings"/>
              <a:buChar char=""/>
              <a:tabLst>
                <a:tab pos="357505" algn="l"/>
                <a:tab pos="960755" algn="l"/>
                <a:tab pos="1820545" algn="l"/>
                <a:tab pos="2252980" algn="l"/>
                <a:tab pos="2726055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</a:t>
            </a:r>
            <a:r>
              <a:rPr sz="2400" spc="20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resistance	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lang="en-US" sz="2400" dirty="0">
                <a:latin typeface="Calibri"/>
                <a:cs typeface="Calibri"/>
              </a:rPr>
              <a:t>determined by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straight 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line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drawn	</a:t>
            </a:r>
            <a:r>
              <a:rPr lang="en-US" sz="2400" spc="15" dirty="0">
                <a:latin typeface="Calibri"/>
                <a:cs typeface="Calibri"/>
              </a:rPr>
              <a:t>between the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10" dirty="0">
                <a:latin typeface="Calibri"/>
                <a:cs typeface="Calibri"/>
              </a:rPr>
              <a:t>t</a:t>
            </a:r>
            <a:r>
              <a:rPr sz="2400" spc="-85" dirty="0">
                <a:latin typeface="Calibri"/>
                <a:cs typeface="Calibri"/>
              </a:rPr>
              <a:t>w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>
                <a:latin typeface="Calibri"/>
                <a:cs typeface="Calibri"/>
              </a:rPr>
              <a:t>	i</a:t>
            </a:r>
            <a:r>
              <a:rPr sz="2400" spc="-40">
                <a:latin typeface="Calibri"/>
                <a:cs typeface="Calibri"/>
              </a:rPr>
              <a:t>nt</a:t>
            </a:r>
            <a:r>
              <a:rPr sz="2400" spc="-20">
                <a:latin typeface="Calibri"/>
                <a:cs typeface="Calibri"/>
              </a:rPr>
              <a:t>e</a:t>
            </a:r>
            <a:r>
              <a:rPr sz="2400" spc="-45">
                <a:latin typeface="Calibri"/>
                <a:cs typeface="Calibri"/>
              </a:rPr>
              <a:t>r</a:t>
            </a:r>
            <a:r>
              <a:rPr sz="2400" spc="-25">
                <a:latin typeface="Calibri"/>
                <a:cs typeface="Calibri"/>
              </a:rPr>
              <a:t>s</a:t>
            </a:r>
            <a:r>
              <a:rPr sz="2400" spc="5">
                <a:latin typeface="Calibri"/>
                <a:cs typeface="Calibri"/>
              </a:rPr>
              <a:t>e</a:t>
            </a:r>
            <a:r>
              <a:rPr sz="2400" spc="-10">
                <a:latin typeface="Calibri"/>
                <a:cs typeface="Calibri"/>
              </a:rPr>
              <a:t>c</a:t>
            </a:r>
            <a:r>
              <a:rPr sz="2400" spc="5">
                <a:latin typeface="Calibri"/>
                <a:cs typeface="Calibri"/>
              </a:rPr>
              <a:t>t</a:t>
            </a:r>
            <a:r>
              <a:rPr sz="2400">
                <a:latin typeface="Calibri"/>
                <a:cs typeface="Calibri"/>
              </a:rPr>
              <a:t>i</a:t>
            </a:r>
            <a:r>
              <a:rPr sz="2400" spc="5">
                <a:latin typeface="Calibri"/>
                <a:cs typeface="Calibri"/>
              </a:rPr>
              <a:t>o</a:t>
            </a:r>
            <a:r>
              <a:rPr sz="2400" spc="35">
                <a:latin typeface="Calibri"/>
                <a:cs typeface="Calibri"/>
              </a:rPr>
              <a:t>n</a:t>
            </a:r>
            <a:r>
              <a:rPr sz="2400">
                <a:latin typeface="Calibri"/>
                <a:cs typeface="Calibri"/>
              </a:rPr>
              <a:t>s</a:t>
            </a:r>
            <a:r>
              <a:rPr lang="en-US" sz="2400">
                <a:latin typeface="Calibri"/>
                <a:cs typeface="Calibri"/>
              </a:rPr>
              <a:t> </a:t>
            </a:r>
            <a:r>
              <a:rPr sz="2400" spc="5">
                <a:latin typeface="Calibri"/>
                <a:cs typeface="Calibri"/>
              </a:rPr>
              <a:t>o</a:t>
            </a:r>
            <a:r>
              <a:rPr sz="2400">
                <a:latin typeface="Calibri"/>
                <a:cs typeface="Calibri"/>
              </a:rPr>
              <a:t>f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10" dirty="0">
                <a:latin typeface="Calibri"/>
                <a:cs typeface="Calibri"/>
              </a:rPr>
              <a:t>th</a:t>
            </a:r>
            <a:r>
              <a:rPr sz="2400" dirty="0">
                <a:latin typeface="Calibri"/>
                <a:cs typeface="Calibri"/>
              </a:rPr>
              <a:t>e</a:t>
            </a:r>
          </a:p>
          <a:p>
            <a:pPr marL="356870" marR="5080">
              <a:lnSpc>
                <a:spcPct val="150100"/>
              </a:lnSpc>
              <a:tabLst>
                <a:tab pos="1939289" algn="l"/>
                <a:tab pos="3216910" algn="l"/>
              </a:tabLst>
            </a:pPr>
            <a:r>
              <a:rPr lang="en-IN" sz="2400" dirty="0">
                <a:latin typeface="Calibri"/>
                <a:cs typeface="Calibri"/>
              </a:rPr>
              <a:t>M</a:t>
            </a:r>
            <a:r>
              <a:rPr sz="2400" spc="-45" dirty="0" err="1">
                <a:latin typeface="Calibri"/>
                <a:cs typeface="Calibri"/>
              </a:rPr>
              <a:t>a</a:t>
            </a:r>
            <a:r>
              <a:rPr sz="2400" spc="-10" dirty="0" err="1">
                <a:latin typeface="Calibri"/>
                <a:cs typeface="Calibri"/>
              </a:rPr>
              <a:t>x</a:t>
            </a:r>
            <a:r>
              <a:rPr sz="2400" dirty="0" err="1">
                <a:latin typeface="Calibri"/>
                <a:cs typeface="Calibri"/>
              </a:rPr>
              <a:t>i</a:t>
            </a:r>
            <a:r>
              <a:rPr sz="2400" spc="-25" dirty="0" err="1">
                <a:latin typeface="Calibri"/>
                <a:cs typeface="Calibri"/>
              </a:rPr>
              <a:t>m</a:t>
            </a:r>
            <a:r>
              <a:rPr sz="2400" spc="5" dirty="0" err="1">
                <a:latin typeface="Calibri"/>
                <a:cs typeface="Calibri"/>
              </a:rPr>
              <a:t>u</a:t>
            </a:r>
            <a:r>
              <a:rPr sz="2400" dirty="0" err="1">
                <a:latin typeface="Calibri"/>
                <a:cs typeface="Calibri"/>
              </a:rPr>
              <a:t>m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d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r>
              <a:rPr sz="2400" spc="-25" dirty="0">
                <a:latin typeface="Calibri"/>
                <a:cs typeface="Calibri"/>
              </a:rPr>
              <a:t>i</a:t>
            </a:r>
            <a:r>
              <a:rPr sz="2400" spc="-20" dirty="0">
                <a:latin typeface="Calibri"/>
                <a:cs typeface="Calibri"/>
              </a:rPr>
              <a:t>n</a:t>
            </a:r>
            <a:r>
              <a:rPr sz="2400" spc="-2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m</a:t>
            </a:r>
            <a:r>
              <a:rPr sz="2400" spc="-15" dirty="0">
                <a:latin typeface="Calibri"/>
                <a:cs typeface="Calibri"/>
              </a:rPr>
              <a:t>u</a:t>
            </a:r>
            <a:r>
              <a:rPr sz="2400" dirty="0">
                <a:latin typeface="Calibri"/>
                <a:cs typeface="Calibri"/>
              </a:rPr>
              <a:t>m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values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input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voltage.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3000" y="1676400"/>
            <a:ext cx="3733800" cy="37338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026278" y="5640425"/>
            <a:ext cx="36309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Fig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yn</a:t>
            </a:r>
            <a:r>
              <a:rPr sz="2400" spc="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mic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esi</a:t>
            </a:r>
            <a:r>
              <a:rPr sz="2400" spc="-25" dirty="0">
                <a:latin typeface="Calibri"/>
                <a:cs typeface="Calibri"/>
              </a:rPr>
              <a:t>s</a:t>
            </a:r>
            <a:r>
              <a:rPr sz="2400" spc="-1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0" dirty="0">
                <a:latin typeface="Calibri"/>
                <a:cs typeface="Calibri"/>
              </a:rPr>
              <a:t>nc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25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</a:t>
            </a:r>
            <a:r>
              <a:rPr sz="2400" spc="5" dirty="0">
                <a:latin typeface="Calibri"/>
                <a:cs typeface="Calibri"/>
              </a:rPr>
              <a:t>u</a:t>
            </a:r>
            <a:r>
              <a:rPr sz="2400" spc="20" dirty="0">
                <a:latin typeface="Calibri"/>
                <a:cs typeface="Calibri"/>
              </a:rPr>
              <a:t>r</a:t>
            </a:r>
            <a:r>
              <a:rPr sz="2400" spc="-30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12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583438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P</a:t>
            </a:r>
            <a:r>
              <a:rPr spc="5" dirty="0"/>
              <a:t>N</a:t>
            </a:r>
            <a:r>
              <a:rPr spc="-15" dirty="0"/>
              <a:t> </a:t>
            </a:r>
            <a:r>
              <a:rPr dirty="0"/>
              <a:t>JUNCTIO</a:t>
            </a:r>
            <a:r>
              <a:rPr spc="5" dirty="0"/>
              <a:t>N</a:t>
            </a:r>
            <a:r>
              <a:rPr spc="-10" dirty="0"/>
              <a:t> </a:t>
            </a:r>
            <a:r>
              <a:rPr dirty="0"/>
              <a:t>DIO</a:t>
            </a:r>
            <a:r>
              <a:rPr spc="10" dirty="0"/>
              <a:t>D</a:t>
            </a:r>
            <a:r>
              <a:rPr spc="5" dirty="0"/>
              <a:t>E</a:t>
            </a:r>
            <a:r>
              <a:rPr spc="-155" dirty="0"/>
              <a:t> </a:t>
            </a:r>
            <a:r>
              <a:rPr dirty="0"/>
              <a:t>C</a:t>
            </a:r>
            <a:r>
              <a:rPr spc="5" dirty="0"/>
              <a:t>HAR</a:t>
            </a:r>
            <a:r>
              <a:rPr spc="10" dirty="0"/>
              <a:t>A</a:t>
            </a:r>
            <a:r>
              <a:rPr dirty="0"/>
              <a:t>CTE</a:t>
            </a:r>
            <a:r>
              <a:rPr spc="10" dirty="0"/>
              <a:t>R</a:t>
            </a:r>
            <a:r>
              <a:rPr dirty="0"/>
              <a:t>I</a:t>
            </a:r>
            <a:r>
              <a:rPr spc="-15" dirty="0"/>
              <a:t>S</a:t>
            </a:r>
            <a:r>
              <a:rPr spc="-5" dirty="0"/>
              <a:t>TI</a:t>
            </a:r>
            <a:r>
              <a:rPr spc="-15" dirty="0"/>
              <a:t>C</a:t>
            </a:r>
            <a:r>
              <a:rPr dirty="0"/>
              <a:t>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1447800"/>
            <a:ext cx="5715000" cy="40386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13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418592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DIODE</a:t>
            </a:r>
            <a:r>
              <a:rPr spc="-70" dirty="0"/>
              <a:t> </a:t>
            </a:r>
            <a:r>
              <a:rPr spc="-25" dirty="0"/>
              <a:t>EQUIVALENT</a:t>
            </a:r>
            <a:r>
              <a:rPr spc="-100" dirty="0"/>
              <a:t> </a:t>
            </a:r>
            <a:r>
              <a:rPr spc="-5" dirty="0"/>
              <a:t>CIRCUIT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607" y="2564510"/>
            <a:ext cx="2802889" cy="18500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49545" y="2362200"/>
            <a:ext cx="2372487" cy="208026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29132" y="1445767"/>
            <a:ext cx="66929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>
              <a:spcBef>
                <a:spcPts val="100"/>
              </a:spcBef>
              <a:tabLst>
                <a:tab pos="1164590" algn="l"/>
                <a:tab pos="2006600" algn="l"/>
                <a:tab pos="3338829" algn="l"/>
              </a:tabLst>
            </a:pPr>
            <a:r>
              <a:rPr sz="2400" dirty="0">
                <a:latin typeface="Calibri"/>
                <a:cs typeface="Calibri"/>
              </a:rPr>
              <a:t>When</a:t>
            </a:r>
            <a:r>
              <a:rPr sz="2400" spc="4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	</a:t>
            </a:r>
            <a:r>
              <a:rPr sz="2400" spc="5" dirty="0">
                <a:latin typeface="Calibri"/>
                <a:cs typeface="Calibri"/>
              </a:rPr>
              <a:t>diode	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204" dirty="0">
                <a:latin typeface="Calibri"/>
                <a:cs typeface="Calibri"/>
              </a:rPr>
              <a:t> </a:t>
            </a:r>
            <a:r>
              <a:rPr sz="2400" spc="-120" dirty="0">
                <a:latin typeface="Calibri"/>
                <a:cs typeface="Calibri"/>
              </a:rPr>
              <a:t>F.B,</a:t>
            </a:r>
            <a:r>
              <a:rPr sz="2400" spc="37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we</a:t>
            </a:r>
            <a:r>
              <a:rPr lang="en-US" sz="2400" spc="-3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can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the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for</a:t>
            </a:r>
            <a:r>
              <a:rPr lang="en-US" sz="2400" spc="-40" dirty="0">
                <a:latin typeface="Calibri"/>
                <a:cs typeface="Calibri"/>
              </a:rPr>
              <a:t> </a:t>
            </a:r>
            <a:r>
              <a:rPr lang="en-IN" sz="2400" spc="-30" dirty="0">
                <a:latin typeface="Calibri"/>
                <a:cs typeface="Calibri"/>
              </a:rPr>
              <a:t>approximate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state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4600" y="4572000"/>
            <a:ext cx="2895600" cy="17526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14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17690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DIO</a:t>
            </a:r>
            <a:r>
              <a:rPr spc="10" dirty="0"/>
              <a:t>D</a:t>
            </a:r>
            <a:r>
              <a:rPr spc="5" dirty="0"/>
              <a:t>E</a:t>
            </a:r>
            <a:r>
              <a:rPr spc="-160" dirty="0"/>
              <a:t> </a:t>
            </a:r>
            <a:r>
              <a:rPr spc="-15" dirty="0"/>
              <a:t>A</a:t>
            </a:r>
            <a:r>
              <a:rPr spc="-25" dirty="0"/>
              <a:t>PP</a:t>
            </a:r>
            <a:r>
              <a:rPr spc="-35" dirty="0"/>
              <a:t>L</a:t>
            </a:r>
            <a:r>
              <a:rPr spc="-30" dirty="0"/>
              <a:t>I</a:t>
            </a:r>
            <a:r>
              <a:rPr spc="-20" dirty="0"/>
              <a:t>C</a:t>
            </a:r>
            <a:r>
              <a:rPr spc="-15" dirty="0"/>
              <a:t>AT</a:t>
            </a:r>
            <a:r>
              <a:rPr spc="-30" dirty="0"/>
              <a:t>IO</a:t>
            </a:r>
            <a:r>
              <a:rPr spc="-20" dirty="0"/>
              <a:t>N</a:t>
            </a:r>
            <a:r>
              <a:rPr dirty="0"/>
              <a:t>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22044" y="1554464"/>
            <a:ext cx="4546600" cy="417322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400" spc="-10" dirty="0">
                <a:latin typeface="Calibri"/>
                <a:cs typeface="Calibri"/>
              </a:rPr>
              <a:t>common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applications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diodes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are</a:t>
            </a:r>
            <a:endParaRPr sz="2400">
              <a:latin typeface="Calibri"/>
              <a:cs typeface="Calibri"/>
            </a:endParaRPr>
          </a:p>
          <a:p>
            <a:pPr marL="243840" indent="-231775">
              <a:lnSpc>
                <a:spcPct val="100000"/>
              </a:lnSpc>
              <a:spcBef>
                <a:spcPts val="1200"/>
              </a:spcBef>
              <a:buSzPct val="89583"/>
              <a:buFont typeface="Wingdings"/>
              <a:buChar char=""/>
              <a:tabLst>
                <a:tab pos="244475" algn="l"/>
              </a:tabLst>
            </a:pPr>
            <a:r>
              <a:rPr sz="2400" spc="-30" dirty="0">
                <a:latin typeface="Calibri"/>
                <a:cs typeface="Calibri"/>
              </a:rPr>
              <a:t>Switches</a:t>
            </a:r>
            <a:endParaRPr sz="2400">
              <a:latin typeface="Calibri"/>
              <a:cs typeface="Calibri"/>
            </a:endParaRPr>
          </a:p>
          <a:p>
            <a:pPr marL="243840" indent="-231775">
              <a:lnSpc>
                <a:spcPct val="100000"/>
              </a:lnSpc>
              <a:spcBef>
                <a:spcPts val="1205"/>
              </a:spcBef>
              <a:buSzPct val="89583"/>
              <a:buFont typeface="Wingdings"/>
              <a:buChar char=""/>
              <a:tabLst>
                <a:tab pos="244475" algn="l"/>
              </a:tabLst>
            </a:pPr>
            <a:r>
              <a:rPr sz="2400" spc="-35" dirty="0">
                <a:latin typeface="Calibri"/>
                <a:cs typeface="Calibri"/>
              </a:rPr>
              <a:t>Rectifiers</a:t>
            </a:r>
            <a:endParaRPr sz="2400">
              <a:latin typeface="Calibri"/>
              <a:cs typeface="Calibri"/>
            </a:endParaRPr>
          </a:p>
          <a:p>
            <a:pPr marL="243840" indent="-231775">
              <a:lnSpc>
                <a:spcPct val="100000"/>
              </a:lnSpc>
              <a:spcBef>
                <a:spcPts val="1200"/>
              </a:spcBef>
              <a:buSzPct val="89583"/>
              <a:buFont typeface="Wingdings"/>
              <a:buChar char=""/>
              <a:tabLst>
                <a:tab pos="244475" algn="l"/>
              </a:tabLst>
            </a:pPr>
            <a:r>
              <a:rPr sz="2400" spc="-5" dirty="0">
                <a:latin typeface="Calibri"/>
                <a:cs typeface="Calibri"/>
              </a:rPr>
              <a:t>Clipper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Circuits</a:t>
            </a:r>
            <a:endParaRPr sz="2400">
              <a:latin typeface="Calibri"/>
              <a:cs typeface="Calibri"/>
            </a:endParaRPr>
          </a:p>
          <a:p>
            <a:pPr marL="243840" indent="-231775">
              <a:lnSpc>
                <a:spcPct val="100000"/>
              </a:lnSpc>
              <a:spcBef>
                <a:spcPts val="1200"/>
              </a:spcBef>
              <a:buSzPct val="89583"/>
              <a:buFont typeface="Wingdings"/>
              <a:buChar char=""/>
              <a:tabLst>
                <a:tab pos="244475" algn="l"/>
              </a:tabLst>
            </a:pPr>
            <a:r>
              <a:rPr sz="2400" spc="-5" dirty="0">
                <a:latin typeface="Calibri"/>
                <a:cs typeface="Calibri"/>
              </a:rPr>
              <a:t>Clamping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Circuits</a:t>
            </a:r>
            <a:endParaRPr sz="2400">
              <a:latin typeface="Calibri"/>
              <a:cs typeface="Calibri"/>
            </a:endParaRPr>
          </a:p>
          <a:p>
            <a:pPr marL="243840" indent="-231775">
              <a:lnSpc>
                <a:spcPct val="100000"/>
              </a:lnSpc>
              <a:spcBef>
                <a:spcPts val="1205"/>
              </a:spcBef>
              <a:buSzPct val="89583"/>
              <a:buFont typeface="Wingdings"/>
              <a:buChar char=""/>
              <a:tabLst>
                <a:tab pos="244475" algn="l"/>
              </a:tabLst>
            </a:pPr>
            <a:r>
              <a:rPr sz="2400" spc="-40" dirty="0">
                <a:latin typeface="Calibri"/>
                <a:cs typeface="Calibri"/>
              </a:rPr>
              <a:t>Reverse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Current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Protection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Circuits</a:t>
            </a:r>
            <a:endParaRPr sz="2400">
              <a:latin typeface="Calibri"/>
              <a:cs typeface="Calibri"/>
            </a:endParaRPr>
          </a:p>
          <a:p>
            <a:pPr marL="243840" indent="-231775">
              <a:lnSpc>
                <a:spcPct val="100000"/>
              </a:lnSpc>
              <a:spcBef>
                <a:spcPts val="1200"/>
              </a:spcBef>
              <a:buSzPct val="89583"/>
              <a:buFont typeface="Wingdings"/>
              <a:buChar char=""/>
              <a:tabLst>
                <a:tab pos="244475" algn="l"/>
              </a:tabLst>
            </a:pPr>
            <a:r>
              <a:rPr sz="2400" dirty="0">
                <a:latin typeface="Calibri"/>
                <a:cs typeface="Calibri"/>
              </a:rPr>
              <a:t>In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Logic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Gates</a:t>
            </a:r>
            <a:endParaRPr sz="2400">
              <a:latin typeface="Calibri"/>
              <a:cs typeface="Calibri"/>
            </a:endParaRPr>
          </a:p>
          <a:p>
            <a:pPr marL="243840" indent="-231775">
              <a:lnSpc>
                <a:spcPct val="100000"/>
              </a:lnSpc>
              <a:spcBef>
                <a:spcPts val="1205"/>
              </a:spcBef>
              <a:buSzPct val="89583"/>
              <a:buFont typeface="Wingdings"/>
              <a:buChar char=""/>
              <a:tabLst>
                <a:tab pos="244475" algn="l"/>
              </a:tabLst>
            </a:pPr>
            <a:r>
              <a:rPr sz="2400" spc="-40" dirty="0">
                <a:latin typeface="Calibri"/>
                <a:cs typeface="Calibri"/>
              </a:rPr>
              <a:t>Voltage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Multipliers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15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149733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REC</a:t>
            </a:r>
            <a:r>
              <a:rPr spc="10" dirty="0"/>
              <a:t>T</a:t>
            </a:r>
            <a:r>
              <a:rPr dirty="0"/>
              <a:t>IFIER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8131" y="1554226"/>
            <a:ext cx="7118350" cy="28956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372110" indent="-34480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7505" algn="l"/>
              </a:tabLst>
            </a:pPr>
            <a:r>
              <a:rPr sz="2400" dirty="0">
                <a:latin typeface="Calibri"/>
                <a:cs typeface="Calibri"/>
              </a:rPr>
              <a:t>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circuit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that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converts </a:t>
            </a:r>
            <a:r>
              <a:rPr sz="2400" dirty="0">
                <a:latin typeface="Calibri"/>
                <a:cs typeface="Calibri"/>
              </a:rPr>
              <a:t>ac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voltage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main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supply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into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pulsating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dc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voltage</a:t>
            </a:r>
            <a:r>
              <a:rPr lang="en-US"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using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more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junction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diodes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10" dirty="0">
                <a:latin typeface="Calibri"/>
                <a:cs typeface="Calibri"/>
              </a:rPr>
              <a:t> called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rectifier.</a:t>
            </a:r>
            <a:endParaRPr sz="2400" dirty="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1205"/>
              </a:spcBef>
              <a:buFont typeface="Wingdings"/>
              <a:buChar char=""/>
              <a:tabLst>
                <a:tab pos="357505" algn="l"/>
              </a:tabLst>
            </a:pPr>
            <a:r>
              <a:rPr sz="2400" spc="-5" dirty="0">
                <a:latin typeface="Calibri"/>
                <a:cs typeface="Calibri"/>
              </a:rPr>
              <a:t>Half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75" dirty="0">
                <a:latin typeface="Calibri"/>
                <a:cs typeface="Calibri"/>
              </a:rPr>
              <a:t>Wave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Rectifier</a:t>
            </a:r>
            <a:endParaRPr sz="2400" dirty="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1995"/>
              </a:spcBef>
              <a:buFont typeface="Wingdings"/>
              <a:buChar char=""/>
              <a:tabLst>
                <a:tab pos="357505" algn="l"/>
              </a:tabLst>
            </a:pPr>
            <a:r>
              <a:rPr sz="2400" dirty="0">
                <a:latin typeface="Calibri"/>
                <a:cs typeface="Calibri"/>
              </a:rPr>
              <a:t>Full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75" dirty="0">
                <a:latin typeface="Calibri"/>
                <a:cs typeface="Calibri"/>
              </a:rPr>
              <a:t>Wave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Rectifier</a:t>
            </a:r>
            <a:endParaRPr sz="2400" dirty="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1995"/>
              </a:spcBef>
              <a:buFont typeface="Wingdings"/>
              <a:buChar char=""/>
              <a:tabLst>
                <a:tab pos="357505" algn="l"/>
              </a:tabLst>
            </a:pPr>
            <a:r>
              <a:rPr sz="2400" spc="-5" dirty="0">
                <a:latin typeface="Calibri"/>
                <a:cs typeface="Calibri"/>
              </a:rPr>
              <a:t>Bridge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Rectifier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16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322" y="183337"/>
            <a:ext cx="282511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H</a:t>
            </a:r>
            <a:r>
              <a:rPr spc="10" dirty="0"/>
              <a:t>a</a:t>
            </a:r>
            <a:r>
              <a:rPr dirty="0"/>
              <a:t>lf</a:t>
            </a:r>
            <a:r>
              <a:rPr spc="-55" dirty="0"/>
              <a:t> </a:t>
            </a:r>
            <a:r>
              <a:rPr spc="-70" dirty="0"/>
              <a:t>W</a:t>
            </a:r>
            <a:r>
              <a:rPr spc="-60" dirty="0"/>
              <a:t>a</a:t>
            </a:r>
            <a:r>
              <a:rPr spc="-80" dirty="0"/>
              <a:t>v</a:t>
            </a:r>
            <a:r>
              <a:rPr spc="5" dirty="0"/>
              <a:t>e</a:t>
            </a:r>
            <a:r>
              <a:rPr spc="-229" dirty="0"/>
              <a:t> </a:t>
            </a:r>
            <a:r>
              <a:rPr spc="5" dirty="0"/>
              <a:t>R</a:t>
            </a:r>
            <a:r>
              <a:rPr spc="10" dirty="0"/>
              <a:t>e</a:t>
            </a:r>
            <a:r>
              <a:rPr spc="-5" dirty="0"/>
              <a:t>c</a:t>
            </a:r>
            <a:r>
              <a:rPr spc="10" dirty="0"/>
              <a:t>t</a:t>
            </a:r>
            <a:r>
              <a:rPr dirty="0"/>
              <a:t>i</a:t>
            </a:r>
            <a:r>
              <a:rPr spc="5" dirty="0"/>
              <a:t>f</a:t>
            </a:r>
            <a:r>
              <a:rPr dirty="0"/>
              <a:t>i</a:t>
            </a:r>
            <a:r>
              <a:rPr spc="-10" dirty="0"/>
              <a:t>e</a:t>
            </a:r>
            <a:r>
              <a:rPr dirty="0"/>
              <a:t>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4817" y="986917"/>
            <a:ext cx="7329170" cy="30059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360" marR="256540" indent="-201295">
              <a:lnSpc>
                <a:spcPct val="150100"/>
              </a:lnSpc>
              <a:spcBef>
                <a:spcPts val="100"/>
              </a:spcBef>
              <a:buSzPct val="89583"/>
              <a:buFont typeface="Wingdings"/>
              <a:buChar char=""/>
              <a:tabLst>
                <a:tab pos="244475" algn="l"/>
                <a:tab pos="3460750" algn="l"/>
                <a:tab pos="5683250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process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removing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one-half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input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signal </a:t>
            </a:r>
            <a:r>
              <a:rPr sz="2400" spc="-40" dirty="0">
                <a:latin typeface="Calibri"/>
                <a:cs typeface="Calibri"/>
              </a:rPr>
              <a:t>to 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establish</a:t>
            </a:r>
            <a:r>
              <a:rPr sz="2400" spc="-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dc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level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10" dirty="0">
                <a:latin typeface="Calibri"/>
                <a:cs typeface="Calibri"/>
              </a:rPr>
              <a:t>is</a:t>
            </a:r>
            <a:r>
              <a:rPr lang="en-US"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called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half-wave</a:t>
            </a:r>
            <a:r>
              <a:rPr sz="2400" spc="17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rectification.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"/>
            </a:pPr>
            <a:endParaRPr sz="2700" dirty="0">
              <a:latin typeface="Calibri"/>
              <a:cs typeface="Calibri"/>
            </a:endParaRPr>
          </a:p>
          <a:p>
            <a:pPr marL="213360" marR="5080" indent="-201295">
              <a:lnSpc>
                <a:spcPct val="100000"/>
              </a:lnSpc>
              <a:buSzPct val="89583"/>
              <a:buFont typeface="Wingdings"/>
              <a:buChar char=""/>
              <a:tabLst>
                <a:tab pos="244475" algn="l"/>
                <a:tab pos="612140" algn="l"/>
                <a:tab pos="1247140" algn="l"/>
              </a:tabLst>
            </a:pPr>
            <a:r>
              <a:rPr sz="2400" dirty="0">
                <a:latin typeface="Calibri"/>
                <a:cs typeface="Calibri"/>
              </a:rPr>
              <a:t>In	</a:t>
            </a:r>
            <a:r>
              <a:rPr sz="2400" spc="-5" dirty="0">
                <a:latin typeface="Calibri"/>
                <a:cs typeface="Calibri"/>
              </a:rPr>
              <a:t>Half	</a:t>
            </a:r>
            <a:r>
              <a:rPr sz="2400" spc="-50" dirty="0">
                <a:latin typeface="Calibri"/>
                <a:cs typeface="Calibri"/>
              </a:rPr>
              <a:t>wave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rectification,</a:t>
            </a:r>
            <a:r>
              <a:rPr sz="2400" spc="440" dirty="0">
                <a:latin typeface="Calibri"/>
                <a:cs typeface="Calibri"/>
              </a:rPr>
              <a:t> </a:t>
            </a:r>
            <a:r>
              <a:rPr sz="2400" spc="20" dirty="0">
                <a:latin typeface="Calibri"/>
                <a:cs typeface="Calibri"/>
              </a:rPr>
              <a:t>the</a:t>
            </a:r>
            <a:r>
              <a:rPr lang="en-US" sz="2400" spc="20" dirty="0">
                <a:latin typeface="Calibri"/>
                <a:cs typeface="Calibri"/>
              </a:rPr>
              <a:t> </a:t>
            </a:r>
            <a:r>
              <a:rPr sz="2400" spc="20" dirty="0">
                <a:latin typeface="Calibri"/>
                <a:cs typeface="Calibri"/>
              </a:rPr>
              <a:t>rectifier</a:t>
            </a:r>
            <a:r>
              <a:rPr sz="2400" spc="2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conducts </a:t>
            </a:r>
            <a:r>
              <a:rPr sz="2400" spc="-10" dirty="0">
                <a:latin typeface="Calibri"/>
                <a:cs typeface="Calibri"/>
              </a:rPr>
              <a:t>current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during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positive</a:t>
            </a:r>
            <a:r>
              <a:rPr lang="en-US"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half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cycle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input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signal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-55" dirty="0">
                <a:latin typeface="Calibri"/>
                <a:cs typeface="Calibri"/>
              </a:rPr>
              <a:t>only.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"/>
            </a:pPr>
            <a:endParaRPr sz="2350" dirty="0">
              <a:latin typeface="Calibri"/>
              <a:cs typeface="Calibri"/>
            </a:endParaRPr>
          </a:p>
          <a:p>
            <a:pPr marL="243840" indent="-231775">
              <a:lnSpc>
                <a:spcPct val="100000"/>
              </a:lnSpc>
              <a:buSzPct val="89583"/>
              <a:buFont typeface="Wingdings"/>
              <a:buChar char=""/>
              <a:tabLst>
                <a:tab pos="244475" algn="l"/>
              </a:tabLst>
            </a:pPr>
            <a:r>
              <a:rPr sz="2400" spc="-35" dirty="0">
                <a:latin typeface="Calibri"/>
                <a:cs typeface="Calibri"/>
              </a:rPr>
              <a:t>Negative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half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cycle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9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suppressed.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17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322" y="183337"/>
            <a:ext cx="282511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H</a:t>
            </a:r>
            <a:r>
              <a:rPr spc="10" dirty="0"/>
              <a:t>a</a:t>
            </a:r>
            <a:r>
              <a:rPr dirty="0"/>
              <a:t>lf</a:t>
            </a:r>
            <a:r>
              <a:rPr spc="-55" dirty="0"/>
              <a:t> </a:t>
            </a:r>
            <a:r>
              <a:rPr spc="-70" dirty="0"/>
              <a:t>W</a:t>
            </a:r>
            <a:r>
              <a:rPr spc="-60" dirty="0"/>
              <a:t>a</a:t>
            </a:r>
            <a:r>
              <a:rPr spc="-80" dirty="0"/>
              <a:t>v</a:t>
            </a:r>
            <a:r>
              <a:rPr spc="5" dirty="0"/>
              <a:t>e</a:t>
            </a:r>
            <a:r>
              <a:rPr spc="-229" dirty="0"/>
              <a:t> </a:t>
            </a:r>
            <a:r>
              <a:rPr spc="5" dirty="0"/>
              <a:t>R</a:t>
            </a:r>
            <a:r>
              <a:rPr spc="10" dirty="0"/>
              <a:t>e</a:t>
            </a:r>
            <a:r>
              <a:rPr spc="-5" dirty="0"/>
              <a:t>c</a:t>
            </a:r>
            <a:r>
              <a:rPr spc="10" dirty="0"/>
              <a:t>t</a:t>
            </a:r>
            <a:r>
              <a:rPr dirty="0"/>
              <a:t>i</a:t>
            </a:r>
            <a:r>
              <a:rPr spc="5" dirty="0"/>
              <a:t>f</a:t>
            </a:r>
            <a:r>
              <a:rPr dirty="0"/>
              <a:t>i</a:t>
            </a:r>
            <a:r>
              <a:rPr spc="-10" dirty="0"/>
              <a:t>e</a:t>
            </a:r>
            <a:r>
              <a:rPr dirty="0"/>
              <a:t>r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981200"/>
            <a:ext cx="5830951" cy="38862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18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322" y="183337"/>
            <a:ext cx="321881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HALF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1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800" b="1" spc="-23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9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TIFIER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8561" y="979169"/>
            <a:ext cx="34607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200" b="1" spc="-90" dirty="0">
                <a:latin typeface="Calibri"/>
                <a:cs typeface="Calibri"/>
              </a:rPr>
              <a:t>A</a:t>
            </a:r>
            <a:r>
              <a:rPr sz="2200" b="1" spc="-60" dirty="0">
                <a:latin typeface="Calibri"/>
                <a:cs typeface="Calibri"/>
              </a:rPr>
              <a:t>v</a:t>
            </a:r>
            <a:r>
              <a:rPr sz="2200" b="1" spc="-55" dirty="0">
                <a:latin typeface="Calibri"/>
                <a:cs typeface="Calibri"/>
              </a:rPr>
              <a:t>e</a:t>
            </a:r>
            <a:r>
              <a:rPr sz="2200" b="1" spc="-90" dirty="0">
                <a:latin typeface="Calibri"/>
                <a:cs typeface="Calibri"/>
              </a:rPr>
              <a:t>r</a:t>
            </a:r>
            <a:r>
              <a:rPr sz="2200" b="1" spc="-60" dirty="0">
                <a:latin typeface="Calibri"/>
                <a:cs typeface="Calibri"/>
              </a:rPr>
              <a:t>ag</a:t>
            </a:r>
            <a:r>
              <a:rPr sz="2200" b="1" dirty="0">
                <a:latin typeface="Calibri"/>
                <a:cs typeface="Calibri"/>
              </a:rPr>
              <a:t>e</a:t>
            </a:r>
            <a:r>
              <a:rPr sz="2200" b="1" spc="-1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DC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l</a:t>
            </a:r>
            <a:r>
              <a:rPr sz="2200" b="1" spc="-10" dirty="0">
                <a:latin typeface="Calibri"/>
                <a:cs typeface="Calibri"/>
              </a:rPr>
              <a:t>oa</a:t>
            </a:r>
            <a:r>
              <a:rPr sz="2200" b="1" dirty="0">
                <a:latin typeface="Calibri"/>
                <a:cs typeface="Calibri"/>
              </a:rPr>
              <a:t>d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C</a:t>
            </a:r>
            <a:r>
              <a:rPr sz="2200" b="1" spc="-35" dirty="0">
                <a:latin typeface="Calibri"/>
                <a:cs typeface="Calibri"/>
              </a:rPr>
              <a:t>u</a:t>
            </a:r>
            <a:r>
              <a:rPr sz="2200" b="1" spc="-15" dirty="0">
                <a:latin typeface="Calibri"/>
                <a:cs typeface="Calibri"/>
              </a:rPr>
              <a:t>r</a:t>
            </a:r>
            <a:r>
              <a:rPr sz="2200" b="1" spc="-40" dirty="0">
                <a:latin typeface="Calibri"/>
                <a:cs typeface="Calibri"/>
              </a:rPr>
              <a:t>r</a:t>
            </a:r>
            <a:r>
              <a:rPr sz="2200" b="1" spc="-30" dirty="0">
                <a:latin typeface="Calibri"/>
                <a:cs typeface="Calibri"/>
              </a:rPr>
              <a:t>e</a:t>
            </a:r>
            <a:r>
              <a:rPr sz="2200" b="1" spc="-55" dirty="0">
                <a:latin typeface="Calibri"/>
                <a:cs typeface="Calibri"/>
              </a:rPr>
              <a:t>n</a:t>
            </a:r>
            <a:r>
              <a:rPr sz="2200" b="1" dirty="0">
                <a:latin typeface="Calibri"/>
                <a:cs typeface="Calibri"/>
              </a:rPr>
              <a:t>t</a:t>
            </a:r>
            <a:r>
              <a:rPr sz="2200" b="1" spc="-125" dirty="0">
                <a:latin typeface="Calibri"/>
                <a:cs typeface="Calibri"/>
              </a:rPr>
              <a:t> </a:t>
            </a:r>
            <a:r>
              <a:rPr sz="2200" b="1" spc="10" dirty="0">
                <a:latin typeface="Calibri"/>
                <a:cs typeface="Calibri"/>
              </a:rPr>
              <a:t>(</a:t>
            </a:r>
            <a:r>
              <a:rPr sz="2200" b="1" spc="5" dirty="0">
                <a:latin typeface="Calibri"/>
                <a:cs typeface="Calibri"/>
              </a:rPr>
              <a:t>I</a:t>
            </a:r>
            <a:r>
              <a:rPr sz="2175" b="1" spc="-7" baseline="-13409" dirty="0">
                <a:latin typeface="Calibri"/>
                <a:cs typeface="Calibri"/>
              </a:rPr>
              <a:t>D</a:t>
            </a:r>
            <a:r>
              <a:rPr sz="2175" b="1" spc="240" baseline="-13409" dirty="0">
                <a:latin typeface="Calibri"/>
                <a:cs typeface="Calibri"/>
              </a:rPr>
              <a:t>C</a:t>
            </a:r>
            <a:r>
              <a:rPr sz="2200" b="1" spc="10" dirty="0">
                <a:latin typeface="Calibri"/>
                <a:cs typeface="Calibri"/>
              </a:rPr>
              <a:t>):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648" y="1627632"/>
            <a:ext cx="6562344" cy="9144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3124200"/>
            <a:ext cx="3127248" cy="21945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0" y="3505200"/>
            <a:ext cx="3712464" cy="67056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762000" y="4343400"/>
            <a:ext cx="2844165" cy="1582420"/>
            <a:chOff x="762000" y="4343400"/>
            <a:chExt cx="2844165" cy="158242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000" y="4343400"/>
              <a:ext cx="2843783" cy="81686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000" y="5181600"/>
              <a:ext cx="2642616" cy="743712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9600" y="6096000"/>
            <a:ext cx="7357872" cy="43891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05400" y="3276600"/>
            <a:ext cx="3200400" cy="20574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19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1460" cy="911860"/>
          </a:xfrm>
          <a:custGeom>
            <a:avLst/>
            <a:gdLst/>
            <a:ahLst/>
            <a:cxnLst/>
            <a:rect l="l" t="t" r="r" b="b"/>
            <a:pathLst>
              <a:path w="9141460" h="911860">
                <a:moveTo>
                  <a:pt x="9140952" y="0"/>
                </a:moveTo>
                <a:lnTo>
                  <a:pt x="0" y="0"/>
                </a:lnTo>
                <a:lnTo>
                  <a:pt x="0" y="911351"/>
                </a:lnTo>
                <a:lnTo>
                  <a:pt x="9140952" y="911351"/>
                </a:lnTo>
                <a:lnTo>
                  <a:pt x="9140952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606" y="228726"/>
            <a:ext cx="16217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CONTENTS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21460" y="1193419"/>
            <a:ext cx="5523230" cy="2998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904" indent="-243840">
              <a:lnSpc>
                <a:spcPct val="100000"/>
              </a:lnSpc>
              <a:spcBef>
                <a:spcPts val="100"/>
              </a:spcBef>
              <a:buSzPct val="91666"/>
              <a:buFont typeface="Wingdings"/>
              <a:buChar char=""/>
              <a:tabLst>
                <a:tab pos="256540" algn="l"/>
              </a:tabLst>
            </a:pPr>
            <a:r>
              <a:rPr sz="2400" dirty="0">
                <a:latin typeface="Calibri"/>
                <a:cs typeface="Calibri"/>
              </a:rPr>
              <a:t>I</a:t>
            </a:r>
            <a:r>
              <a:rPr sz="2400" spc="-20" dirty="0">
                <a:latin typeface="Calibri"/>
                <a:cs typeface="Calibri"/>
              </a:rPr>
              <a:t>n</a:t>
            </a:r>
            <a:r>
              <a:rPr sz="2400" spc="5" dirty="0">
                <a:latin typeface="Calibri"/>
                <a:cs typeface="Calibri"/>
              </a:rPr>
              <a:t>t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5" dirty="0">
                <a:latin typeface="Calibri"/>
                <a:cs typeface="Calibri"/>
              </a:rPr>
              <a:t>du</a:t>
            </a:r>
            <a:r>
              <a:rPr sz="2400" spc="-10" dirty="0">
                <a:latin typeface="Calibri"/>
                <a:cs typeface="Calibri"/>
              </a:rPr>
              <a:t>c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s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th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j</a:t>
            </a:r>
            <a:r>
              <a:rPr sz="2400" spc="10" dirty="0">
                <a:latin typeface="Calibri"/>
                <a:cs typeface="Calibri"/>
              </a:rPr>
              <a:t>u</a:t>
            </a:r>
            <a:r>
              <a:rPr sz="2400" spc="5" dirty="0">
                <a:latin typeface="Calibri"/>
                <a:cs typeface="Calibri"/>
              </a:rPr>
              <a:t>n</a:t>
            </a:r>
            <a:r>
              <a:rPr sz="2400" spc="-10" dirty="0">
                <a:latin typeface="Calibri"/>
                <a:cs typeface="Calibri"/>
              </a:rPr>
              <a:t>c</a:t>
            </a:r>
            <a:r>
              <a:rPr sz="2400" spc="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ion</a:t>
            </a:r>
            <a:r>
              <a:rPr sz="2400" spc="-17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io</a:t>
            </a:r>
            <a:r>
              <a:rPr sz="2400" spc="1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es.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"/>
            </a:pPr>
            <a:endParaRPr sz="2450" dirty="0">
              <a:latin typeface="Calibri"/>
              <a:cs typeface="Calibri"/>
            </a:endParaRPr>
          </a:p>
          <a:p>
            <a:pPr marL="255904" indent="-243840">
              <a:lnSpc>
                <a:spcPct val="100000"/>
              </a:lnSpc>
              <a:buSzPct val="91666"/>
              <a:buFont typeface="Wingdings"/>
              <a:buChar char=""/>
              <a:tabLst>
                <a:tab pos="256540" algn="l"/>
              </a:tabLst>
            </a:pPr>
            <a:r>
              <a:rPr sz="2400" spc="-5" dirty="0">
                <a:latin typeface="Calibri"/>
                <a:cs typeface="Calibri"/>
              </a:rPr>
              <a:t>Analysis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diode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characteristics.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"/>
            </a:pPr>
            <a:endParaRPr sz="2450" dirty="0">
              <a:latin typeface="Calibri"/>
              <a:cs typeface="Calibri"/>
            </a:endParaRPr>
          </a:p>
          <a:p>
            <a:pPr marL="255904" indent="-243840">
              <a:lnSpc>
                <a:spcPct val="100000"/>
              </a:lnSpc>
              <a:buSzPct val="91666"/>
              <a:buFont typeface="Wingdings"/>
              <a:buChar char=""/>
              <a:tabLst>
                <a:tab pos="256540" algn="l"/>
              </a:tabLst>
            </a:pP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spc="5" dirty="0">
                <a:latin typeface="Calibri"/>
                <a:cs typeface="Calibri"/>
              </a:rPr>
              <a:t>qu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5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25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25" dirty="0">
                <a:latin typeface="Calibri"/>
                <a:cs typeface="Calibri"/>
              </a:rPr>
              <a:t>r</a:t>
            </a:r>
            <a:r>
              <a:rPr sz="2400" spc="-10" dirty="0">
                <a:latin typeface="Calibri"/>
                <a:cs typeface="Calibri"/>
              </a:rPr>
              <a:t>c</a:t>
            </a:r>
            <a:r>
              <a:rPr sz="2400" spc="5" dirty="0">
                <a:latin typeface="Calibri"/>
                <a:cs typeface="Calibri"/>
              </a:rPr>
              <a:t>u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10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1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</a:t>
            </a:r>
            <a:r>
              <a:rPr sz="2400" spc="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d</a:t>
            </a:r>
            <a:r>
              <a:rPr sz="2400" spc="-1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</a:t>
            </a:r>
            <a:r>
              <a:rPr sz="2400" spc="1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e.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 dirty="0">
              <a:latin typeface="Calibri"/>
              <a:cs typeface="Calibri"/>
            </a:endParaRPr>
          </a:p>
          <a:p>
            <a:pPr marL="255904" indent="-243840">
              <a:lnSpc>
                <a:spcPct val="100000"/>
              </a:lnSpc>
              <a:buSzPct val="91666"/>
              <a:buFont typeface="Wingdings"/>
              <a:buChar char=""/>
              <a:tabLst>
                <a:tab pos="256540" algn="l"/>
              </a:tabLst>
            </a:pPr>
            <a:r>
              <a:rPr sz="2400" dirty="0">
                <a:latin typeface="Calibri"/>
                <a:cs typeface="Calibri"/>
              </a:rPr>
              <a:t>Diodes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rectifiers.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"/>
            </a:pPr>
            <a:endParaRPr sz="245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2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130" y="183337"/>
            <a:ext cx="321881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HALF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1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800" b="1" spc="-23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9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2800" b="1" spc="-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TIFIER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029" y="979169"/>
            <a:ext cx="286512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114" dirty="0">
                <a:latin typeface="Calibri"/>
                <a:cs typeface="Calibri"/>
              </a:rPr>
              <a:t>A</a:t>
            </a:r>
            <a:r>
              <a:rPr sz="2200" b="1" spc="-85" dirty="0">
                <a:latin typeface="Calibri"/>
                <a:cs typeface="Calibri"/>
              </a:rPr>
              <a:t>ve</a:t>
            </a:r>
            <a:r>
              <a:rPr sz="2200" b="1" spc="-114" dirty="0">
                <a:latin typeface="Calibri"/>
                <a:cs typeface="Calibri"/>
              </a:rPr>
              <a:t>r</a:t>
            </a:r>
            <a:r>
              <a:rPr sz="2200" b="1" spc="-85" dirty="0">
                <a:latin typeface="Calibri"/>
                <a:cs typeface="Calibri"/>
              </a:rPr>
              <a:t>a</a:t>
            </a:r>
            <a:r>
              <a:rPr sz="2200" b="1" spc="-90" dirty="0">
                <a:latin typeface="Calibri"/>
                <a:cs typeface="Calibri"/>
              </a:rPr>
              <a:t>g</a:t>
            </a:r>
            <a:r>
              <a:rPr sz="2200" b="1" dirty="0">
                <a:latin typeface="Calibri"/>
                <a:cs typeface="Calibri"/>
              </a:rPr>
              <a:t>e</a:t>
            </a:r>
            <a:r>
              <a:rPr sz="2200" b="1" spc="-9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DC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40" dirty="0">
                <a:latin typeface="Calibri"/>
                <a:cs typeface="Calibri"/>
              </a:rPr>
              <a:t>v</a:t>
            </a:r>
            <a:r>
              <a:rPr sz="2200" b="1" spc="-35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l</a:t>
            </a:r>
            <a:r>
              <a:rPr sz="2200" b="1" spc="-50" dirty="0">
                <a:latin typeface="Calibri"/>
                <a:cs typeface="Calibri"/>
              </a:rPr>
              <a:t>t</a:t>
            </a:r>
            <a:r>
              <a:rPr sz="2200" b="1" spc="-35" dirty="0">
                <a:latin typeface="Calibri"/>
                <a:cs typeface="Calibri"/>
              </a:rPr>
              <a:t>a</a:t>
            </a:r>
            <a:r>
              <a:rPr sz="2200" b="1" spc="-40" dirty="0">
                <a:latin typeface="Calibri"/>
                <a:cs typeface="Calibri"/>
              </a:rPr>
              <a:t>g</a:t>
            </a:r>
            <a:r>
              <a:rPr sz="2200" b="1" dirty="0">
                <a:latin typeface="Calibri"/>
                <a:cs typeface="Calibri"/>
              </a:rPr>
              <a:t>e</a:t>
            </a:r>
            <a:r>
              <a:rPr sz="2200" b="1" spc="-19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(</a:t>
            </a:r>
            <a:r>
              <a:rPr sz="2200" b="1" spc="-50" dirty="0">
                <a:latin typeface="Calibri"/>
                <a:cs typeface="Calibri"/>
              </a:rPr>
              <a:t>E</a:t>
            </a:r>
            <a:r>
              <a:rPr sz="2200" b="1" spc="-35" dirty="0">
                <a:latin typeface="Calibri"/>
                <a:cs typeface="Calibri"/>
              </a:rPr>
              <a:t>d</a:t>
            </a:r>
            <a:r>
              <a:rPr sz="2200" b="1" spc="-15" dirty="0">
                <a:latin typeface="Calibri"/>
                <a:cs typeface="Calibri"/>
              </a:rPr>
              <a:t>c</a:t>
            </a:r>
            <a:r>
              <a:rPr sz="2200" b="1" spc="-20" dirty="0">
                <a:latin typeface="Calibri"/>
                <a:cs typeface="Calibri"/>
              </a:rPr>
              <a:t>)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752600"/>
            <a:ext cx="1444752" cy="25603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0600" y="2133600"/>
            <a:ext cx="1347215" cy="42976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47800" y="2667000"/>
            <a:ext cx="2225040" cy="51206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" y="3733800"/>
            <a:ext cx="8159496" cy="4968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14600" y="4800600"/>
            <a:ext cx="1959864" cy="78333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37888" y="1505711"/>
            <a:ext cx="3486912" cy="188671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20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737965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HALF</a:t>
            </a:r>
            <a:r>
              <a:rPr spc="-110" dirty="0"/>
              <a:t> </a:t>
            </a:r>
            <a:r>
              <a:rPr spc="5" dirty="0"/>
              <a:t>WAVE</a:t>
            </a:r>
            <a:r>
              <a:rPr lang="en-US" spc="5" dirty="0"/>
              <a:t> </a:t>
            </a:r>
            <a:r>
              <a:rPr spc="5" dirty="0"/>
              <a:t>RECTIFIER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9055" y="1844039"/>
            <a:ext cx="2987040" cy="6705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29200" y="1752600"/>
            <a:ext cx="1908048" cy="7254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00" y="3352800"/>
            <a:ext cx="1542288" cy="4206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56691" y="1108329"/>
            <a:ext cx="4093210" cy="2106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5" dirty="0">
                <a:latin typeface="Calibri"/>
                <a:cs typeface="Calibri"/>
              </a:rPr>
              <a:t>RMS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</a:t>
            </a:r>
            <a:r>
              <a:rPr sz="2200" b="1" spc="-10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d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C</a:t>
            </a:r>
            <a:r>
              <a:rPr sz="2200" b="1" spc="-35" dirty="0">
                <a:latin typeface="Calibri"/>
                <a:cs typeface="Calibri"/>
              </a:rPr>
              <a:t>u</a:t>
            </a:r>
            <a:r>
              <a:rPr sz="2200" b="1" spc="-20" dirty="0">
                <a:latin typeface="Calibri"/>
                <a:cs typeface="Calibri"/>
              </a:rPr>
              <a:t>r</a:t>
            </a:r>
            <a:r>
              <a:rPr sz="2200" b="1" spc="-45" dirty="0">
                <a:latin typeface="Calibri"/>
                <a:cs typeface="Calibri"/>
              </a:rPr>
              <a:t>r</a:t>
            </a:r>
            <a:r>
              <a:rPr sz="2200" b="1" spc="-35" dirty="0">
                <a:latin typeface="Calibri"/>
                <a:cs typeface="Calibri"/>
              </a:rPr>
              <a:t>e</a:t>
            </a:r>
            <a:r>
              <a:rPr sz="2200" b="1" spc="-60" dirty="0">
                <a:latin typeface="Calibri"/>
                <a:cs typeface="Calibri"/>
              </a:rPr>
              <a:t>n</a:t>
            </a:r>
            <a:r>
              <a:rPr sz="2200" b="1" dirty="0">
                <a:latin typeface="Calibri"/>
                <a:cs typeface="Calibri"/>
              </a:rPr>
              <a:t>t</a:t>
            </a:r>
            <a:r>
              <a:rPr sz="2200" b="1" spc="-21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(Ir</a:t>
            </a:r>
            <a:r>
              <a:rPr sz="2200" b="1" dirty="0">
                <a:latin typeface="Calibri"/>
                <a:cs typeface="Calibri"/>
              </a:rPr>
              <a:t>m</a:t>
            </a:r>
            <a:r>
              <a:rPr sz="2200" b="1" spc="5" dirty="0">
                <a:latin typeface="Calibri"/>
                <a:cs typeface="Calibri"/>
              </a:rPr>
              <a:t>s)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845"/>
              </a:spcBef>
            </a:pPr>
            <a:r>
              <a:rPr sz="1800" dirty="0">
                <a:latin typeface="Wingdings"/>
                <a:cs typeface="Wingdings"/>
              </a:rPr>
              <a:t></a:t>
            </a:r>
            <a:endParaRPr sz="18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20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Wingdings"/>
              <a:cs typeface="Wingdings"/>
            </a:endParaRPr>
          </a:p>
          <a:p>
            <a:pPr marL="179705">
              <a:lnSpc>
                <a:spcPct val="100000"/>
              </a:lnSpc>
            </a:pPr>
            <a:r>
              <a:rPr sz="2200" b="1" spc="5" dirty="0">
                <a:latin typeface="Calibri"/>
                <a:cs typeface="Calibri"/>
              </a:rPr>
              <a:t>R</a:t>
            </a:r>
            <a:r>
              <a:rPr sz="2200" b="1" spc="-5" dirty="0">
                <a:latin typeface="Calibri"/>
                <a:cs typeface="Calibri"/>
              </a:rPr>
              <a:t>M</a:t>
            </a:r>
            <a:r>
              <a:rPr sz="2200" b="1" dirty="0">
                <a:latin typeface="Calibri"/>
                <a:cs typeface="Calibri"/>
              </a:rPr>
              <a:t>S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</a:t>
            </a:r>
            <a:r>
              <a:rPr sz="2200" b="1" spc="-10" dirty="0">
                <a:latin typeface="Calibri"/>
                <a:cs typeface="Calibri"/>
              </a:rPr>
              <a:t>oa</a:t>
            </a:r>
            <a:r>
              <a:rPr sz="2200" b="1" spc="5" dirty="0">
                <a:latin typeface="Calibri"/>
                <a:cs typeface="Calibri"/>
              </a:rPr>
              <a:t>d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spc="-155" dirty="0">
                <a:latin typeface="Calibri"/>
                <a:cs typeface="Calibri"/>
              </a:rPr>
              <a:t>V</a:t>
            </a:r>
            <a:r>
              <a:rPr sz="2200" b="1" spc="-60" dirty="0">
                <a:latin typeface="Calibri"/>
                <a:cs typeface="Calibri"/>
              </a:rPr>
              <a:t>o</a:t>
            </a:r>
            <a:r>
              <a:rPr sz="2200" b="1" spc="-40" dirty="0">
                <a:latin typeface="Calibri"/>
                <a:cs typeface="Calibri"/>
              </a:rPr>
              <a:t>l</a:t>
            </a:r>
            <a:r>
              <a:rPr sz="2200" b="1" spc="-70" dirty="0">
                <a:latin typeface="Calibri"/>
                <a:cs typeface="Calibri"/>
              </a:rPr>
              <a:t>t</a:t>
            </a:r>
            <a:r>
              <a:rPr sz="2200" b="1" spc="-55" dirty="0">
                <a:latin typeface="Calibri"/>
                <a:cs typeface="Calibri"/>
              </a:rPr>
              <a:t>a</a:t>
            </a:r>
            <a:r>
              <a:rPr sz="2200" b="1" spc="-65" dirty="0">
                <a:latin typeface="Calibri"/>
                <a:cs typeface="Calibri"/>
              </a:rPr>
              <a:t>g</a:t>
            </a:r>
            <a:r>
              <a:rPr sz="2200" b="1" spc="5" dirty="0">
                <a:latin typeface="Calibri"/>
                <a:cs typeface="Calibri"/>
              </a:rPr>
              <a:t>e</a:t>
            </a:r>
            <a:r>
              <a:rPr sz="2200" b="1" spc="-2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(</a:t>
            </a:r>
            <a:r>
              <a:rPr sz="2200" b="1" spc="10" dirty="0">
                <a:latin typeface="Calibri"/>
                <a:cs typeface="Calibri"/>
              </a:rPr>
              <a:t>E</a:t>
            </a:r>
            <a:r>
              <a:rPr sz="2200" b="1" dirty="0">
                <a:latin typeface="Calibri"/>
                <a:cs typeface="Calibri"/>
              </a:rPr>
              <a:t>rm</a:t>
            </a:r>
            <a:r>
              <a:rPr sz="2200" b="1" spc="5" dirty="0">
                <a:latin typeface="Calibri"/>
                <a:cs typeface="Calibri"/>
              </a:rPr>
              <a:t>s</a:t>
            </a:r>
            <a:r>
              <a:rPr sz="2200" b="1" dirty="0">
                <a:latin typeface="Calibri"/>
                <a:cs typeface="Calibri"/>
              </a:rPr>
              <a:t>):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8340" y="4039616"/>
            <a:ext cx="300418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50" dirty="0">
                <a:latin typeface="Calibri"/>
                <a:cs typeface="Calibri"/>
              </a:rPr>
              <a:t>P</a:t>
            </a:r>
            <a:r>
              <a:rPr sz="2200" b="1" spc="-35" dirty="0">
                <a:latin typeface="Calibri"/>
                <a:cs typeface="Calibri"/>
              </a:rPr>
              <a:t>ea</a:t>
            </a:r>
            <a:r>
              <a:rPr sz="2200" b="1" dirty="0">
                <a:latin typeface="Calibri"/>
                <a:cs typeface="Calibri"/>
              </a:rPr>
              <a:t>k</a:t>
            </a:r>
            <a:r>
              <a:rPr sz="2200" b="1" spc="-114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I</a:t>
            </a:r>
            <a:r>
              <a:rPr sz="2200" b="1" spc="-60" dirty="0">
                <a:latin typeface="Calibri"/>
                <a:cs typeface="Calibri"/>
              </a:rPr>
              <a:t>n</a:t>
            </a:r>
            <a:r>
              <a:rPr sz="2200" b="1" spc="-40" dirty="0">
                <a:latin typeface="Calibri"/>
                <a:cs typeface="Calibri"/>
              </a:rPr>
              <a:t>v</a:t>
            </a:r>
            <a:r>
              <a:rPr sz="2200" b="1" spc="-35" dirty="0">
                <a:latin typeface="Calibri"/>
                <a:cs typeface="Calibri"/>
              </a:rPr>
              <a:t>e</a:t>
            </a:r>
            <a:r>
              <a:rPr sz="2200" b="1" spc="-45" dirty="0">
                <a:latin typeface="Calibri"/>
                <a:cs typeface="Calibri"/>
              </a:rPr>
              <a:t>r</a:t>
            </a:r>
            <a:r>
              <a:rPr sz="2200" b="1" spc="-20" dirty="0">
                <a:latin typeface="Calibri"/>
                <a:cs typeface="Calibri"/>
              </a:rPr>
              <a:t>s</a:t>
            </a:r>
            <a:r>
              <a:rPr sz="2200" b="1" dirty="0">
                <a:latin typeface="Calibri"/>
                <a:cs typeface="Calibri"/>
              </a:rPr>
              <a:t>e</a:t>
            </a:r>
            <a:r>
              <a:rPr sz="2200" b="1" spc="-170" dirty="0">
                <a:latin typeface="Calibri"/>
                <a:cs typeface="Calibri"/>
              </a:rPr>
              <a:t> </a:t>
            </a:r>
            <a:r>
              <a:rPr sz="2200" b="1" spc="-180" dirty="0">
                <a:latin typeface="Calibri"/>
                <a:cs typeface="Calibri"/>
              </a:rPr>
              <a:t>V</a:t>
            </a:r>
            <a:r>
              <a:rPr sz="2200" b="1" spc="-85" dirty="0">
                <a:latin typeface="Calibri"/>
                <a:cs typeface="Calibri"/>
              </a:rPr>
              <a:t>o</a:t>
            </a:r>
            <a:r>
              <a:rPr sz="2200" b="1" spc="-65" dirty="0">
                <a:latin typeface="Calibri"/>
                <a:cs typeface="Calibri"/>
              </a:rPr>
              <a:t>l</a:t>
            </a:r>
            <a:r>
              <a:rPr sz="2200" b="1" spc="-95" dirty="0">
                <a:latin typeface="Calibri"/>
                <a:cs typeface="Calibri"/>
              </a:rPr>
              <a:t>t</a:t>
            </a:r>
            <a:r>
              <a:rPr sz="2200" b="1" spc="-85" dirty="0">
                <a:latin typeface="Calibri"/>
                <a:cs typeface="Calibri"/>
              </a:rPr>
              <a:t>a</a:t>
            </a:r>
            <a:r>
              <a:rPr sz="2200" b="1" spc="-90" dirty="0">
                <a:latin typeface="Calibri"/>
                <a:cs typeface="Calibri"/>
              </a:rPr>
              <a:t>g</a:t>
            </a:r>
            <a:r>
              <a:rPr sz="2200" b="1" dirty="0">
                <a:latin typeface="Calibri"/>
                <a:cs typeface="Calibri"/>
              </a:rPr>
              <a:t>e</a:t>
            </a:r>
            <a:r>
              <a:rPr sz="2200" b="1" spc="-12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(</a:t>
            </a:r>
            <a:r>
              <a:rPr sz="2200" b="1" spc="-5" dirty="0">
                <a:latin typeface="Calibri"/>
                <a:cs typeface="Calibri"/>
              </a:rPr>
              <a:t>P</a:t>
            </a:r>
            <a:r>
              <a:rPr sz="2200" b="1" spc="5" dirty="0">
                <a:latin typeface="Calibri"/>
                <a:cs typeface="Calibri"/>
              </a:rPr>
              <a:t>I</a:t>
            </a:r>
            <a:r>
              <a:rPr sz="2200" b="1" spc="-10" dirty="0">
                <a:latin typeface="Calibri"/>
                <a:cs typeface="Calibri"/>
              </a:rPr>
              <a:t>V</a:t>
            </a:r>
            <a:r>
              <a:rPr sz="2200" b="1" spc="5" dirty="0">
                <a:latin typeface="Calibri"/>
                <a:cs typeface="Calibri"/>
              </a:rPr>
              <a:t>)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62600" y="3429000"/>
            <a:ext cx="2685288" cy="12771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21</a:t>
            </a:fld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2251" y="5510343"/>
            <a:ext cx="7775957" cy="428964"/>
          </a:xfrm>
          <a:prstGeom prst="rect">
            <a:avLst/>
          </a:prstGeom>
        </p:spPr>
        <p:txBody>
          <a:bodyPr vert="horz" wrap="square" lIns="0" tIns="120015" rIns="0" bIns="0" rtlCol="0">
            <a:spAutoFit/>
          </a:bodyPr>
          <a:lstStyle/>
          <a:p>
            <a:pPr marL="12700">
              <a:spcBef>
                <a:spcPts val="840"/>
              </a:spcBef>
            </a:pPr>
            <a:r>
              <a:rPr sz="2000" spc="-5" dirty="0">
                <a:latin typeface="Calibri"/>
                <a:cs typeface="Calibri"/>
              </a:rPr>
              <a:t>Diode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must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selected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based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 </a:t>
            </a:r>
            <a:r>
              <a:rPr sz="2000" spc="-25" dirty="0">
                <a:latin typeface="Calibri"/>
                <a:cs typeface="Calibri"/>
              </a:rPr>
              <a:t>PIV </a:t>
            </a:r>
            <a:r>
              <a:rPr sz="2000" spc="-35" dirty="0">
                <a:latin typeface="Calibri"/>
                <a:cs typeface="Calibri"/>
              </a:rPr>
              <a:t>rating</a:t>
            </a:r>
            <a:r>
              <a:rPr lang="en-US" sz="2000" spc="-35" dirty="0">
                <a:latin typeface="Calibri"/>
                <a:cs typeface="Calibri"/>
              </a:rPr>
              <a:t> </a:t>
            </a:r>
            <a:r>
              <a:rPr lang="en-IN" sz="2000" dirty="0">
                <a:latin typeface="Calibri"/>
                <a:cs typeface="Calibri"/>
              </a:rPr>
              <a:t>an</a:t>
            </a:r>
            <a:r>
              <a:rPr lang="en-IN" sz="2000" spc="-5" dirty="0">
                <a:latin typeface="Calibri"/>
                <a:cs typeface="Calibri"/>
              </a:rPr>
              <a:t>d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circuit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specification.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C955DF-D095-625E-FE34-6B17938FD885}"/>
              </a:ext>
            </a:extLst>
          </p:cNvPr>
          <p:cNvSpPr txBox="1"/>
          <p:nvPr/>
        </p:nvSpPr>
        <p:spPr>
          <a:xfrm>
            <a:off x="1219200" y="4992624"/>
            <a:ext cx="4638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00075" algn="r">
              <a:lnSpc>
                <a:spcPct val="100000"/>
              </a:lnSpc>
              <a:spcBef>
                <a:spcPts val="945"/>
              </a:spcBef>
            </a:pPr>
            <a:r>
              <a:rPr lang="en-IN" sz="1800" spc="-5" dirty="0">
                <a:latin typeface="Calibri"/>
                <a:cs typeface="Calibri"/>
              </a:rPr>
              <a:t>PIV</a:t>
            </a:r>
            <a:r>
              <a:rPr lang="en-IN" sz="1800" spc="-45" dirty="0">
                <a:latin typeface="Calibri"/>
                <a:cs typeface="Calibri"/>
              </a:rPr>
              <a:t> </a:t>
            </a:r>
            <a:r>
              <a:rPr lang="en-IN" sz="1800" spc="-5" dirty="0">
                <a:latin typeface="Calibri"/>
                <a:cs typeface="Calibri"/>
              </a:rPr>
              <a:t>=</a:t>
            </a:r>
            <a:r>
              <a:rPr lang="en-IN" sz="1800" spc="-105" dirty="0">
                <a:latin typeface="Calibri"/>
                <a:cs typeface="Calibri"/>
              </a:rPr>
              <a:t> </a:t>
            </a:r>
            <a:r>
              <a:rPr lang="en-IN" sz="1800" dirty="0" err="1">
                <a:latin typeface="Calibri"/>
                <a:cs typeface="Calibri"/>
              </a:rPr>
              <a:t>Em</a:t>
            </a:r>
            <a:endParaRPr lang="en-IN"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130" y="183337"/>
            <a:ext cx="321881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HALF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1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800" b="1" spc="-23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9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2800" b="1" spc="-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TIFIER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140" y="1294002"/>
            <a:ext cx="36639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latin typeface="Calibri"/>
                <a:cs typeface="Calibri"/>
              </a:rPr>
              <a:t>DC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spc="-50" dirty="0">
                <a:latin typeface="Calibri"/>
                <a:cs typeface="Calibri"/>
              </a:rPr>
              <a:t>P</a:t>
            </a:r>
            <a:r>
              <a:rPr sz="2200" b="1" spc="-35" dirty="0">
                <a:latin typeface="Calibri"/>
                <a:cs typeface="Calibri"/>
              </a:rPr>
              <a:t>owe</a:t>
            </a:r>
            <a:r>
              <a:rPr sz="2200" b="1" dirty="0">
                <a:latin typeface="Calibri"/>
                <a:cs typeface="Calibri"/>
              </a:rPr>
              <a:t>r</a:t>
            </a:r>
            <a:r>
              <a:rPr sz="2200" b="1" spc="-8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Del</a:t>
            </a:r>
            <a:r>
              <a:rPr sz="2200" b="1" spc="5" dirty="0">
                <a:latin typeface="Calibri"/>
                <a:cs typeface="Calibri"/>
              </a:rPr>
              <a:t>i</a:t>
            </a:r>
            <a:r>
              <a:rPr sz="2200" b="1" spc="-15" dirty="0">
                <a:latin typeface="Calibri"/>
                <a:cs typeface="Calibri"/>
              </a:rPr>
              <a:t>v</a:t>
            </a:r>
            <a:r>
              <a:rPr sz="2200" b="1" spc="-10" dirty="0">
                <a:latin typeface="Calibri"/>
                <a:cs typeface="Calibri"/>
              </a:rPr>
              <a:t>e</a:t>
            </a:r>
            <a:r>
              <a:rPr sz="2200" b="1" spc="-45" dirty="0">
                <a:latin typeface="Calibri"/>
                <a:cs typeface="Calibri"/>
              </a:rPr>
              <a:t>r</a:t>
            </a:r>
            <a:r>
              <a:rPr sz="2200" b="1" spc="-10" dirty="0">
                <a:latin typeface="Calibri"/>
                <a:cs typeface="Calibri"/>
              </a:rPr>
              <a:t>e</a:t>
            </a:r>
            <a:r>
              <a:rPr sz="2200" b="1" dirty="0">
                <a:latin typeface="Calibri"/>
                <a:cs typeface="Calibri"/>
              </a:rPr>
              <a:t>d</a:t>
            </a:r>
            <a:r>
              <a:rPr sz="2200" b="1" spc="-110" dirty="0">
                <a:latin typeface="Calibri"/>
                <a:cs typeface="Calibri"/>
              </a:rPr>
              <a:t> </a:t>
            </a:r>
            <a:r>
              <a:rPr sz="2200" b="1" spc="-50" dirty="0">
                <a:latin typeface="Calibri"/>
                <a:cs typeface="Calibri"/>
              </a:rPr>
              <a:t>t</a:t>
            </a:r>
            <a:r>
              <a:rPr sz="2200" b="1" dirty="0">
                <a:latin typeface="Calibri"/>
                <a:cs typeface="Calibri"/>
              </a:rPr>
              <a:t>o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</a:t>
            </a:r>
            <a:r>
              <a:rPr sz="2200" b="1" spc="-10" dirty="0">
                <a:latin typeface="Calibri"/>
                <a:cs typeface="Calibri"/>
              </a:rPr>
              <a:t>h</a:t>
            </a:r>
            <a:r>
              <a:rPr sz="2200" b="1" dirty="0">
                <a:latin typeface="Calibri"/>
                <a:cs typeface="Calibri"/>
              </a:rPr>
              <a:t>e</a:t>
            </a:r>
            <a:r>
              <a:rPr sz="2200" b="1" spc="-22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l</a:t>
            </a:r>
            <a:r>
              <a:rPr sz="2200" b="1" spc="-15" dirty="0">
                <a:latin typeface="Calibri"/>
                <a:cs typeface="Calibri"/>
              </a:rPr>
              <a:t>oa</a:t>
            </a:r>
            <a:r>
              <a:rPr sz="2200" b="1" spc="-10" dirty="0">
                <a:latin typeface="Calibri"/>
                <a:cs typeface="Calibri"/>
              </a:rPr>
              <a:t>d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2667000"/>
            <a:ext cx="3724655" cy="7467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7800" y="4191000"/>
            <a:ext cx="4928616" cy="123139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22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130" y="183337"/>
            <a:ext cx="321881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HALF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1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800" b="1" spc="-23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9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TIFIER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235" y="1294002"/>
            <a:ext cx="512635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20" dirty="0">
                <a:latin typeface="Calibri"/>
                <a:cs typeface="Calibri"/>
              </a:rPr>
              <a:t>AC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input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power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from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transformersecondary: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057400"/>
            <a:ext cx="8287511" cy="90220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3581400"/>
            <a:ext cx="4200144" cy="19872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81600" y="3505200"/>
            <a:ext cx="3486911" cy="18867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23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80807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HALF</a:t>
            </a:r>
            <a:r>
              <a:rPr spc="-110" dirty="0"/>
              <a:t> </a:t>
            </a:r>
            <a:r>
              <a:rPr spc="5" dirty="0"/>
              <a:t>WAVE</a:t>
            </a:r>
            <a:r>
              <a:rPr lang="en-US" spc="5" dirty="0"/>
              <a:t> </a:t>
            </a:r>
            <a:r>
              <a:rPr spc="5" dirty="0"/>
              <a:t>RECTIFIER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294002"/>
            <a:ext cx="255587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Rectifier</a:t>
            </a:r>
            <a:r>
              <a:rPr sz="2200" b="1" u="heavy" spc="-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Efficiency(η):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936" y="2444495"/>
            <a:ext cx="4026408" cy="75285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23748" y="3632403"/>
            <a:ext cx="8061959" cy="2323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;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η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4</a:t>
            </a:r>
            <a:r>
              <a:rPr sz="2400" spc="10" dirty="0">
                <a:latin typeface="Calibri"/>
                <a:cs typeface="Calibri"/>
              </a:rPr>
              <a:t>0</a:t>
            </a:r>
            <a:r>
              <a:rPr sz="2400" spc="-5" dirty="0">
                <a:latin typeface="Calibri"/>
                <a:cs typeface="Calibri"/>
              </a:rPr>
              <a:t>.</a:t>
            </a:r>
            <a:r>
              <a:rPr sz="2400" dirty="0">
                <a:latin typeface="Calibri"/>
                <a:cs typeface="Calibri"/>
              </a:rPr>
              <a:t>6</a:t>
            </a:r>
            <a:r>
              <a:rPr sz="2400" spc="-1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%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Under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best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conditions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(no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diode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loss)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only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40.6%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dirty="0">
                <a:latin typeface="Calibri"/>
                <a:cs typeface="Calibri"/>
              </a:rPr>
              <a:t> 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ac</a:t>
            </a:r>
            <a:r>
              <a:rPr sz="2000" dirty="0">
                <a:latin typeface="Calibri"/>
                <a:cs typeface="Calibri"/>
              </a:rPr>
              <a:t> input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power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spc="-40" dirty="0">
                <a:latin typeface="Calibri"/>
                <a:cs typeface="Calibri"/>
              </a:rPr>
              <a:t>converted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into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dc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85" dirty="0">
                <a:latin typeface="Calibri"/>
                <a:cs typeface="Calibri"/>
              </a:rPr>
              <a:t>power.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rest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remains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 the ac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power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load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3352800"/>
            <a:ext cx="4492752" cy="126492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24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57947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HALF</a:t>
            </a:r>
            <a:r>
              <a:rPr spc="-110" dirty="0"/>
              <a:t> </a:t>
            </a:r>
            <a:r>
              <a:rPr spc="5" dirty="0"/>
              <a:t>WAVE</a:t>
            </a:r>
            <a:r>
              <a:rPr lang="en-US" spc="5" dirty="0"/>
              <a:t> </a:t>
            </a:r>
            <a:r>
              <a:rPr spc="5" dirty="0"/>
              <a:t>RECTIFIER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9740" y="1065402"/>
            <a:ext cx="157543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latin typeface="Calibri"/>
                <a:cs typeface="Calibri"/>
              </a:rPr>
              <a:t>R</a:t>
            </a:r>
            <a:r>
              <a:rPr sz="2200" b="1" spc="10" dirty="0">
                <a:latin typeface="Calibri"/>
                <a:cs typeface="Calibri"/>
              </a:rPr>
              <a:t>i</a:t>
            </a:r>
            <a:r>
              <a:rPr sz="2200" b="1" spc="-10" dirty="0">
                <a:latin typeface="Calibri"/>
                <a:cs typeface="Calibri"/>
              </a:rPr>
              <a:t>pp</a:t>
            </a:r>
            <a:r>
              <a:rPr sz="2200" b="1" spc="5" dirty="0">
                <a:latin typeface="Calibri"/>
                <a:cs typeface="Calibri"/>
              </a:rPr>
              <a:t>l</a:t>
            </a:r>
            <a:r>
              <a:rPr sz="2200" b="1" dirty="0">
                <a:latin typeface="Calibri"/>
                <a:cs typeface="Calibri"/>
              </a:rPr>
              <a:t>e</a:t>
            </a:r>
            <a:r>
              <a:rPr sz="2200" b="1" spc="-235" dirty="0">
                <a:latin typeface="Calibri"/>
                <a:cs typeface="Calibri"/>
              </a:rPr>
              <a:t> </a:t>
            </a:r>
            <a:r>
              <a:rPr sz="2200" b="1" spc="-105" dirty="0">
                <a:latin typeface="Calibri"/>
                <a:cs typeface="Calibri"/>
              </a:rPr>
              <a:t>F</a:t>
            </a:r>
            <a:r>
              <a:rPr sz="2200" b="1" spc="-35" dirty="0">
                <a:latin typeface="Calibri"/>
                <a:cs typeface="Calibri"/>
              </a:rPr>
              <a:t>a</a:t>
            </a:r>
            <a:r>
              <a:rPr sz="2200" b="1" spc="-15" dirty="0">
                <a:latin typeface="Calibri"/>
                <a:cs typeface="Calibri"/>
              </a:rPr>
              <a:t>c</a:t>
            </a:r>
            <a:r>
              <a:rPr sz="2200" b="1" spc="-50" dirty="0">
                <a:latin typeface="Calibri"/>
                <a:cs typeface="Calibri"/>
              </a:rPr>
              <a:t>t</a:t>
            </a:r>
            <a:r>
              <a:rPr sz="2200" b="1" spc="-35" dirty="0">
                <a:latin typeface="Calibri"/>
                <a:cs typeface="Calibri"/>
              </a:rPr>
              <a:t>o</a:t>
            </a:r>
            <a:r>
              <a:rPr sz="2200" b="1" spc="-20" dirty="0">
                <a:latin typeface="Calibri"/>
                <a:cs typeface="Calibri"/>
              </a:rPr>
              <a:t>r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1676400"/>
            <a:ext cx="4648200" cy="81991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7400" y="1676400"/>
            <a:ext cx="2727959" cy="7620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8000" y="2743200"/>
            <a:ext cx="2709672" cy="89916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2000" y="3962400"/>
            <a:ext cx="3672840" cy="98450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38800" y="4191000"/>
            <a:ext cx="1636776" cy="52120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187188" y="1674316"/>
            <a:ext cx="4775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(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r)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25</a:t>
            </a:fld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0531" y="4291965"/>
            <a:ext cx="7512684" cy="2317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635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Wingdings"/>
                <a:cs typeface="Wingdings"/>
              </a:rPr>
              <a:t></a:t>
            </a:r>
            <a:endParaRPr sz="18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20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This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indicates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that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ripple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content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output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1.211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times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dc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spc="-10" dirty="0">
                <a:latin typeface="Calibri"/>
                <a:cs typeface="Calibri"/>
              </a:rPr>
              <a:t>component.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i.e.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121.1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%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dc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component.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80807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HALF</a:t>
            </a:r>
            <a:r>
              <a:rPr spc="-110" dirty="0"/>
              <a:t> </a:t>
            </a:r>
            <a:r>
              <a:rPr spc="5" dirty="0"/>
              <a:t>WAVE</a:t>
            </a:r>
            <a:r>
              <a:rPr lang="en-US" spc="5" dirty="0"/>
              <a:t> </a:t>
            </a:r>
            <a:r>
              <a:rPr spc="5" dirty="0"/>
              <a:t>RECTIFIER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294002"/>
            <a:ext cx="6995795" cy="3867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20" dirty="0">
                <a:latin typeface="Calibri"/>
                <a:cs typeface="Calibri"/>
              </a:rPr>
              <a:t>D</a:t>
            </a:r>
            <a:r>
              <a:rPr sz="2200" b="1" spc="-15" dirty="0">
                <a:latin typeface="Calibri"/>
                <a:cs typeface="Calibri"/>
              </a:rPr>
              <a:t>i</a:t>
            </a:r>
            <a:r>
              <a:rPr sz="2200" b="1" spc="-20" dirty="0">
                <a:latin typeface="Calibri"/>
                <a:cs typeface="Calibri"/>
              </a:rPr>
              <a:t>s</a:t>
            </a:r>
            <a:r>
              <a:rPr sz="2200" b="1" spc="-35" dirty="0">
                <a:latin typeface="Calibri"/>
                <a:cs typeface="Calibri"/>
              </a:rPr>
              <a:t>ad</a:t>
            </a:r>
            <a:r>
              <a:rPr sz="2200" b="1" spc="-60" dirty="0">
                <a:latin typeface="Calibri"/>
                <a:cs typeface="Calibri"/>
              </a:rPr>
              <a:t>v</a:t>
            </a:r>
            <a:r>
              <a:rPr sz="2200" b="1" spc="-35" dirty="0">
                <a:latin typeface="Calibri"/>
                <a:cs typeface="Calibri"/>
              </a:rPr>
              <a:t>a</a:t>
            </a:r>
            <a:r>
              <a:rPr sz="2200" b="1" spc="-60" dirty="0">
                <a:latin typeface="Calibri"/>
                <a:cs typeface="Calibri"/>
              </a:rPr>
              <a:t>n</a:t>
            </a:r>
            <a:r>
              <a:rPr sz="2200" b="1" spc="-50" dirty="0">
                <a:latin typeface="Calibri"/>
                <a:cs typeface="Calibri"/>
              </a:rPr>
              <a:t>t</a:t>
            </a:r>
            <a:r>
              <a:rPr sz="2200" b="1" spc="-35" dirty="0">
                <a:latin typeface="Calibri"/>
                <a:cs typeface="Calibri"/>
              </a:rPr>
              <a:t>a</a:t>
            </a:r>
            <a:r>
              <a:rPr sz="2200" b="1" spc="-65" dirty="0">
                <a:latin typeface="Calibri"/>
                <a:cs typeface="Calibri"/>
              </a:rPr>
              <a:t>g</a:t>
            </a:r>
            <a:r>
              <a:rPr sz="2200" b="1" dirty="0">
                <a:latin typeface="Calibri"/>
                <a:cs typeface="Calibri"/>
              </a:rPr>
              <a:t>e</a:t>
            </a:r>
            <a:r>
              <a:rPr sz="2200" b="1" spc="-14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o</a:t>
            </a:r>
            <a:r>
              <a:rPr sz="2200" b="1" dirty="0">
                <a:latin typeface="Calibri"/>
                <a:cs typeface="Calibri"/>
              </a:rPr>
              <a:t>f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H</a:t>
            </a:r>
            <a:r>
              <a:rPr sz="2200" b="1" spc="-5" dirty="0">
                <a:latin typeface="Calibri"/>
                <a:cs typeface="Calibri"/>
              </a:rPr>
              <a:t>W</a:t>
            </a:r>
            <a:r>
              <a:rPr sz="2200" b="1" dirty="0">
                <a:latin typeface="Calibri"/>
                <a:cs typeface="Calibri"/>
              </a:rPr>
              <a:t>R: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Calibri"/>
              <a:cs typeface="Calibri"/>
            </a:endParaRPr>
          </a:p>
          <a:p>
            <a:pPr marL="372110" marR="5080" indent="-195580">
              <a:lnSpc>
                <a:spcPct val="100000"/>
              </a:lnSpc>
              <a:buSzPct val="85416"/>
              <a:buFont typeface="Wingdings"/>
              <a:buChar char=""/>
              <a:tabLst>
                <a:tab pos="396240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ripple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factor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half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wave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rectifier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1.21,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which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quite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high.</a:t>
            </a:r>
            <a:endParaRPr sz="2400">
              <a:latin typeface="Calibri"/>
              <a:cs typeface="Calibri"/>
            </a:endParaRPr>
          </a:p>
          <a:p>
            <a:pPr marL="395605" indent="-219075">
              <a:lnSpc>
                <a:spcPct val="100000"/>
              </a:lnSpc>
              <a:spcBef>
                <a:spcPts val="1200"/>
              </a:spcBef>
              <a:buSzPct val="85416"/>
              <a:buFont typeface="Wingdings"/>
              <a:buChar char=""/>
              <a:tabLst>
                <a:tab pos="396240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output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contains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ripples</a:t>
            </a:r>
            <a:endParaRPr sz="2400">
              <a:latin typeface="Calibri"/>
              <a:cs typeface="Calibri"/>
            </a:endParaRPr>
          </a:p>
          <a:p>
            <a:pPr marL="395605" indent="-219075">
              <a:lnSpc>
                <a:spcPct val="100000"/>
              </a:lnSpc>
              <a:spcBef>
                <a:spcPts val="1205"/>
              </a:spcBef>
              <a:buSzPct val="85416"/>
              <a:buFont typeface="Wingdings"/>
              <a:buChar char=""/>
              <a:tabLst>
                <a:tab pos="396240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maximum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theoretical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efficiency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40%.</a:t>
            </a:r>
            <a:endParaRPr sz="2400">
              <a:latin typeface="Calibri"/>
              <a:cs typeface="Calibri"/>
            </a:endParaRPr>
          </a:p>
          <a:p>
            <a:pPr marL="395605" indent="-219075">
              <a:lnSpc>
                <a:spcPct val="100000"/>
              </a:lnSpc>
              <a:spcBef>
                <a:spcPts val="1200"/>
              </a:spcBef>
              <a:buSzPct val="85416"/>
              <a:buFont typeface="Wingdings"/>
              <a:buChar char=""/>
              <a:tabLst>
                <a:tab pos="396240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practical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value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will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quite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less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than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this.</a:t>
            </a:r>
            <a:endParaRPr sz="2400">
              <a:latin typeface="Calibri"/>
              <a:cs typeface="Calibri"/>
            </a:endParaRPr>
          </a:p>
          <a:p>
            <a:pPr marL="395605" indent="-219075">
              <a:lnSpc>
                <a:spcPct val="100000"/>
              </a:lnSpc>
              <a:spcBef>
                <a:spcPts val="1200"/>
              </a:spcBef>
              <a:buSzPct val="85416"/>
              <a:buFont typeface="Wingdings"/>
              <a:buChar char=""/>
              <a:tabLst>
                <a:tab pos="396240" algn="l"/>
              </a:tabLst>
            </a:pPr>
            <a:r>
              <a:rPr sz="2400" dirty="0">
                <a:latin typeface="Calibri"/>
                <a:cs typeface="Calibri"/>
              </a:rPr>
              <a:t>This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indicates</a:t>
            </a:r>
            <a:r>
              <a:rPr sz="2400" spc="-5" dirty="0">
                <a:latin typeface="Calibri"/>
                <a:cs typeface="Calibri"/>
              </a:rPr>
              <a:t> that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HWR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quite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inefficient.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26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2321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40" dirty="0"/>
              <a:t>F</a:t>
            </a:r>
            <a:r>
              <a:rPr spc="-55" dirty="0"/>
              <a:t>UL</a:t>
            </a:r>
            <a:r>
              <a:rPr spc="-70" dirty="0"/>
              <a:t>L</a:t>
            </a:r>
            <a:r>
              <a:rPr lang="en-US" spc="-45" dirty="0"/>
              <a:t> </a:t>
            </a:r>
            <a:r>
              <a:rPr spc="-45" dirty="0"/>
              <a:t>W</a:t>
            </a:r>
            <a:r>
              <a:rPr spc="-40" dirty="0"/>
              <a:t>A</a:t>
            </a:r>
            <a:r>
              <a:rPr spc="-50" dirty="0"/>
              <a:t>V</a:t>
            </a:r>
            <a:r>
              <a:rPr spc="5" dirty="0"/>
              <a:t>E</a:t>
            </a:r>
            <a:r>
              <a:rPr spc="-210" dirty="0"/>
              <a:t> </a:t>
            </a:r>
            <a:r>
              <a:rPr spc="5" dirty="0"/>
              <a:t>REC</a:t>
            </a:r>
            <a:r>
              <a:rPr spc="10" dirty="0"/>
              <a:t>T</a:t>
            </a:r>
            <a:r>
              <a:rPr dirty="0"/>
              <a:t>IFIER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563" y="1295400"/>
            <a:ext cx="7177785" cy="240195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75563" y="3798239"/>
            <a:ext cx="8023225" cy="2357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0" marR="55880" indent="-457834">
              <a:lnSpc>
                <a:spcPct val="150000"/>
              </a:lnSpc>
              <a:spcBef>
                <a:spcPts val="100"/>
              </a:spcBef>
              <a:buFont typeface="Wingdings"/>
              <a:buChar char=""/>
              <a:tabLst>
                <a:tab pos="508000" algn="l"/>
                <a:tab pos="508634" algn="l"/>
              </a:tabLst>
            </a:pPr>
            <a:r>
              <a:rPr sz="2000" spc="-1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full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wave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rectifier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circuit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consists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two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power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diodes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connected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to</a:t>
            </a:r>
            <a:r>
              <a:rPr sz="2000" spc="-5" dirty="0">
                <a:latin typeface="Calibri"/>
                <a:cs typeface="Calibri"/>
              </a:rPr>
              <a:t> 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single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load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resistance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(R</a:t>
            </a:r>
            <a:r>
              <a:rPr sz="2025" spc="-7" baseline="-16460" dirty="0">
                <a:latin typeface="Calibri"/>
                <a:cs typeface="Calibri"/>
              </a:rPr>
              <a:t>L</a:t>
            </a:r>
            <a:r>
              <a:rPr sz="2000" spc="-5" dirty="0">
                <a:latin typeface="Calibri"/>
                <a:cs typeface="Calibri"/>
              </a:rPr>
              <a:t>)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with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each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diode taking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it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 turn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supply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current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load.</a:t>
            </a:r>
            <a:endParaRPr sz="2000">
              <a:latin typeface="Calibri"/>
              <a:cs typeface="Calibri"/>
            </a:endParaRPr>
          </a:p>
          <a:p>
            <a:pPr marL="508000" marR="403225" indent="-457834">
              <a:lnSpc>
                <a:spcPct val="150000"/>
              </a:lnSpc>
              <a:spcBef>
                <a:spcPts val="365"/>
              </a:spcBef>
              <a:buFont typeface="Wingdings"/>
              <a:buChar char=""/>
              <a:tabLst>
                <a:tab pos="508000" algn="l"/>
                <a:tab pos="508634" algn="l"/>
              </a:tabLst>
            </a:pPr>
            <a:r>
              <a:rPr sz="2000" spc="-5" dirty="0">
                <a:latin typeface="Calibri"/>
                <a:cs typeface="Calibri"/>
              </a:rPr>
              <a:t>When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point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 of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transformer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-10" dirty="0">
                <a:latin typeface="Calibri"/>
                <a:cs typeface="Calibri"/>
              </a:rPr>
              <a:t> positive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with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respect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point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C,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diode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</a:t>
            </a:r>
            <a:r>
              <a:rPr sz="2025" spc="-15" baseline="-16460" dirty="0">
                <a:latin typeface="Calibri"/>
                <a:cs typeface="Calibri"/>
              </a:rPr>
              <a:t>1</a:t>
            </a:r>
            <a:r>
              <a:rPr sz="2025" spc="-22" baseline="-164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conducts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forward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direction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indicated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arrows.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27</a:t>
            </a:fld>
            <a:endParaRPr sz="1000"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84F518-B0AC-C33B-977B-2B33E3A7CC10}"/>
              </a:ext>
            </a:extLst>
          </p:cNvPr>
          <p:cNvSpPr txBox="1"/>
          <p:nvPr/>
        </p:nvSpPr>
        <p:spPr>
          <a:xfrm>
            <a:off x="3581400" y="1209196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89763C-1605-2A76-472F-3AD706CD9C09}"/>
              </a:ext>
            </a:extLst>
          </p:cNvPr>
          <p:cNvSpPr txBox="1"/>
          <p:nvPr/>
        </p:nvSpPr>
        <p:spPr>
          <a:xfrm>
            <a:off x="3581400" y="2171653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endParaRPr lang="en-I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3E24DB-BA62-FDB3-B5F9-ED9CBBCDFD61}"/>
              </a:ext>
            </a:extLst>
          </p:cNvPr>
          <p:cNvSpPr txBox="1"/>
          <p:nvPr/>
        </p:nvSpPr>
        <p:spPr>
          <a:xfrm>
            <a:off x="3581400" y="34290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endParaRPr lang="en-I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2321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40" dirty="0"/>
              <a:t>F</a:t>
            </a:r>
            <a:r>
              <a:rPr spc="-55" dirty="0"/>
              <a:t>UL</a:t>
            </a:r>
            <a:r>
              <a:rPr spc="-70" dirty="0"/>
              <a:t>L</a:t>
            </a:r>
            <a:r>
              <a:rPr lang="en-US" spc="-45" dirty="0"/>
              <a:t> </a:t>
            </a:r>
            <a:r>
              <a:rPr spc="-45" dirty="0"/>
              <a:t>W</a:t>
            </a:r>
            <a:r>
              <a:rPr spc="-40" dirty="0"/>
              <a:t>A</a:t>
            </a:r>
            <a:r>
              <a:rPr spc="-50" dirty="0"/>
              <a:t>V</a:t>
            </a:r>
            <a:r>
              <a:rPr spc="5" dirty="0"/>
              <a:t>E</a:t>
            </a:r>
            <a:r>
              <a:rPr spc="-210" dirty="0"/>
              <a:t> </a:t>
            </a:r>
            <a:r>
              <a:rPr spc="5" dirty="0"/>
              <a:t>REC</a:t>
            </a:r>
            <a:r>
              <a:rPr spc="10" dirty="0"/>
              <a:t>T</a:t>
            </a:r>
            <a:r>
              <a:rPr dirty="0"/>
              <a:t>IFIER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14273" y="1266905"/>
            <a:ext cx="7376159" cy="365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90170" algn="just">
              <a:lnSpc>
                <a:spcPct val="150100"/>
              </a:lnSpc>
              <a:spcBef>
                <a:spcPts val="100"/>
              </a:spcBef>
              <a:buSzPct val="89583"/>
              <a:buFont typeface="Wingdings"/>
              <a:buChar char=""/>
              <a:tabLst>
                <a:tab pos="320675" algn="l"/>
              </a:tabLst>
            </a:pPr>
            <a:r>
              <a:rPr sz="2400" spc="-5" dirty="0">
                <a:latin typeface="Calibri"/>
                <a:cs typeface="Calibri"/>
              </a:rPr>
              <a:t>When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point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 is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positive</a:t>
            </a:r>
            <a:r>
              <a:rPr sz="2400" spc="-15" dirty="0">
                <a:latin typeface="Calibri"/>
                <a:cs typeface="Calibri"/>
              </a:rPr>
              <a:t> (in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negative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half</a:t>
            </a:r>
            <a:r>
              <a:rPr sz="2400" dirty="0">
                <a:latin typeface="Calibri"/>
                <a:cs typeface="Calibri"/>
              </a:rPr>
              <a:t> of</a:t>
            </a:r>
            <a:r>
              <a:rPr sz="2400" spc="54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cycle) with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respect </a:t>
            </a:r>
            <a:r>
              <a:rPr sz="2400" spc="-20" dirty="0">
                <a:latin typeface="Calibri"/>
                <a:cs typeface="Calibri"/>
              </a:rPr>
              <a:t>to point </a:t>
            </a:r>
            <a:r>
              <a:rPr sz="2400" spc="-5" dirty="0">
                <a:latin typeface="Calibri"/>
                <a:cs typeface="Calibri"/>
              </a:rPr>
              <a:t>C, </a:t>
            </a:r>
            <a:r>
              <a:rPr sz="2400" dirty="0">
                <a:latin typeface="Calibri"/>
                <a:cs typeface="Calibri"/>
              </a:rPr>
              <a:t>diode </a:t>
            </a:r>
            <a:r>
              <a:rPr sz="2400" spc="-10" dirty="0">
                <a:latin typeface="Calibri"/>
                <a:cs typeface="Calibri"/>
              </a:rPr>
              <a:t>D</a:t>
            </a:r>
            <a:r>
              <a:rPr sz="2400" spc="-15" baseline="-17361" dirty="0">
                <a:latin typeface="Calibri"/>
                <a:cs typeface="Calibri"/>
              </a:rPr>
              <a:t>2 </a:t>
            </a:r>
            <a:r>
              <a:rPr sz="2400" spc="-20" dirty="0">
                <a:latin typeface="Calibri"/>
                <a:cs typeface="Calibri"/>
              </a:rPr>
              <a:t>conducts </a:t>
            </a:r>
            <a:r>
              <a:rPr sz="2400" spc="-15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forward </a:t>
            </a:r>
            <a:r>
              <a:rPr sz="2400" spc="-15" dirty="0">
                <a:latin typeface="Calibri"/>
                <a:cs typeface="Calibri"/>
              </a:rPr>
              <a:t>direction </a:t>
            </a:r>
            <a:r>
              <a:rPr sz="2400" spc="-1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current </a:t>
            </a:r>
            <a:r>
              <a:rPr sz="2400" spc="-10" dirty="0">
                <a:latin typeface="Calibri"/>
                <a:cs typeface="Calibri"/>
              </a:rPr>
              <a:t>flowing </a:t>
            </a:r>
            <a:r>
              <a:rPr sz="2400" spc="-20" dirty="0">
                <a:latin typeface="Calibri"/>
                <a:cs typeface="Calibri"/>
              </a:rPr>
              <a:t>through </a:t>
            </a:r>
            <a:r>
              <a:rPr sz="2400" spc="-35" dirty="0">
                <a:latin typeface="Calibri"/>
                <a:cs typeface="Calibri"/>
              </a:rPr>
              <a:t>resistor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same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direction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for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both</a:t>
            </a:r>
            <a:r>
              <a:rPr sz="2400" spc="50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half-cycles.</a:t>
            </a:r>
            <a:endParaRPr sz="2400">
              <a:latin typeface="Calibri"/>
              <a:cs typeface="Calibri"/>
            </a:endParaRPr>
          </a:p>
          <a:p>
            <a:pPr marL="88900" marR="86995" algn="just">
              <a:lnSpc>
                <a:spcPct val="125000"/>
              </a:lnSpc>
              <a:spcBef>
                <a:spcPts val="484"/>
              </a:spcBef>
              <a:buSzPct val="89583"/>
              <a:buFont typeface="Wingdings"/>
              <a:buChar char=""/>
              <a:tabLst>
                <a:tab pos="320675" algn="l"/>
              </a:tabLst>
            </a:pPr>
            <a:r>
              <a:rPr sz="2400" dirty="0">
                <a:latin typeface="Calibri"/>
                <a:cs typeface="Calibri"/>
              </a:rPr>
              <a:t>As </a:t>
            </a:r>
            <a:r>
              <a:rPr sz="2400" spc="5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output </a:t>
            </a:r>
            <a:r>
              <a:rPr sz="2400" spc="-30" dirty="0">
                <a:latin typeface="Calibri"/>
                <a:cs typeface="Calibri"/>
              </a:rPr>
              <a:t>voltage </a:t>
            </a:r>
            <a:r>
              <a:rPr sz="2400" spc="-15" dirty="0">
                <a:latin typeface="Calibri"/>
                <a:cs typeface="Calibri"/>
              </a:rPr>
              <a:t>across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30" dirty="0">
                <a:latin typeface="Calibri"/>
                <a:cs typeface="Calibri"/>
              </a:rPr>
              <a:t>resistor </a:t>
            </a:r>
            <a:r>
              <a:rPr sz="2400" dirty="0">
                <a:latin typeface="Calibri"/>
                <a:cs typeface="Calibri"/>
              </a:rPr>
              <a:t>R is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phasor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sum </a:t>
            </a:r>
            <a:r>
              <a:rPr sz="2400" dirty="0">
                <a:latin typeface="Calibri"/>
                <a:cs typeface="Calibri"/>
              </a:rPr>
              <a:t>of </a:t>
            </a:r>
            <a:r>
              <a:rPr sz="2400" spc="5" dirty="0">
                <a:latin typeface="Calibri"/>
                <a:cs typeface="Calibri"/>
              </a:rPr>
              <a:t>the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two </a:t>
            </a:r>
            <a:r>
              <a:rPr sz="2400" spc="-45" dirty="0">
                <a:latin typeface="Calibri"/>
                <a:cs typeface="Calibri"/>
              </a:rPr>
              <a:t>waveforms</a:t>
            </a:r>
            <a:r>
              <a:rPr sz="2400" spc="4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combined, </a:t>
            </a:r>
            <a:r>
              <a:rPr sz="2400" dirty="0">
                <a:latin typeface="Calibri"/>
                <a:cs typeface="Calibri"/>
              </a:rPr>
              <a:t>this </a:t>
            </a:r>
            <a:r>
              <a:rPr sz="2400" spc="-10" dirty="0">
                <a:latin typeface="Calibri"/>
                <a:cs typeface="Calibri"/>
              </a:rPr>
              <a:t>type of full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wave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rectifier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circuit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also</a:t>
            </a:r>
            <a:r>
              <a:rPr sz="2400" spc="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known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“bi-phase”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circuit.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28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2321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40" dirty="0"/>
              <a:t>F</a:t>
            </a:r>
            <a:r>
              <a:rPr spc="-55" dirty="0"/>
              <a:t>UL</a:t>
            </a:r>
            <a:r>
              <a:rPr spc="-70" dirty="0"/>
              <a:t>L</a:t>
            </a:r>
            <a:r>
              <a:rPr lang="en-US" spc="-45" dirty="0"/>
              <a:t> </a:t>
            </a:r>
            <a:r>
              <a:rPr spc="-45" dirty="0"/>
              <a:t>W</a:t>
            </a:r>
            <a:r>
              <a:rPr spc="-40" dirty="0"/>
              <a:t>A</a:t>
            </a:r>
            <a:r>
              <a:rPr spc="-50" dirty="0"/>
              <a:t>V</a:t>
            </a:r>
            <a:r>
              <a:rPr spc="5" dirty="0"/>
              <a:t>E</a:t>
            </a:r>
            <a:r>
              <a:rPr spc="-210" dirty="0"/>
              <a:t> </a:t>
            </a:r>
            <a:r>
              <a:rPr spc="5" dirty="0"/>
              <a:t>REC</a:t>
            </a:r>
            <a:r>
              <a:rPr spc="10" dirty="0"/>
              <a:t>T</a:t>
            </a:r>
            <a:r>
              <a:rPr dirty="0"/>
              <a:t>IFIER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1066800"/>
            <a:ext cx="6019800" cy="20574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200" y="4038600"/>
            <a:ext cx="5983224" cy="189585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58036" y="3204794"/>
            <a:ext cx="557530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35" dirty="0">
                <a:latin typeface="Calibri"/>
                <a:cs typeface="Calibri"/>
              </a:rPr>
              <a:t>Current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Flow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during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positive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half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input</a:t>
            </a:r>
            <a:r>
              <a:rPr sz="2000" spc="-1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cycle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29</a:t>
            </a:fld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86966" y="6026607"/>
            <a:ext cx="562737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40" dirty="0">
                <a:latin typeface="Calibri"/>
                <a:cs typeface="Calibri"/>
              </a:rPr>
              <a:t>C</a:t>
            </a:r>
            <a:r>
              <a:rPr sz="2000" spc="-25" dirty="0">
                <a:latin typeface="Calibri"/>
                <a:cs typeface="Calibri"/>
              </a:rPr>
              <a:t>u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5" dirty="0">
                <a:latin typeface="Calibri"/>
                <a:cs typeface="Calibri"/>
              </a:rPr>
              <a:t>r</a:t>
            </a:r>
            <a:r>
              <a:rPr sz="2000" spc="-40" dirty="0">
                <a:latin typeface="Calibri"/>
                <a:cs typeface="Calibri"/>
              </a:rPr>
              <a:t>e</a:t>
            </a:r>
            <a:r>
              <a:rPr sz="2000" spc="-5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</a:t>
            </a:r>
            <a:r>
              <a:rPr sz="2000" spc="-15" dirty="0">
                <a:latin typeface="Calibri"/>
                <a:cs typeface="Calibri"/>
              </a:rPr>
              <a:t>l</a:t>
            </a:r>
            <a:r>
              <a:rPr sz="2000" spc="-10" dirty="0">
                <a:latin typeface="Calibri"/>
                <a:cs typeface="Calibri"/>
              </a:rPr>
              <a:t>o</a:t>
            </a:r>
            <a:r>
              <a:rPr sz="2000" spc="-5" dirty="0">
                <a:latin typeface="Calibri"/>
                <a:cs typeface="Calibri"/>
              </a:rPr>
              <a:t>w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</a:t>
            </a:r>
            <a:r>
              <a:rPr sz="2000" spc="-5" dirty="0">
                <a:latin typeface="Calibri"/>
                <a:cs typeface="Calibri"/>
              </a:rPr>
              <a:t>ring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5" dirty="0">
                <a:latin typeface="Calibri"/>
                <a:cs typeface="Calibri"/>
              </a:rPr>
              <a:t>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spc="-40" dirty="0">
                <a:latin typeface="Calibri"/>
                <a:cs typeface="Calibri"/>
              </a:rPr>
              <a:t>e</a:t>
            </a:r>
            <a:r>
              <a:rPr sz="2000" spc="-85" dirty="0">
                <a:latin typeface="Calibri"/>
                <a:cs typeface="Calibri"/>
              </a:rPr>
              <a:t>g</a:t>
            </a:r>
            <a:r>
              <a:rPr sz="2000" spc="-5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30" dirty="0">
                <a:latin typeface="Calibri"/>
                <a:cs typeface="Calibri"/>
              </a:rPr>
              <a:t>i</a:t>
            </a:r>
            <a:r>
              <a:rPr sz="2000" spc="-70" dirty="0">
                <a:latin typeface="Calibri"/>
                <a:cs typeface="Calibri"/>
              </a:rPr>
              <a:t>v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</a:t>
            </a:r>
            <a:r>
              <a:rPr sz="2000" spc="-5" dirty="0">
                <a:latin typeface="Calibri"/>
                <a:cs typeface="Calibri"/>
              </a:rPr>
              <a:t>alf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5" dirty="0">
                <a:latin typeface="Calibri"/>
                <a:cs typeface="Calibri"/>
              </a:rPr>
              <a:t>f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5" dirty="0">
                <a:latin typeface="Calibri"/>
                <a:cs typeface="Calibri"/>
              </a:rPr>
              <a:t>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npu</a:t>
            </a:r>
            <a:r>
              <a:rPr sz="2000" spc="-5" dirty="0">
                <a:latin typeface="Calibri"/>
                <a:cs typeface="Calibri"/>
              </a:rPr>
              <a:t>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</a:t>
            </a:r>
            <a:r>
              <a:rPr sz="2000" spc="-25" dirty="0">
                <a:latin typeface="Calibri"/>
                <a:cs typeface="Calibri"/>
              </a:rPr>
              <a:t>y</a:t>
            </a:r>
            <a:r>
              <a:rPr sz="2000" spc="-5" dirty="0">
                <a:latin typeface="Calibri"/>
                <a:cs typeface="Calibri"/>
              </a:rPr>
              <a:t>c</a:t>
            </a:r>
            <a:r>
              <a:rPr sz="2000" spc="-15" dirty="0">
                <a:latin typeface="Calibri"/>
                <a:cs typeface="Calibri"/>
              </a:rPr>
              <a:t>l</a:t>
            </a:r>
            <a:r>
              <a:rPr sz="2000" spc="-5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E70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6608" y="1009837"/>
            <a:ext cx="8293734" cy="2770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  <a:tabLst>
                <a:tab pos="1024255" algn="l"/>
                <a:tab pos="1612900" algn="l"/>
                <a:tab pos="2298700" algn="l"/>
                <a:tab pos="3686175" algn="l"/>
                <a:tab pos="5241290" algn="l"/>
                <a:tab pos="5762625" algn="l"/>
                <a:tab pos="6442710" algn="l"/>
                <a:tab pos="7860030" algn="l"/>
              </a:tabLst>
            </a:pPr>
            <a:r>
              <a:rPr sz="2400" spc="-15" dirty="0">
                <a:latin typeface="Calibri"/>
                <a:cs typeface="Calibri"/>
              </a:rPr>
              <a:t>B</a:t>
            </a:r>
            <a:r>
              <a:rPr sz="2400" dirty="0">
                <a:latin typeface="Calibri"/>
                <a:cs typeface="Calibri"/>
              </a:rPr>
              <a:t>ased	</a:t>
            </a:r>
            <a:r>
              <a:rPr sz="2400" spc="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	</a:t>
            </a:r>
            <a:r>
              <a:rPr sz="2400" spc="10" dirty="0">
                <a:latin typeface="Calibri"/>
                <a:cs typeface="Calibri"/>
              </a:rPr>
              <a:t>th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lect</a:t>
            </a:r>
            <a:r>
              <a:rPr sz="2400" spc="5" dirty="0">
                <a:latin typeface="Calibri"/>
                <a:cs typeface="Calibri"/>
              </a:rPr>
              <a:t>r</a:t>
            </a:r>
            <a:r>
              <a:rPr sz="2400" spc="-25" dirty="0">
                <a:latin typeface="Calibri"/>
                <a:cs typeface="Calibri"/>
              </a:rPr>
              <a:t>i</a:t>
            </a:r>
            <a:r>
              <a:rPr sz="2400" spc="-35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al	</a:t>
            </a:r>
            <a:r>
              <a:rPr sz="2400" spc="5" dirty="0">
                <a:latin typeface="Calibri"/>
                <a:cs typeface="Calibri"/>
              </a:rPr>
              <a:t>p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10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20" dirty="0">
                <a:latin typeface="Calibri"/>
                <a:cs typeface="Calibri"/>
              </a:rPr>
              <a:t>r</a:t>
            </a:r>
            <a:r>
              <a:rPr sz="2400" spc="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ies	</a:t>
            </a:r>
            <a:r>
              <a:rPr sz="2400" spc="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	</a:t>
            </a:r>
            <a:r>
              <a:rPr sz="2400" spc="-15" dirty="0">
                <a:latin typeface="Calibri"/>
                <a:cs typeface="Calibri"/>
              </a:rPr>
              <a:t>t</a:t>
            </a:r>
            <a:r>
              <a:rPr sz="2400" spc="5" dirty="0">
                <a:latin typeface="Calibri"/>
                <a:cs typeface="Calibri"/>
              </a:rPr>
              <a:t>h</a:t>
            </a:r>
            <a:r>
              <a:rPr sz="2400" dirty="0">
                <a:latin typeface="Calibri"/>
                <a:cs typeface="Calibri"/>
              </a:rPr>
              <a:t>e	m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eri</a:t>
            </a:r>
            <a:r>
              <a:rPr sz="2400" spc="-2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ls	li</a:t>
            </a:r>
            <a:r>
              <a:rPr sz="2400" spc="-90" dirty="0">
                <a:latin typeface="Calibri"/>
                <a:cs typeface="Calibri"/>
              </a:rPr>
              <a:t>k</a:t>
            </a:r>
            <a:r>
              <a:rPr sz="2400" dirty="0">
                <a:latin typeface="Calibri"/>
                <a:cs typeface="Calibri"/>
              </a:rPr>
              <a:t>e  </a:t>
            </a:r>
            <a:r>
              <a:rPr sz="2400" spc="-15" dirty="0">
                <a:latin typeface="Calibri"/>
                <a:cs typeface="Calibri"/>
              </a:rPr>
              <a:t>conductivity,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materials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are </a:t>
            </a:r>
            <a:r>
              <a:rPr sz="2400" dirty="0">
                <a:latin typeface="Calibri"/>
                <a:cs typeface="Calibri"/>
              </a:rPr>
              <a:t>divided </a:t>
            </a:r>
            <a:r>
              <a:rPr sz="2400" spc="-10" dirty="0">
                <a:latin typeface="Calibri"/>
                <a:cs typeface="Calibri"/>
              </a:rPr>
              <a:t>into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three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types.</a:t>
            </a:r>
            <a:endParaRPr sz="2400">
              <a:latin typeface="Calibri"/>
              <a:cs typeface="Calibri"/>
            </a:endParaRPr>
          </a:p>
          <a:p>
            <a:pPr marL="585470" indent="-573405">
              <a:lnSpc>
                <a:spcPct val="100000"/>
              </a:lnSpc>
              <a:spcBef>
                <a:spcPts val="1440"/>
              </a:spcBef>
              <a:buAutoNum type="romanLcParenR"/>
              <a:tabLst>
                <a:tab pos="585470" algn="l"/>
                <a:tab pos="586105" algn="l"/>
              </a:tabLst>
            </a:pPr>
            <a:r>
              <a:rPr sz="2400" spc="-10" dirty="0">
                <a:latin typeface="Calibri"/>
                <a:cs typeface="Calibri"/>
              </a:rPr>
              <a:t>Conductors</a:t>
            </a:r>
            <a:endParaRPr sz="2400">
              <a:latin typeface="Calibri"/>
              <a:cs typeface="Calibri"/>
            </a:endParaRPr>
          </a:p>
          <a:p>
            <a:pPr marL="585470" indent="-573405">
              <a:lnSpc>
                <a:spcPct val="100000"/>
              </a:lnSpc>
              <a:spcBef>
                <a:spcPts val="1440"/>
              </a:spcBef>
              <a:buAutoNum type="romanLcParenR"/>
              <a:tabLst>
                <a:tab pos="585470" algn="l"/>
                <a:tab pos="586105" algn="l"/>
              </a:tabLst>
            </a:pPr>
            <a:r>
              <a:rPr sz="2400" spc="-10" dirty="0">
                <a:latin typeface="Calibri"/>
                <a:cs typeface="Calibri"/>
              </a:rPr>
              <a:t>Semiconductors</a:t>
            </a:r>
            <a:endParaRPr sz="2400">
              <a:latin typeface="Calibri"/>
              <a:cs typeface="Calibri"/>
            </a:endParaRPr>
          </a:p>
          <a:p>
            <a:pPr marL="585470" indent="-573405">
              <a:lnSpc>
                <a:spcPct val="100000"/>
              </a:lnSpc>
              <a:spcBef>
                <a:spcPts val="1445"/>
              </a:spcBef>
              <a:buAutoNum type="romanLcParenR"/>
              <a:tabLst>
                <a:tab pos="585470" algn="l"/>
                <a:tab pos="586105" algn="l"/>
              </a:tabLst>
            </a:pPr>
            <a:r>
              <a:rPr sz="2400" spc="-10" dirty="0">
                <a:latin typeface="Calibri"/>
                <a:cs typeface="Calibri"/>
              </a:rPr>
              <a:t>Insulators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92782" y="6254902"/>
            <a:ext cx="54971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Energy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band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diagrams</a:t>
            </a:r>
            <a:r>
              <a:rPr sz="1600" b="1" spc="-8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for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40" dirty="0">
                <a:latin typeface="Calibri"/>
                <a:cs typeface="Calibri"/>
              </a:rPr>
              <a:t>insulator,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semiconductor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and</a:t>
            </a:r>
            <a:r>
              <a:rPr sz="1600" b="1" spc="-18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conductor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3200" y="3505200"/>
            <a:ext cx="5166359" cy="27432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6200" y="282034"/>
            <a:ext cx="17094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MATERIALS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3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2321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40" dirty="0"/>
              <a:t>F</a:t>
            </a:r>
            <a:r>
              <a:rPr spc="-55" dirty="0"/>
              <a:t>UL</a:t>
            </a:r>
            <a:r>
              <a:rPr spc="-70" dirty="0"/>
              <a:t>L</a:t>
            </a:r>
            <a:r>
              <a:rPr lang="en-US" spc="-45" dirty="0"/>
              <a:t> </a:t>
            </a:r>
            <a:r>
              <a:rPr spc="-45" dirty="0"/>
              <a:t>W</a:t>
            </a:r>
            <a:r>
              <a:rPr spc="-40" dirty="0"/>
              <a:t>A</a:t>
            </a:r>
            <a:r>
              <a:rPr spc="-50" dirty="0"/>
              <a:t>V</a:t>
            </a:r>
            <a:r>
              <a:rPr spc="5" dirty="0"/>
              <a:t>E</a:t>
            </a:r>
            <a:r>
              <a:rPr spc="-210" dirty="0"/>
              <a:t> </a:t>
            </a:r>
            <a:r>
              <a:rPr spc="5" dirty="0"/>
              <a:t>REC</a:t>
            </a:r>
            <a:r>
              <a:rPr spc="10" dirty="0"/>
              <a:t>T</a:t>
            </a:r>
            <a:r>
              <a:rPr dirty="0"/>
              <a:t>IFIER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1931" y="1145794"/>
            <a:ext cx="2063114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10" dirty="0">
                <a:latin typeface="Calibri"/>
                <a:cs typeface="Calibri"/>
              </a:rPr>
              <a:t>A</a:t>
            </a:r>
            <a:r>
              <a:rPr sz="2000" b="1" spc="-85" dirty="0">
                <a:latin typeface="Calibri"/>
                <a:cs typeface="Calibri"/>
              </a:rPr>
              <a:t>v</a:t>
            </a:r>
            <a:r>
              <a:rPr sz="2000" b="1" spc="-50" dirty="0">
                <a:latin typeface="Calibri"/>
                <a:cs typeface="Calibri"/>
              </a:rPr>
              <a:t>e</a:t>
            </a:r>
            <a:r>
              <a:rPr sz="2000" b="1" spc="-90" dirty="0">
                <a:latin typeface="Calibri"/>
                <a:cs typeface="Calibri"/>
              </a:rPr>
              <a:t>r</a:t>
            </a:r>
            <a:r>
              <a:rPr sz="2000" b="1" spc="-55" dirty="0">
                <a:latin typeface="Calibri"/>
                <a:cs typeface="Calibri"/>
              </a:rPr>
              <a:t>a</a:t>
            </a:r>
            <a:r>
              <a:rPr sz="2000" b="1" spc="-85" dirty="0">
                <a:latin typeface="Calibri"/>
                <a:cs typeface="Calibri"/>
              </a:rPr>
              <a:t>g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spc="-9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D</a:t>
            </a:r>
            <a:r>
              <a:rPr sz="2000" b="1" spc="-5" dirty="0">
                <a:latin typeface="Calibri"/>
                <a:cs typeface="Calibri"/>
              </a:rPr>
              <a:t>C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cur</a:t>
            </a:r>
            <a:r>
              <a:rPr sz="2000" b="1" spc="-20" dirty="0">
                <a:latin typeface="Calibri"/>
                <a:cs typeface="Calibri"/>
              </a:rPr>
              <a:t>r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spc="-20" dirty="0">
                <a:latin typeface="Calibri"/>
                <a:cs typeface="Calibri"/>
              </a:rPr>
              <a:t>n</a:t>
            </a:r>
            <a:r>
              <a:rPr sz="2000" b="1" spc="-5" dirty="0">
                <a:latin typeface="Calibri"/>
                <a:cs typeface="Calibri"/>
              </a:rPr>
              <a:t>t: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752600"/>
            <a:ext cx="4700016" cy="6918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2667000"/>
            <a:ext cx="4700016" cy="6858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48131" y="3662298"/>
            <a:ext cx="218249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10" dirty="0">
                <a:latin typeface="Calibri"/>
                <a:cs typeface="Calibri"/>
              </a:rPr>
              <a:t>A</a:t>
            </a:r>
            <a:r>
              <a:rPr sz="2000" b="1" spc="-85" dirty="0">
                <a:latin typeface="Calibri"/>
                <a:cs typeface="Calibri"/>
              </a:rPr>
              <a:t>v</a:t>
            </a:r>
            <a:r>
              <a:rPr sz="2000" b="1" spc="-50" dirty="0">
                <a:latin typeface="Calibri"/>
                <a:cs typeface="Calibri"/>
              </a:rPr>
              <a:t>e</a:t>
            </a:r>
            <a:r>
              <a:rPr sz="2000" b="1" spc="-90" dirty="0">
                <a:latin typeface="Calibri"/>
                <a:cs typeface="Calibri"/>
              </a:rPr>
              <a:t>r</a:t>
            </a:r>
            <a:r>
              <a:rPr sz="2000" b="1" spc="-55" dirty="0">
                <a:latin typeface="Calibri"/>
                <a:cs typeface="Calibri"/>
              </a:rPr>
              <a:t>a</a:t>
            </a:r>
            <a:r>
              <a:rPr sz="2000" b="1" spc="-85" dirty="0">
                <a:latin typeface="Calibri"/>
                <a:cs typeface="Calibri"/>
              </a:rPr>
              <a:t>g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spc="-9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(DC):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spc="-155" dirty="0">
                <a:latin typeface="Calibri"/>
                <a:cs typeface="Calibri"/>
              </a:rPr>
              <a:t>V</a:t>
            </a:r>
            <a:r>
              <a:rPr sz="2000" spc="-50" dirty="0">
                <a:latin typeface="Calibri"/>
                <a:cs typeface="Calibri"/>
              </a:rPr>
              <a:t>o</a:t>
            </a:r>
            <a:r>
              <a:rPr sz="2000" spc="-55" dirty="0">
                <a:latin typeface="Calibri"/>
                <a:cs typeface="Calibri"/>
              </a:rPr>
              <a:t>l</a:t>
            </a:r>
            <a:r>
              <a:rPr sz="2000" spc="-75" dirty="0">
                <a:latin typeface="Calibri"/>
                <a:cs typeface="Calibri"/>
              </a:rPr>
              <a:t>t</a:t>
            </a:r>
            <a:r>
              <a:rPr sz="2000" spc="-50" dirty="0">
                <a:latin typeface="Calibri"/>
                <a:cs typeface="Calibri"/>
              </a:rPr>
              <a:t>a</a:t>
            </a:r>
            <a:r>
              <a:rPr sz="2000" spc="-80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71800" y="3657600"/>
            <a:ext cx="2554224" cy="49377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9600" y="4419600"/>
            <a:ext cx="6733032" cy="88391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5800" y="5410200"/>
            <a:ext cx="5562600" cy="9906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30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2321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40" dirty="0"/>
              <a:t>F</a:t>
            </a:r>
            <a:r>
              <a:rPr spc="-55" dirty="0"/>
              <a:t>UL</a:t>
            </a:r>
            <a:r>
              <a:rPr spc="-70" dirty="0"/>
              <a:t>L</a:t>
            </a:r>
            <a:r>
              <a:rPr lang="en-US" spc="-45" dirty="0"/>
              <a:t> </a:t>
            </a:r>
            <a:r>
              <a:rPr spc="-45" dirty="0"/>
              <a:t>W</a:t>
            </a:r>
            <a:r>
              <a:rPr spc="-40" dirty="0"/>
              <a:t>A</a:t>
            </a:r>
            <a:r>
              <a:rPr spc="-50" dirty="0"/>
              <a:t>V</a:t>
            </a:r>
            <a:r>
              <a:rPr spc="5" dirty="0"/>
              <a:t>E</a:t>
            </a:r>
            <a:r>
              <a:rPr spc="-210" dirty="0"/>
              <a:t> </a:t>
            </a:r>
            <a:r>
              <a:rPr spc="5" dirty="0"/>
              <a:t>REC</a:t>
            </a:r>
            <a:r>
              <a:rPr spc="10" dirty="0"/>
              <a:t>T</a:t>
            </a:r>
            <a:r>
              <a:rPr dirty="0"/>
              <a:t>IFIER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1931" y="1065402"/>
            <a:ext cx="291528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5" dirty="0">
                <a:latin typeface="Calibri"/>
                <a:cs typeface="Calibri"/>
              </a:rPr>
              <a:t>RMS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</a:t>
            </a:r>
            <a:r>
              <a:rPr sz="2200" b="1" spc="-10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d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C</a:t>
            </a:r>
            <a:r>
              <a:rPr sz="2200" b="1" spc="-35" dirty="0">
                <a:latin typeface="Calibri"/>
                <a:cs typeface="Calibri"/>
              </a:rPr>
              <a:t>u</a:t>
            </a:r>
            <a:r>
              <a:rPr sz="2200" b="1" spc="-20" dirty="0">
                <a:latin typeface="Calibri"/>
                <a:cs typeface="Calibri"/>
              </a:rPr>
              <a:t>r</a:t>
            </a:r>
            <a:r>
              <a:rPr sz="2200" b="1" spc="-45" dirty="0">
                <a:latin typeface="Calibri"/>
                <a:cs typeface="Calibri"/>
              </a:rPr>
              <a:t>r</a:t>
            </a:r>
            <a:r>
              <a:rPr sz="2200" b="1" spc="-35" dirty="0">
                <a:latin typeface="Calibri"/>
                <a:cs typeface="Calibri"/>
              </a:rPr>
              <a:t>e</a:t>
            </a:r>
            <a:r>
              <a:rPr sz="2200" b="1" spc="-60" dirty="0">
                <a:latin typeface="Calibri"/>
                <a:cs typeface="Calibri"/>
              </a:rPr>
              <a:t>n</a:t>
            </a:r>
            <a:r>
              <a:rPr sz="2200" b="1" dirty="0">
                <a:latin typeface="Calibri"/>
                <a:cs typeface="Calibri"/>
              </a:rPr>
              <a:t>t</a:t>
            </a:r>
            <a:r>
              <a:rPr sz="2200" b="1" spc="-135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(Ir</a:t>
            </a:r>
            <a:r>
              <a:rPr sz="2200" b="1" dirty="0">
                <a:latin typeface="Calibri"/>
                <a:cs typeface="Calibri"/>
              </a:rPr>
              <a:t>m</a:t>
            </a:r>
            <a:r>
              <a:rPr sz="2200" b="1" spc="5" dirty="0">
                <a:latin typeface="Calibri"/>
                <a:cs typeface="Calibri"/>
              </a:rPr>
              <a:t>s)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676400"/>
            <a:ext cx="2432304" cy="7376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3800" y="1676400"/>
            <a:ext cx="2535936" cy="6705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10400" y="1600200"/>
            <a:ext cx="1944624" cy="70713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280917" y="1851152"/>
            <a:ext cx="2698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Wingdings"/>
                <a:cs typeface="Wingdings"/>
              </a:rPr>
              <a:t>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83477" y="1774901"/>
            <a:ext cx="269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Wingdings"/>
                <a:cs typeface="Wingdings"/>
              </a:rPr>
              <a:t>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4331" y="2742945"/>
            <a:ext cx="21272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5" dirty="0">
                <a:latin typeface="Calibri"/>
                <a:cs typeface="Calibri"/>
              </a:rPr>
              <a:t>RMS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</a:t>
            </a:r>
            <a:r>
              <a:rPr sz="2200" b="1" spc="-10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d</a:t>
            </a:r>
            <a:r>
              <a:rPr sz="2200" b="1" spc="-195" dirty="0">
                <a:latin typeface="Calibri"/>
                <a:cs typeface="Calibri"/>
              </a:rPr>
              <a:t> </a:t>
            </a:r>
            <a:r>
              <a:rPr sz="2200" b="1" spc="-155" dirty="0">
                <a:latin typeface="Calibri"/>
                <a:cs typeface="Calibri"/>
              </a:rPr>
              <a:t>V</a:t>
            </a:r>
            <a:r>
              <a:rPr sz="2200" b="1" spc="-60" dirty="0">
                <a:latin typeface="Calibri"/>
                <a:cs typeface="Calibri"/>
              </a:rPr>
              <a:t>o</a:t>
            </a:r>
            <a:r>
              <a:rPr sz="2200" b="1" spc="-40" dirty="0">
                <a:latin typeface="Calibri"/>
                <a:cs typeface="Calibri"/>
              </a:rPr>
              <a:t>l</a:t>
            </a:r>
            <a:r>
              <a:rPr sz="2200" b="1" spc="-70" dirty="0">
                <a:latin typeface="Calibri"/>
                <a:cs typeface="Calibri"/>
              </a:rPr>
              <a:t>t</a:t>
            </a:r>
            <a:r>
              <a:rPr sz="2200" b="1" spc="-60" dirty="0">
                <a:latin typeface="Calibri"/>
                <a:cs typeface="Calibri"/>
              </a:rPr>
              <a:t>a</a:t>
            </a:r>
            <a:r>
              <a:rPr sz="2200" b="1" spc="-65" dirty="0">
                <a:latin typeface="Calibri"/>
                <a:cs typeface="Calibri"/>
              </a:rPr>
              <a:t>g</a:t>
            </a:r>
            <a:r>
              <a:rPr sz="2200" b="1" spc="-60" dirty="0">
                <a:latin typeface="Calibri"/>
                <a:cs typeface="Calibri"/>
              </a:rPr>
              <a:t>e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09800" y="3352800"/>
            <a:ext cx="2743200" cy="68580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688340" y="4192016"/>
            <a:ext cx="208788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latin typeface="Calibri"/>
                <a:cs typeface="Calibri"/>
              </a:rPr>
              <a:t>DC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u</a:t>
            </a:r>
            <a:r>
              <a:rPr sz="2200" b="1" dirty="0">
                <a:latin typeface="Calibri"/>
                <a:cs typeface="Calibri"/>
              </a:rPr>
              <a:t>t</a:t>
            </a:r>
            <a:r>
              <a:rPr sz="2200" b="1" spc="-10" dirty="0">
                <a:latin typeface="Calibri"/>
                <a:cs typeface="Calibri"/>
              </a:rPr>
              <a:t>pu</a:t>
            </a:r>
            <a:r>
              <a:rPr sz="2200" b="1" dirty="0">
                <a:latin typeface="Calibri"/>
                <a:cs typeface="Calibri"/>
              </a:rPr>
              <a:t>t</a:t>
            </a:r>
            <a:r>
              <a:rPr sz="2200" b="1" spc="-180" dirty="0">
                <a:latin typeface="Calibri"/>
                <a:cs typeface="Calibri"/>
              </a:rPr>
              <a:t> </a:t>
            </a:r>
            <a:r>
              <a:rPr sz="2200" b="1" spc="-50" dirty="0">
                <a:latin typeface="Calibri"/>
                <a:cs typeface="Calibri"/>
              </a:rPr>
              <a:t>P</a:t>
            </a:r>
            <a:r>
              <a:rPr sz="2200" b="1" spc="-35" dirty="0">
                <a:latin typeface="Calibri"/>
                <a:cs typeface="Calibri"/>
              </a:rPr>
              <a:t>owe</a:t>
            </a:r>
            <a:r>
              <a:rPr sz="2200" b="1" spc="-20" dirty="0">
                <a:latin typeface="Calibri"/>
                <a:cs typeface="Calibri"/>
              </a:rPr>
              <a:t>r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48000" y="4800600"/>
            <a:ext cx="3977640" cy="178308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31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2321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40" dirty="0"/>
              <a:t>F</a:t>
            </a:r>
            <a:r>
              <a:rPr spc="-55" dirty="0"/>
              <a:t>UL</a:t>
            </a:r>
            <a:r>
              <a:rPr spc="-70" dirty="0"/>
              <a:t>L</a:t>
            </a:r>
            <a:r>
              <a:rPr lang="en-US" spc="-45" dirty="0"/>
              <a:t> </a:t>
            </a:r>
            <a:r>
              <a:rPr spc="-45" dirty="0"/>
              <a:t>W</a:t>
            </a:r>
            <a:r>
              <a:rPr spc="-40" dirty="0"/>
              <a:t>A</a:t>
            </a:r>
            <a:r>
              <a:rPr spc="-50" dirty="0"/>
              <a:t>V</a:t>
            </a:r>
            <a:r>
              <a:rPr spc="5" dirty="0"/>
              <a:t>E</a:t>
            </a:r>
            <a:r>
              <a:rPr spc="-210" dirty="0"/>
              <a:t> </a:t>
            </a:r>
            <a:r>
              <a:rPr spc="5" dirty="0"/>
              <a:t>REC</a:t>
            </a:r>
            <a:r>
              <a:rPr spc="10" dirty="0"/>
              <a:t>T</a:t>
            </a:r>
            <a:r>
              <a:rPr dirty="0"/>
              <a:t>IFIER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5427" y="1065402"/>
            <a:ext cx="248666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45" dirty="0"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C</a:t>
            </a:r>
            <a:r>
              <a:rPr sz="2200" b="1" spc="-85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i</a:t>
            </a:r>
            <a:r>
              <a:rPr sz="2200" b="1" spc="-10" dirty="0">
                <a:latin typeface="Calibri"/>
                <a:cs typeface="Calibri"/>
              </a:rPr>
              <a:t>npu</a:t>
            </a:r>
            <a:r>
              <a:rPr sz="2200" b="1" dirty="0">
                <a:latin typeface="Calibri"/>
                <a:cs typeface="Calibri"/>
              </a:rPr>
              <a:t>t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powe</a:t>
            </a:r>
            <a:r>
              <a:rPr sz="2200" b="1" dirty="0">
                <a:latin typeface="Calibri"/>
                <a:cs typeface="Calibri"/>
              </a:rPr>
              <a:t>r</a:t>
            </a:r>
            <a:r>
              <a:rPr sz="2200" b="1" spc="-204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(</a:t>
            </a:r>
            <a:r>
              <a:rPr sz="2200" b="1" spc="-75" dirty="0">
                <a:latin typeface="Calibri"/>
                <a:cs typeface="Calibri"/>
              </a:rPr>
              <a:t>P</a:t>
            </a:r>
            <a:r>
              <a:rPr sz="2200" b="1" spc="-35" dirty="0">
                <a:latin typeface="Calibri"/>
                <a:cs typeface="Calibri"/>
              </a:rPr>
              <a:t>a</a:t>
            </a:r>
            <a:r>
              <a:rPr sz="2200" b="1" spc="-15" dirty="0">
                <a:latin typeface="Calibri"/>
                <a:cs typeface="Calibri"/>
              </a:rPr>
              <a:t>c</a:t>
            </a:r>
            <a:r>
              <a:rPr sz="2200" b="1" spc="-20" dirty="0">
                <a:latin typeface="Calibri"/>
                <a:cs typeface="Calibri"/>
              </a:rPr>
              <a:t>)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600" y="1600200"/>
            <a:ext cx="5044440" cy="16764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30835" y="3276980"/>
            <a:ext cx="25590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5" dirty="0">
                <a:latin typeface="Calibri"/>
                <a:cs typeface="Calibri"/>
              </a:rPr>
              <a:t>Rectifier</a:t>
            </a:r>
            <a:r>
              <a:rPr sz="2200" b="1" spc="-9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Efficiency(η):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038600"/>
            <a:ext cx="2493264" cy="78333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05200" y="3733800"/>
            <a:ext cx="2164079" cy="111252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00800" y="3886200"/>
            <a:ext cx="2276855" cy="63703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052317" y="4133469"/>
            <a:ext cx="3790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=&gt;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73622" y="4139565"/>
            <a:ext cx="294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=&gt;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57400" y="5029200"/>
            <a:ext cx="4428744" cy="15240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32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130" y="183337"/>
            <a:ext cx="32321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800" b="1" spc="-55" dirty="0">
                <a:solidFill>
                  <a:srgbClr val="FFFFFF"/>
                </a:solidFill>
                <a:latin typeface="Calibri"/>
                <a:cs typeface="Calibri"/>
              </a:rPr>
              <a:t>UL</a:t>
            </a:r>
            <a:r>
              <a:rPr sz="2800" b="1" spc="-7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lang="en-US" sz="2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5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REC</a:t>
            </a:r>
            <a:r>
              <a:rPr sz="2800" b="1" spc="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IFIER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235" y="1141602"/>
            <a:ext cx="157543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latin typeface="Calibri"/>
                <a:cs typeface="Calibri"/>
              </a:rPr>
              <a:t>R</a:t>
            </a:r>
            <a:r>
              <a:rPr sz="2200" b="1" spc="10" dirty="0">
                <a:latin typeface="Calibri"/>
                <a:cs typeface="Calibri"/>
              </a:rPr>
              <a:t>i</a:t>
            </a:r>
            <a:r>
              <a:rPr sz="2200" b="1" spc="-10" dirty="0">
                <a:latin typeface="Calibri"/>
                <a:cs typeface="Calibri"/>
              </a:rPr>
              <a:t>pp</a:t>
            </a:r>
            <a:r>
              <a:rPr sz="2200" b="1" spc="5" dirty="0">
                <a:latin typeface="Calibri"/>
                <a:cs typeface="Calibri"/>
              </a:rPr>
              <a:t>l</a:t>
            </a:r>
            <a:r>
              <a:rPr sz="2200" b="1" dirty="0">
                <a:latin typeface="Calibri"/>
                <a:cs typeface="Calibri"/>
              </a:rPr>
              <a:t>e</a:t>
            </a:r>
            <a:r>
              <a:rPr sz="2200" b="1" spc="-235" dirty="0">
                <a:latin typeface="Calibri"/>
                <a:cs typeface="Calibri"/>
              </a:rPr>
              <a:t> </a:t>
            </a:r>
            <a:r>
              <a:rPr sz="2200" b="1" spc="-105" dirty="0">
                <a:latin typeface="Calibri"/>
                <a:cs typeface="Calibri"/>
              </a:rPr>
              <a:t>F</a:t>
            </a:r>
            <a:r>
              <a:rPr sz="2200" b="1" spc="-35" dirty="0">
                <a:latin typeface="Calibri"/>
                <a:cs typeface="Calibri"/>
              </a:rPr>
              <a:t>a</a:t>
            </a:r>
            <a:r>
              <a:rPr sz="2200" b="1" spc="-15" dirty="0">
                <a:latin typeface="Calibri"/>
                <a:cs typeface="Calibri"/>
              </a:rPr>
              <a:t>c</a:t>
            </a:r>
            <a:r>
              <a:rPr sz="2200" b="1" spc="-50" dirty="0">
                <a:latin typeface="Calibri"/>
                <a:cs typeface="Calibri"/>
              </a:rPr>
              <a:t>t</a:t>
            </a:r>
            <a:r>
              <a:rPr sz="2200" b="1" spc="-35" dirty="0">
                <a:latin typeface="Calibri"/>
                <a:cs typeface="Calibri"/>
              </a:rPr>
              <a:t>o</a:t>
            </a:r>
            <a:r>
              <a:rPr sz="2200" b="1" spc="-20" dirty="0">
                <a:latin typeface="Calibri"/>
                <a:cs typeface="Calibri"/>
              </a:rPr>
              <a:t>r</a:t>
            </a:r>
            <a:r>
              <a:rPr sz="2200" b="1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1828800"/>
            <a:ext cx="3035807" cy="7802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0600" y="2895600"/>
            <a:ext cx="3813048" cy="32003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9200" y="3505200"/>
            <a:ext cx="3130296" cy="60350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19200" y="4495800"/>
            <a:ext cx="2532888" cy="51816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33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130" y="183337"/>
            <a:ext cx="319151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800" b="1" spc="-55" dirty="0">
                <a:solidFill>
                  <a:srgbClr val="FFFFFF"/>
                </a:solidFill>
                <a:latin typeface="Calibri"/>
                <a:cs typeface="Calibri"/>
              </a:rPr>
              <a:t>UL</a:t>
            </a:r>
            <a:r>
              <a:rPr sz="2800" b="1" spc="-7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lang="en-US" sz="2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6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800" b="1" spc="-18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5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TIFI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0" y="5257800"/>
            <a:ext cx="2209800" cy="381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5400" y="2514600"/>
            <a:ext cx="6019800" cy="20574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2140" y="1217802"/>
            <a:ext cx="236537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30" dirty="0">
                <a:latin typeface="Calibri"/>
                <a:cs typeface="Calibri"/>
              </a:rPr>
              <a:t>Peak</a:t>
            </a:r>
            <a:r>
              <a:rPr sz="2200" b="1" spc="-90" dirty="0">
                <a:latin typeface="Calibri"/>
                <a:cs typeface="Calibri"/>
              </a:rPr>
              <a:t> </a:t>
            </a:r>
            <a:r>
              <a:rPr sz="2200" b="1" spc="-50" dirty="0">
                <a:latin typeface="Calibri"/>
                <a:cs typeface="Calibri"/>
              </a:rPr>
              <a:t>Inverse</a:t>
            </a:r>
            <a:r>
              <a:rPr lang="en-US" sz="2200" b="1" spc="-50" dirty="0">
                <a:latin typeface="Calibri"/>
                <a:cs typeface="Calibri"/>
              </a:rPr>
              <a:t> </a:t>
            </a:r>
            <a:r>
              <a:rPr sz="2200" b="1" spc="-50" dirty="0">
                <a:latin typeface="Calibri"/>
                <a:cs typeface="Calibri"/>
              </a:rPr>
              <a:t>Voltage: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34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2321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40" dirty="0"/>
              <a:t>F</a:t>
            </a:r>
            <a:r>
              <a:rPr spc="-55" dirty="0"/>
              <a:t>UL</a:t>
            </a:r>
            <a:r>
              <a:rPr spc="-70" dirty="0"/>
              <a:t>L</a:t>
            </a:r>
            <a:r>
              <a:rPr lang="en-US" spc="-45" dirty="0"/>
              <a:t> </a:t>
            </a:r>
            <a:r>
              <a:rPr spc="-45" dirty="0"/>
              <a:t>W</a:t>
            </a:r>
            <a:r>
              <a:rPr spc="-40" dirty="0"/>
              <a:t>A</a:t>
            </a:r>
            <a:r>
              <a:rPr spc="-50" dirty="0"/>
              <a:t>V</a:t>
            </a:r>
            <a:r>
              <a:rPr spc="5" dirty="0"/>
              <a:t>E</a:t>
            </a:r>
            <a:r>
              <a:rPr spc="-210" dirty="0"/>
              <a:t> </a:t>
            </a:r>
            <a:r>
              <a:rPr spc="5" dirty="0"/>
              <a:t>REC</a:t>
            </a:r>
            <a:r>
              <a:rPr spc="10" dirty="0"/>
              <a:t>T</a:t>
            </a:r>
            <a:r>
              <a:rPr dirty="0"/>
              <a:t>IFIER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81836" y="1370203"/>
            <a:ext cx="6223000" cy="5133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-20" dirty="0">
                <a:latin typeface="Calibri"/>
                <a:cs typeface="Calibri"/>
              </a:rPr>
              <a:t>d</a:t>
            </a:r>
            <a:r>
              <a:rPr sz="2400" b="1" spc="-60" dirty="0">
                <a:latin typeface="Calibri"/>
                <a:cs typeface="Calibri"/>
              </a:rPr>
              <a:t>v</a:t>
            </a:r>
            <a:r>
              <a:rPr sz="2400" b="1" spc="-35" dirty="0">
                <a:latin typeface="Calibri"/>
                <a:cs typeface="Calibri"/>
              </a:rPr>
              <a:t>a</a:t>
            </a:r>
            <a:r>
              <a:rPr sz="2400" b="1" spc="-40" dirty="0">
                <a:latin typeface="Calibri"/>
                <a:cs typeface="Calibri"/>
              </a:rPr>
              <a:t>n</a:t>
            </a:r>
            <a:r>
              <a:rPr sz="2400" b="1" spc="-65" dirty="0">
                <a:latin typeface="Calibri"/>
                <a:cs typeface="Calibri"/>
              </a:rPr>
              <a:t>t</a:t>
            </a:r>
            <a:r>
              <a:rPr sz="2400" b="1" spc="-35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g</a:t>
            </a:r>
            <a:r>
              <a:rPr sz="2400" b="1" spc="-3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s</a:t>
            </a:r>
            <a:r>
              <a:rPr sz="2400" b="1" spc="-1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</a:t>
            </a:r>
            <a:r>
              <a:rPr sz="2400" b="1" spc="5" dirty="0">
                <a:latin typeface="Calibri"/>
                <a:cs typeface="Calibri"/>
              </a:rPr>
              <a:t>ul</a:t>
            </a:r>
            <a:r>
              <a:rPr sz="2400" b="1" dirty="0">
                <a:latin typeface="Calibri"/>
                <a:cs typeface="Calibri"/>
              </a:rPr>
              <a:t>l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85" dirty="0">
                <a:latin typeface="Calibri"/>
                <a:cs typeface="Calibri"/>
              </a:rPr>
              <a:t>W</a:t>
            </a:r>
            <a:r>
              <a:rPr sz="2400" b="1" spc="-130" dirty="0">
                <a:latin typeface="Calibri"/>
                <a:cs typeface="Calibri"/>
              </a:rPr>
              <a:t>av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215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5" dirty="0">
                <a:latin typeface="Calibri"/>
                <a:cs typeface="Calibri"/>
              </a:rPr>
              <a:t>c</a:t>
            </a:r>
            <a:r>
              <a:rPr sz="2400" b="1" spc="5" dirty="0">
                <a:latin typeface="Calibri"/>
                <a:cs typeface="Calibri"/>
              </a:rPr>
              <a:t>tifi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5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680085" indent="-345440">
              <a:lnSpc>
                <a:spcPct val="100000"/>
              </a:lnSpc>
              <a:spcBef>
                <a:spcPts val="1989"/>
              </a:spcBef>
              <a:buFont typeface="Arial MT"/>
              <a:buChar char="•"/>
              <a:tabLst>
                <a:tab pos="680085" algn="l"/>
                <a:tab pos="680720" algn="l"/>
              </a:tabLst>
            </a:pPr>
            <a:r>
              <a:rPr sz="2400" spc="-55" dirty="0">
                <a:latin typeface="Calibri"/>
                <a:cs typeface="Calibri"/>
              </a:rPr>
              <a:t>Efficiency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85" dirty="0">
                <a:latin typeface="Calibri"/>
                <a:cs typeface="Calibri"/>
              </a:rPr>
              <a:t> </a:t>
            </a:r>
            <a:r>
              <a:rPr sz="2400" spc="-95" dirty="0">
                <a:latin typeface="Calibri"/>
                <a:cs typeface="Calibri"/>
              </a:rPr>
              <a:t>higher.</a:t>
            </a:r>
            <a:endParaRPr sz="2400">
              <a:latin typeface="Calibri"/>
              <a:cs typeface="Calibri"/>
            </a:endParaRPr>
          </a:p>
          <a:p>
            <a:pPr marL="680085" indent="-345440">
              <a:lnSpc>
                <a:spcPct val="100000"/>
              </a:lnSpc>
              <a:spcBef>
                <a:spcPts val="1995"/>
              </a:spcBef>
              <a:buFont typeface="Arial MT"/>
              <a:buChar char="•"/>
              <a:tabLst>
                <a:tab pos="680085" algn="l"/>
                <a:tab pos="680720" algn="l"/>
              </a:tabLst>
            </a:pPr>
            <a:r>
              <a:rPr sz="2400" spc="-5" dirty="0">
                <a:latin typeface="Calibri"/>
                <a:cs typeface="Calibri"/>
              </a:rPr>
              <a:t>T</a:t>
            </a:r>
            <a:r>
              <a:rPr sz="2400" spc="10" dirty="0">
                <a:latin typeface="Calibri"/>
                <a:cs typeface="Calibri"/>
              </a:rPr>
              <a:t>h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la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spc="-50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13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c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p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35" dirty="0">
                <a:latin typeface="Calibri"/>
                <a:cs typeface="Calibri"/>
              </a:rPr>
              <a:t>w</a:t>
            </a:r>
            <a:r>
              <a:rPr sz="2400" dirty="0">
                <a:latin typeface="Calibri"/>
                <a:cs typeface="Calibri"/>
              </a:rPr>
              <a:t>er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10" dirty="0">
                <a:latin typeface="Calibri"/>
                <a:cs typeface="Calibri"/>
              </a:rPr>
              <a:t>u</a:t>
            </a:r>
            <a:r>
              <a:rPr sz="2400" spc="5" dirty="0">
                <a:latin typeface="Calibri"/>
                <a:cs typeface="Calibri"/>
              </a:rPr>
              <a:t>tpu</a:t>
            </a:r>
            <a:r>
              <a:rPr sz="2400" dirty="0"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  <a:p>
            <a:pPr marL="680085" indent="-345440">
              <a:lnSpc>
                <a:spcPct val="100000"/>
              </a:lnSpc>
              <a:spcBef>
                <a:spcPts val="2020"/>
              </a:spcBef>
              <a:buFont typeface="Arial MT"/>
              <a:buChar char="•"/>
              <a:tabLst>
                <a:tab pos="680085" algn="l"/>
                <a:tab pos="680720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ripple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factor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less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25" dirty="0">
                <a:latin typeface="Calibri"/>
                <a:cs typeface="Calibri"/>
              </a:rPr>
              <a:t>D</a:t>
            </a:r>
            <a:r>
              <a:rPr sz="2400" b="1" spc="-15" dirty="0">
                <a:latin typeface="Calibri"/>
                <a:cs typeface="Calibri"/>
              </a:rPr>
              <a:t>i</a:t>
            </a:r>
            <a:r>
              <a:rPr sz="2400" b="1" spc="-25" dirty="0">
                <a:latin typeface="Calibri"/>
                <a:cs typeface="Calibri"/>
              </a:rPr>
              <a:t>s</a:t>
            </a:r>
            <a:r>
              <a:rPr sz="2400" b="1" spc="-35" dirty="0">
                <a:latin typeface="Calibri"/>
                <a:cs typeface="Calibri"/>
              </a:rPr>
              <a:t>a</a:t>
            </a:r>
            <a:r>
              <a:rPr sz="2400" b="1" spc="-20" dirty="0">
                <a:latin typeface="Calibri"/>
                <a:cs typeface="Calibri"/>
              </a:rPr>
              <a:t>d</a:t>
            </a:r>
            <a:r>
              <a:rPr sz="2400" b="1" spc="-60" dirty="0">
                <a:latin typeface="Calibri"/>
                <a:cs typeface="Calibri"/>
              </a:rPr>
              <a:t>v</a:t>
            </a:r>
            <a:r>
              <a:rPr sz="2400" b="1" spc="-35" dirty="0">
                <a:latin typeface="Calibri"/>
                <a:cs typeface="Calibri"/>
              </a:rPr>
              <a:t>a</a:t>
            </a:r>
            <a:r>
              <a:rPr sz="2400" b="1" spc="-40" dirty="0">
                <a:latin typeface="Calibri"/>
                <a:cs typeface="Calibri"/>
              </a:rPr>
              <a:t>nt</a:t>
            </a:r>
            <a:r>
              <a:rPr sz="2400" b="1" spc="-35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g</a:t>
            </a:r>
            <a:r>
              <a:rPr sz="2400" b="1" spc="-3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s</a:t>
            </a:r>
            <a:r>
              <a:rPr sz="2400" b="1" spc="-1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</a:t>
            </a:r>
            <a:r>
              <a:rPr sz="2400" b="1" spc="5" dirty="0">
                <a:latin typeface="Calibri"/>
                <a:cs typeface="Calibri"/>
              </a:rPr>
              <a:t>ul</a:t>
            </a:r>
            <a:r>
              <a:rPr sz="2400" b="1" dirty="0">
                <a:latin typeface="Calibri"/>
                <a:cs typeface="Calibri"/>
              </a:rPr>
              <a:t>l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85" dirty="0">
                <a:latin typeface="Calibri"/>
                <a:cs typeface="Calibri"/>
              </a:rPr>
              <a:t>W</a:t>
            </a:r>
            <a:r>
              <a:rPr sz="2400" b="1" spc="-130" dirty="0">
                <a:latin typeface="Calibri"/>
                <a:cs typeface="Calibri"/>
              </a:rPr>
              <a:t>av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95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5" dirty="0">
                <a:latin typeface="Calibri"/>
                <a:cs typeface="Calibri"/>
              </a:rPr>
              <a:t>c</a:t>
            </a:r>
            <a:r>
              <a:rPr sz="2400" b="1" spc="5" dirty="0">
                <a:latin typeface="Calibri"/>
                <a:cs typeface="Calibri"/>
              </a:rPr>
              <a:t>tifi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spc="-15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500">
              <a:latin typeface="Calibri"/>
              <a:cs typeface="Calibri"/>
            </a:endParaRPr>
          </a:p>
          <a:p>
            <a:pPr marL="527685" indent="-345440">
              <a:lnSpc>
                <a:spcPct val="100000"/>
              </a:lnSpc>
              <a:buFont typeface="Arial MT"/>
              <a:buChar char="•"/>
              <a:tabLst>
                <a:tab pos="527685" algn="l"/>
                <a:tab pos="528320" algn="l"/>
              </a:tabLst>
            </a:pPr>
            <a:r>
              <a:rPr sz="2400" dirty="0">
                <a:latin typeface="Calibri"/>
                <a:cs typeface="Calibri"/>
              </a:rPr>
              <a:t>PIV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70" dirty="0">
                <a:latin typeface="Calibri"/>
                <a:cs typeface="Calibri"/>
              </a:rPr>
              <a:t>r</a:t>
            </a:r>
            <a:r>
              <a:rPr sz="2400" spc="-5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t</a:t>
            </a:r>
            <a:r>
              <a:rPr sz="2400" spc="-25" dirty="0">
                <a:latin typeface="Calibri"/>
                <a:cs typeface="Calibri"/>
              </a:rPr>
              <a:t>i</a:t>
            </a:r>
            <a:r>
              <a:rPr sz="2400" spc="-1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g</a:t>
            </a:r>
            <a:r>
              <a:rPr sz="2400" spc="-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io</a:t>
            </a:r>
            <a:r>
              <a:rPr sz="2400" spc="1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65" dirty="0">
                <a:latin typeface="Calibri"/>
                <a:cs typeface="Calibri"/>
              </a:rPr>
              <a:t>h</a:t>
            </a:r>
            <a:r>
              <a:rPr sz="2400" spc="-75" dirty="0">
                <a:latin typeface="Calibri"/>
                <a:cs typeface="Calibri"/>
              </a:rPr>
              <a:t>ig</a:t>
            </a:r>
            <a:r>
              <a:rPr sz="2400" spc="-65" dirty="0">
                <a:latin typeface="Calibri"/>
                <a:cs typeface="Calibri"/>
              </a:rPr>
              <a:t>h</a:t>
            </a:r>
            <a:r>
              <a:rPr sz="2400" spc="-70" dirty="0">
                <a:latin typeface="Calibri"/>
                <a:cs typeface="Calibri"/>
              </a:rPr>
              <a:t>e</a:t>
            </a:r>
            <a:r>
              <a:rPr sz="2400" spc="-310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527685" indent="-345440">
              <a:lnSpc>
                <a:spcPct val="100000"/>
              </a:lnSpc>
              <a:spcBef>
                <a:spcPts val="1995"/>
              </a:spcBef>
              <a:buFont typeface="Arial MT"/>
              <a:buChar char="•"/>
              <a:tabLst>
                <a:tab pos="527685" algn="l"/>
                <a:tab pos="528320" algn="l"/>
              </a:tabLst>
            </a:pPr>
            <a:r>
              <a:rPr sz="2400" dirty="0">
                <a:latin typeface="Calibri"/>
                <a:cs typeface="Calibri"/>
              </a:rPr>
              <a:t>Higher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PIV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diodes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larger</a:t>
            </a:r>
            <a:r>
              <a:rPr sz="2400" spc="-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size</a:t>
            </a:r>
            <a:r>
              <a:rPr sz="2400" spc="-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spc="-100" dirty="0">
                <a:latin typeface="Calibri"/>
                <a:cs typeface="Calibri"/>
              </a:rPr>
              <a:t>costlier.</a:t>
            </a:r>
            <a:endParaRPr sz="2400">
              <a:latin typeface="Calibri"/>
              <a:cs typeface="Calibri"/>
            </a:endParaRPr>
          </a:p>
          <a:p>
            <a:pPr marL="527685" indent="-345440">
              <a:lnSpc>
                <a:spcPct val="100000"/>
              </a:lnSpc>
              <a:spcBef>
                <a:spcPts val="2020"/>
              </a:spcBef>
              <a:buFont typeface="Arial MT"/>
              <a:buChar char="•"/>
              <a:tabLst>
                <a:tab pos="527685" algn="l"/>
                <a:tab pos="528320" algn="l"/>
              </a:tabLst>
            </a:pPr>
            <a:r>
              <a:rPr sz="2400" spc="-5" dirty="0">
                <a:latin typeface="Calibri"/>
                <a:cs typeface="Calibri"/>
              </a:rPr>
              <a:t>T</a:t>
            </a:r>
            <a:r>
              <a:rPr sz="2400" spc="10" dirty="0">
                <a:latin typeface="Calibri"/>
                <a:cs typeface="Calibri"/>
              </a:rPr>
              <a:t>h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80" dirty="0">
                <a:latin typeface="Calibri"/>
                <a:cs typeface="Calibri"/>
              </a:rPr>
              <a:t> c</a:t>
            </a:r>
            <a:r>
              <a:rPr sz="2400" spc="-45" dirty="0">
                <a:latin typeface="Calibri"/>
                <a:cs typeface="Calibri"/>
              </a:rPr>
              <a:t>o</a:t>
            </a:r>
            <a:r>
              <a:rPr sz="2400" spc="-75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f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c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spc="-40" dirty="0">
                <a:latin typeface="Calibri"/>
                <a:cs typeface="Calibri"/>
              </a:rPr>
              <a:t>nt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r</a:t>
            </a:r>
            <a:r>
              <a:rPr sz="2400" spc="-160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t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p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t</a:t>
            </a:r>
            <a:r>
              <a:rPr sz="2400" spc="-95" dirty="0">
                <a:latin typeface="Calibri"/>
                <a:cs typeface="Calibri"/>
              </a:rPr>
              <a:t>r</a:t>
            </a:r>
            <a:r>
              <a:rPr sz="2400" spc="-5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n</a:t>
            </a:r>
            <a:r>
              <a:rPr sz="2400" spc="-75" dirty="0">
                <a:latin typeface="Calibri"/>
                <a:cs typeface="Calibri"/>
              </a:rPr>
              <a:t>s</a:t>
            </a:r>
            <a:r>
              <a:rPr sz="2400" spc="-85" dirty="0">
                <a:latin typeface="Calibri"/>
                <a:cs typeface="Calibri"/>
              </a:rPr>
              <a:t>f</a:t>
            </a:r>
            <a:r>
              <a:rPr sz="2400" spc="-45" dirty="0">
                <a:latin typeface="Calibri"/>
                <a:cs typeface="Calibri"/>
              </a:rPr>
              <a:t>or</a:t>
            </a:r>
            <a:r>
              <a:rPr sz="2400" spc="-50" dirty="0">
                <a:latin typeface="Calibri"/>
                <a:cs typeface="Calibri"/>
              </a:rPr>
              <a:t>m</a:t>
            </a:r>
            <a:r>
              <a:rPr sz="2400" spc="-4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25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h</a:t>
            </a:r>
            <a:r>
              <a:rPr sz="2400" dirty="0">
                <a:latin typeface="Calibri"/>
                <a:cs typeface="Calibri"/>
              </a:rPr>
              <a:t>igh.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z="1000" b="1" spc="5" dirty="0">
                <a:latin typeface="Arial"/>
                <a:cs typeface="Arial"/>
              </a:rPr>
              <a:t>35</a:t>
            </a:fld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123314"/>
            <a:ext cx="7804784" cy="2358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30" dirty="0">
                <a:latin typeface="Calibri"/>
                <a:cs typeface="Calibri"/>
              </a:rPr>
              <a:t>What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do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you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mean</a:t>
            </a:r>
            <a:r>
              <a:rPr sz="2200" b="1" spc="-30" dirty="0">
                <a:latin typeface="Calibri"/>
                <a:cs typeface="Calibri"/>
              </a:rPr>
              <a:t> by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diode?</a:t>
            </a:r>
            <a:endParaRPr sz="2200" dirty="0">
              <a:latin typeface="Calibri"/>
              <a:cs typeface="Calibri"/>
            </a:endParaRPr>
          </a:p>
          <a:p>
            <a:pPr marL="12700" marR="5080" indent="225425">
              <a:lnSpc>
                <a:spcPct val="173000"/>
              </a:lnSpc>
              <a:spcBef>
                <a:spcPts val="775"/>
              </a:spcBef>
              <a:tabLst>
                <a:tab pos="551815" algn="l"/>
                <a:tab pos="698500" algn="l"/>
                <a:tab pos="2357120" algn="l"/>
                <a:tab pos="2646680" algn="l"/>
              </a:tabLst>
            </a:pPr>
            <a:r>
              <a:rPr sz="2400" dirty="0">
                <a:latin typeface="Calibri"/>
                <a:cs typeface="Calibri"/>
              </a:rPr>
              <a:t>A	PN</a:t>
            </a:r>
            <a:r>
              <a:rPr sz="2400" spc="3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junction</a:t>
            </a:r>
            <a:r>
              <a:rPr lang="en-US" sz="2400" spc="-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is	</a:t>
            </a:r>
            <a:r>
              <a:rPr sz="2400" dirty="0">
                <a:latin typeface="Calibri"/>
                <a:cs typeface="Calibri"/>
              </a:rPr>
              <a:t>a	</a:t>
            </a:r>
            <a:r>
              <a:rPr sz="2400" spc="-5" dirty="0">
                <a:latin typeface="Calibri"/>
                <a:cs typeface="Calibri"/>
              </a:rPr>
              <a:t>device </a:t>
            </a:r>
            <a:r>
              <a:rPr sz="2400" dirty="0">
                <a:latin typeface="Calibri"/>
                <a:cs typeface="Calibri"/>
              </a:rPr>
              <a:t>formed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lang="en-US" sz="2400" spc="20" dirty="0">
                <a:latin typeface="Calibri"/>
                <a:cs typeface="Calibri"/>
              </a:rPr>
              <a:t>joining p</a:t>
            </a:r>
            <a:r>
              <a:rPr sz="2400" spc="20" dirty="0">
                <a:latin typeface="Calibri"/>
                <a:cs typeface="Calibri"/>
              </a:rPr>
              <a:t>-type</a:t>
            </a:r>
            <a:r>
              <a:rPr lang="en-US" sz="2400" spc="20" dirty="0">
                <a:latin typeface="Calibri"/>
                <a:cs typeface="Calibri"/>
              </a:rPr>
              <a:t> </a:t>
            </a:r>
            <a:r>
              <a:rPr sz="2400" spc="20" dirty="0">
                <a:latin typeface="Calibri"/>
                <a:cs typeface="Calibri"/>
              </a:rPr>
              <a:t>with </a:t>
            </a:r>
            <a:r>
              <a:rPr lang="en-US" sz="2400" spc="15" dirty="0">
                <a:latin typeface="Calibri"/>
                <a:cs typeface="Calibri"/>
              </a:rPr>
              <a:t>n-type </a:t>
            </a:r>
            <a:r>
              <a:rPr sz="2400" spc="-15" dirty="0">
                <a:latin typeface="Calibri"/>
                <a:cs typeface="Calibri"/>
              </a:rPr>
              <a:t>semiconductors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separated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thin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junction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called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PN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Junction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914400"/>
            <a:chOff x="0" y="0"/>
            <a:chExt cx="9144000" cy="9144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05800" y="0"/>
              <a:ext cx="838199" cy="8991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914400"/>
            </a:xfrm>
            <a:custGeom>
              <a:avLst/>
              <a:gdLst/>
              <a:ahLst/>
              <a:cxnLst/>
              <a:rect l="l" t="t" r="r" b="b"/>
              <a:pathLst>
                <a:path w="9144000" h="914400">
                  <a:moveTo>
                    <a:pt x="91440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9144000" y="9144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2D6F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07848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PN</a:t>
            </a:r>
            <a:r>
              <a:rPr spc="-50" dirty="0"/>
              <a:t> </a:t>
            </a:r>
            <a:r>
              <a:rPr dirty="0"/>
              <a:t>JUNCTION</a:t>
            </a:r>
            <a:r>
              <a:rPr spc="-150" dirty="0"/>
              <a:t> </a:t>
            </a:r>
            <a:r>
              <a:rPr dirty="0"/>
              <a:t>DIODE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4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5800" y="0"/>
            <a:ext cx="838199" cy="8991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1295400"/>
            <a:ext cx="8001000" cy="48768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307848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PN</a:t>
            </a:r>
            <a:r>
              <a:rPr spc="-50" dirty="0"/>
              <a:t> </a:t>
            </a:r>
            <a:r>
              <a:rPr dirty="0"/>
              <a:t>JUNCTION</a:t>
            </a:r>
            <a:r>
              <a:rPr spc="-150" dirty="0"/>
              <a:t> </a:t>
            </a:r>
            <a:r>
              <a:rPr dirty="0"/>
              <a:t>DIODE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5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200" y="101930"/>
            <a:ext cx="482155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20" dirty="0"/>
              <a:t>THEORY</a:t>
            </a:r>
            <a:r>
              <a:rPr spc="-6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PN</a:t>
            </a:r>
            <a:r>
              <a:rPr spc="-40" dirty="0"/>
              <a:t> </a:t>
            </a:r>
            <a:r>
              <a:rPr dirty="0"/>
              <a:t>JUNCTION</a:t>
            </a:r>
            <a:r>
              <a:rPr spc="-140" dirty="0"/>
              <a:t> </a:t>
            </a:r>
            <a:r>
              <a:rPr dirty="0"/>
              <a:t>DIODE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41756" y="1230884"/>
            <a:ext cx="7437120" cy="46730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marR="38100" indent="-27432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6545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2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depletion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layer</a:t>
            </a:r>
            <a:r>
              <a:rPr sz="2400" spc="3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contains</a:t>
            </a:r>
            <a:r>
              <a:rPr sz="2400" spc="24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no</a:t>
            </a:r>
            <a:r>
              <a:rPr sz="2400" spc="2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free</a:t>
            </a:r>
            <a:r>
              <a:rPr sz="2400" spc="3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3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mobile</a:t>
            </a:r>
            <a:r>
              <a:rPr lang="en-US" sz="2400" spc="254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charge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carriers</a:t>
            </a:r>
            <a:r>
              <a:rPr sz="2400" spc="2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but</a:t>
            </a:r>
            <a:r>
              <a:rPr sz="2400" spc="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only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fixed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immobile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ions.</a:t>
            </a:r>
          </a:p>
          <a:p>
            <a:pPr marL="295910" indent="-274955">
              <a:lnSpc>
                <a:spcPct val="100000"/>
              </a:lnSpc>
              <a:spcBef>
                <a:spcPts val="1300"/>
              </a:spcBef>
              <a:buFont typeface="Wingdings"/>
              <a:buChar char=""/>
              <a:tabLst>
                <a:tab pos="296545" algn="l"/>
              </a:tabLst>
            </a:pPr>
            <a:r>
              <a:rPr sz="2400" dirty="0">
                <a:latin typeface="Calibri"/>
                <a:cs typeface="Calibri"/>
              </a:rPr>
              <a:t>Its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width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depends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doping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level.</a:t>
            </a:r>
            <a:endParaRPr sz="2400" dirty="0">
              <a:latin typeface="Calibri"/>
              <a:cs typeface="Calibri"/>
            </a:endParaRPr>
          </a:p>
          <a:p>
            <a:pPr marL="295910" indent="-27495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96545" algn="l"/>
              </a:tabLst>
            </a:pPr>
            <a:r>
              <a:rPr sz="2400" spc="-10" dirty="0">
                <a:latin typeface="Calibri"/>
                <a:cs typeface="Calibri"/>
              </a:rPr>
              <a:t>Heavily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doped……..thin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depletion </a:t>
            </a:r>
            <a:r>
              <a:rPr sz="2400" spc="-35" dirty="0">
                <a:latin typeface="Calibri"/>
                <a:cs typeface="Calibri"/>
              </a:rPr>
              <a:t>layer</a:t>
            </a:r>
            <a:endParaRPr sz="2400" dirty="0">
              <a:latin typeface="Calibri"/>
              <a:cs typeface="Calibri"/>
            </a:endParaRPr>
          </a:p>
          <a:p>
            <a:pPr marL="295910" indent="-274955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96545" algn="l"/>
              </a:tabLst>
            </a:pPr>
            <a:r>
              <a:rPr sz="2400" dirty="0">
                <a:latin typeface="Calibri"/>
                <a:cs typeface="Calibri"/>
              </a:rPr>
              <a:t>lig</a:t>
            </a:r>
            <a:r>
              <a:rPr sz="2400" spc="-15" dirty="0">
                <a:latin typeface="Calibri"/>
                <a:cs typeface="Calibri"/>
              </a:rPr>
              <a:t>h</a:t>
            </a:r>
            <a:r>
              <a:rPr sz="2400" spc="5" dirty="0">
                <a:latin typeface="Calibri"/>
                <a:cs typeface="Calibri"/>
              </a:rPr>
              <a:t>t</a:t>
            </a:r>
            <a:r>
              <a:rPr sz="2400" spc="-25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y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5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15" dirty="0">
                <a:latin typeface="Calibri"/>
                <a:cs typeface="Calibri"/>
              </a:rPr>
              <a:t>d</a:t>
            </a:r>
            <a:r>
              <a:rPr sz="2400" spc="-5" dirty="0">
                <a:latin typeface="Calibri"/>
                <a:cs typeface="Calibri"/>
              </a:rPr>
              <a:t>…….</a:t>
            </a:r>
            <a:r>
              <a:rPr sz="2400" spc="-85" dirty="0">
                <a:latin typeface="Calibri"/>
                <a:cs typeface="Calibri"/>
              </a:rPr>
              <a:t>.</a:t>
            </a:r>
            <a:r>
              <a:rPr sz="2400" spc="-15" dirty="0">
                <a:latin typeface="Calibri"/>
                <a:cs typeface="Calibri"/>
              </a:rPr>
              <a:t>th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30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k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15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l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spc="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ion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l</a:t>
            </a:r>
            <a:r>
              <a:rPr sz="2400" spc="-7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y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r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1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793365" algn="l"/>
                <a:tab pos="5488305" algn="l"/>
              </a:tabLst>
            </a:pP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Forward</a:t>
            </a:r>
            <a:r>
              <a:rPr sz="2400" b="1" u="heavy" spc="459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bias</a:t>
            </a: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mode</a:t>
            </a:r>
            <a:r>
              <a:rPr sz="2400" b="1" dirty="0">
                <a:latin typeface="Calibri"/>
                <a:cs typeface="Calibri"/>
              </a:rPr>
              <a:t>:</a:t>
            </a:r>
            <a:r>
              <a:rPr lang="en-US" sz="2400" b="1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positive</a:t>
            </a:r>
            <a:r>
              <a:rPr sz="2400" spc="1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terminal</a:t>
            </a:r>
            <a:r>
              <a:rPr lang="en-US" sz="2400" spc="-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connected</a:t>
            </a:r>
            <a:r>
              <a:rPr sz="2400" spc="-1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to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p-</a:t>
            </a:r>
            <a:r>
              <a:rPr sz="2400" spc="-2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egi</a:t>
            </a:r>
            <a:r>
              <a:rPr sz="2400" spc="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1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spc="-75" dirty="0">
                <a:latin typeface="Calibri"/>
                <a:cs typeface="Calibri"/>
              </a:rPr>
              <a:t>g</a:t>
            </a:r>
            <a:r>
              <a:rPr sz="2400" spc="-5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t</a:t>
            </a:r>
            <a:r>
              <a:rPr sz="2400" spc="-25" dirty="0">
                <a:latin typeface="Calibri"/>
                <a:cs typeface="Calibri"/>
              </a:rPr>
              <a:t>i</a:t>
            </a:r>
            <a:r>
              <a:rPr sz="2400" spc="-5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er</a:t>
            </a:r>
            <a:r>
              <a:rPr sz="2400" spc="5" dirty="0">
                <a:latin typeface="Calibri"/>
                <a:cs typeface="Calibri"/>
              </a:rPr>
              <a:t>m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1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al</a:t>
            </a:r>
            <a:r>
              <a:rPr sz="2400" spc="-130" dirty="0">
                <a:latin typeface="Calibri"/>
                <a:cs typeface="Calibri"/>
              </a:rPr>
              <a:t> </a:t>
            </a:r>
            <a:r>
              <a:rPr sz="2400" spc="-55" dirty="0">
                <a:latin typeface="Calibri"/>
                <a:cs typeface="Calibri"/>
              </a:rPr>
              <a:t>c</a:t>
            </a:r>
            <a:r>
              <a:rPr sz="2400" spc="-20" dirty="0">
                <a:latin typeface="Calibri"/>
                <a:cs typeface="Calibri"/>
              </a:rPr>
              <a:t>o</a:t>
            </a:r>
            <a:r>
              <a:rPr sz="2400" spc="-15" dirty="0">
                <a:latin typeface="Calibri"/>
                <a:cs typeface="Calibri"/>
              </a:rPr>
              <a:t>nn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spc="-35" dirty="0">
                <a:latin typeface="Calibri"/>
                <a:cs typeface="Calibri"/>
              </a:rPr>
              <a:t>c</a:t>
            </a:r>
            <a:r>
              <a:rPr sz="2400" spc="-40" dirty="0">
                <a:latin typeface="Calibri"/>
                <a:cs typeface="Calibri"/>
              </a:rPr>
              <a:t>t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d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egi</a:t>
            </a:r>
            <a:r>
              <a:rPr sz="2400" spc="5" dirty="0">
                <a:latin typeface="Calibri"/>
                <a:cs typeface="Calibri"/>
              </a:rPr>
              <a:t>on</a:t>
            </a:r>
            <a:r>
              <a:rPr sz="2400" dirty="0">
                <a:latin typeface="Calibri"/>
                <a:cs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 dirty="0">
              <a:latin typeface="Calibri"/>
              <a:cs typeface="Calibri"/>
            </a:endParaRPr>
          </a:p>
          <a:p>
            <a:pPr marL="12700" marR="10795">
              <a:lnSpc>
                <a:spcPct val="100000"/>
              </a:lnSpc>
              <a:tabLst>
                <a:tab pos="5488305" algn="l"/>
              </a:tabLst>
            </a:pPr>
            <a:r>
              <a:rPr sz="2400" b="1" i="1" u="heavy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400" b="1" i="1" u="heavy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400" b="1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2400" b="1" i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er</a:t>
            </a:r>
            <a:r>
              <a:rPr sz="2400" b="1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 </a:t>
            </a:r>
            <a:r>
              <a:rPr sz="2400" b="1" i="1" u="heavy" spc="-2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</a:t>
            </a:r>
            <a:r>
              <a:rPr sz="2400" b="1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 </a:t>
            </a:r>
            <a:r>
              <a:rPr sz="2400" b="1" i="1" u="heavy" spc="-2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ode</a:t>
            </a:r>
            <a:r>
              <a:rPr sz="2400" b="1" i="1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r>
              <a:rPr lang="en-US" sz="2400" b="1" i="1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spc="-75" dirty="0">
                <a:latin typeface="Calibri"/>
                <a:cs typeface="Calibri"/>
              </a:rPr>
              <a:t>g</a:t>
            </a:r>
            <a:r>
              <a:rPr sz="2400" spc="-5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t</a:t>
            </a:r>
            <a:r>
              <a:rPr sz="2400" spc="-25" dirty="0">
                <a:latin typeface="Calibri"/>
                <a:cs typeface="Calibri"/>
              </a:rPr>
              <a:t>i</a:t>
            </a:r>
            <a:r>
              <a:rPr sz="2400" spc="-55" dirty="0">
                <a:latin typeface="Calibri"/>
                <a:cs typeface="Calibri"/>
              </a:rPr>
              <a:t>v</a:t>
            </a:r>
            <a:r>
              <a:rPr sz="2400" dirty="0">
                <a:latin typeface="Calibri"/>
                <a:cs typeface="Calibri"/>
              </a:rPr>
              <a:t>e </a:t>
            </a:r>
            <a:r>
              <a:rPr sz="2400" spc="-26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er</a:t>
            </a:r>
            <a:r>
              <a:rPr sz="2400" spc="5" dirty="0">
                <a:latin typeface="Calibri"/>
                <a:cs typeface="Calibri"/>
              </a:rPr>
              <a:t>m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10" dirty="0">
                <a:latin typeface="Calibri"/>
                <a:cs typeface="Calibri"/>
              </a:rPr>
              <a:t>n</a:t>
            </a:r>
            <a:r>
              <a:rPr sz="2400" spc="-2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l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5" dirty="0">
                <a:latin typeface="Calibri"/>
                <a:cs typeface="Calibri"/>
              </a:rPr>
              <a:t>nn</a:t>
            </a:r>
            <a:r>
              <a:rPr sz="2400" dirty="0">
                <a:latin typeface="Calibri"/>
                <a:cs typeface="Calibri"/>
              </a:rPr>
              <a:t>ec</a:t>
            </a:r>
            <a:r>
              <a:rPr sz="2400" spc="-40" dirty="0">
                <a:latin typeface="Calibri"/>
                <a:cs typeface="Calibri"/>
              </a:rPr>
              <a:t>t</a:t>
            </a:r>
            <a:r>
              <a:rPr sz="2400" spc="-20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d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10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-  </a:t>
            </a:r>
            <a:r>
              <a:rPr sz="2400" spc="-5" dirty="0">
                <a:latin typeface="Calibri"/>
                <a:cs typeface="Calibri"/>
              </a:rPr>
              <a:t>region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lang="en-US"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positive</a:t>
            </a:r>
            <a:r>
              <a:rPr lang="en-US" sz="2400" spc="4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terminal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connected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to</a:t>
            </a:r>
            <a:r>
              <a:rPr lang="en-US"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region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6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223774"/>
            <a:ext cx="510347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P</a:t>
            </a:r>
            <a:r>
              <a:rPr spc="5" dirty="0"/>
              <a:t>N</a:t>
            </a:r>
            <a:r>
              <a:rPr spc="-15" dirty="0"/>
              <a:t> </a:t>
            </a:r>
            <a:r>
              <a:rPr spc="5" dirty="0"/>
              <a:t>J</a:t>
            </a:r>
            <a:r>
              <a:rPr dirty="0"/>
              <a:t>UNCTION</a:t>
            </a:r>
            <a:r>
              <a:rPr spc="-30" dirty="0"/>
              <a:t> </a:t>
            </a:r>
            <a:r>
              <a:rPr spc="-35" dirty="0"/>
              <a:t>–</a:t>
            </a:r>
            <a:r>
              <a:rPr lang="en-US" spc="-35" dirty="0"/>
              <a:t> </a:t>
            </a:r>
            <a:r>
              <a:rPr spc="-15" dirty="0"/>
              <a:t>F</a:t>
            </a:r>
            <a:r>
              <a:rPr spc="-20" dirty="0"/>
              <a:t>ORWAR</a:t>
            </a:r>
            <a:r>
              <a:rPr spc="5" dirty="0"/>
              <a:t>D</a:t>
            </a:r>
            <a:r>
              <a:rPr spc="-155" dirty="0"/>
              <a:t> </a:t>
            </a:r>
            <a:r>
              <a:rPr spc="5" dirty="0"/>
              <a:t>B</a:t>
            </a:r>
            <a:r>
              <a:rPr dirty="0"/>
              <a:t>IAS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116" y="1066800"/>
            <a:ext cx="4033266" cy="28194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90168" y="4329760"/>
            <a:ext cx="743204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360" marR="5080" indent="-201295" algn="just">
              <a:lnSpc>
                <a:spcPct val="100000"/>
              </a:lnSpc>
              <a:spcBef>
                <a:spcPts val="100"/>
              </a:spcBef>
              <a:buSzPct val="89583"/>
              <a:buFont typeface="Wingdings"/>
              <a:buChar char=""/>
              <a:tabLst>
                <a:tab pos="244475" algn="l"/>
                <a:tab pos="3512820" algn="l"/>
                <a:tab pos="6692900" algn="l"/>
              </a:tabLst>
            </a:pPr>
            <a:r>
              <a:rPr sz="2400" spc="-5" dirty="0">
                <a:latin typeface="Calibri"/>
                <a:cs typeface="Calibri"/>
              </a:rPr>
              <a:t>It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forces</a:t>
            </a:r>
            <a:r>
              <a:rPr lang="en-US" sz="2400" spc="-1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the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majority</a:t>
            </a:r>
            <a:r>
              <a:rPr lang="en-US" sz="2400" spc="-10" dirty="0">
                <a:latin typeface="Calibri"/>
                <a:cs typeface="Calibri"/>
              </a:rPr>
              <a:t> of </a:t>
            </a:r>
            <a:r>
              <a:rPr sz="2400" spc="-25" dirty="0">
                <a:latin typeface="Calibri"/>
                <a:cs typeface="Calibri"/>
              </a:rPr>
              <a:t>charge</a:t>
            </a:r>
            <a:r>
              <a:rPr sz="2400" spc="9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carriers</a:t>
            </a:r>
            <a:r>
              <a:rPr sz="2400" spc="42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to</a:t>
            </a:r>
            <a:r>
              <a:rPr lang="en-US" sz="2400" spc="-2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move </a:t>
            </a:r>
            <a:r>
              <a:rPr sz="2400" spc="-25" dirty="0">
                <a:latin typeface="Calibri"/>
                <a:cs typeface="Calibri"/>
              </a:rPr>
              <a:t>across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the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junction decreasing </a:t>
            </a:r>
            <a:r>
              <a:rPr sz="2400" dirty="0">
                <a:latin typeface="Calibri"/>
                <a:cs typeface="Calibri"/>
              </a:rPr>
              <a:t>the width of the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depletion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sz="2400" spc="-95" dirty="0">
                <a:latin typeface="Calibri"/>
                <a:cs typeface="Calibri"/>
              </a:rPr>
              <a:t>layer.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76800" y="1182497"/>
            <a:ext cx="3733800" cy="268401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7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4682794"/>
            <a:ext cx="7388860" cy="9012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  <a:buSzPct val="80000"/>
              <a:buFont typeface="Wingdings"/>
              <a:buChar char=""/>
              <a:tabLst>
                <a:tab pos="396240" algn="l"/>
                <a:tab pos="396875" algn="l"/>
              </a:tabLst>
            </a:pPr>
            <a:r>
              <a:rPr sz="2000" spc="-65" dirty="0">
                <a:latin typeface="Calibri"/>
                <a:cs typeface="Calibri"/>
              </a:rPr>
              <a:t>T</a:t>
            </a:r>
            <a:r>
              <a:rPr sz="2000" spc="-45" dirty="0">
                <a:latin typeface="Calibri"/>
                <a:cs typeface="Calibri"/>
              </a:rPr>
              <a:t>h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65" dirty="0">
                <a:latin typeface="Calibri"/>
                <a:cs typeface="Calibri"/>
              </a:rPr>
              <a:t>f</a:t>
            </a:r>
            <a:r>
              <a:rPr sz="2000" spc="-80" dirty="0">
                <a:latin typeface="Calibri"/>
                <a:cs typeface="Calibri"/>
              </a:rPr>
              <a:t>r</a:t>
            </a:r>
            <a:r>
              <a:rPr sz="2000" spc="-6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60" dirty="0">
                <a:latin typeface="Calibri"/>
                <a:cs typeface="Calibri"/>
              </a:rPr>
              <a:t>e</a:t>
            </a:r>
            <a:r>
              <a:rPr sz="2000" spc="-55" dirty="0">
                <a:latin typeface="Calibri"/>
                <a:cs typeface="Calibri"/>
              </a:rPr>
              <a:t>l</a:t>
            </a:r>
            <a:r>
              <a:rPr sz="2000" spc="-60" dirty="0">
                <a:latin typeface="Calibri"/>
                <a:cs typeface="Calibri"/>
              </a:rPr>
              <a:t>e</a:t>
            </a:r>
            <a:r>
              <a:rPr sz="2000" spc="-55" dirty="0">
                <a:latin typeface="Calibri"/>
                <a:cs typeface="Calibri"/>
              </a:rPr>
              <a:t>c</a:t>
            </a:r>
            <a:r>
              <a:rPr sz="2000" spc="-50" dirty="0">
                <a:latin typeface="Calibri"/>
                <a:cs typeface="Calibri"/>
              </a:rPr>
              <a:t>t</a:t>
            </a:r>
            <a:r>
              <a:rPr sz="2000" spc="-80" dirty="0">
                <a:latin typeface="Calibri"/>
                <a:cs typeface="Calibri"/>
              </a:rPr>
              <a:t>r</a:t>
            </a:r>
            <a:r>
              <a:rPr sz="2000" spc="-50" dirty="0">
                <a:latin typeface="Calibri"/>
                <a:cs typeface="Calibri"/>
              </a:rPr>
              <a:t>o</a:t>
            </a:r>
            <a:r>
              <a:rPr sz="2000" spc="-45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65" dirty="0">
                <a:latin typeface="Calibri"/>
                <a:cs typeface="Calibri"/>
              </a:rPr>
              <a:t>f</a:t>
            </a:r>
            <a:r>
              <a:rPr sz="2000" spc="-80" dirty="0">
                <a:latin typeface="Calibri"/>
                <a:cs typeface="Calibri"/>
              </a:rPr>
              <a:t>r</a:t>
            </a:r>
            <a:r>
              <a:rPr sz="2000" spc="-6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h</a:t>
            </a:r>
            <a:r>
              <a:rPr sz="2000" spc="-50" dirty="0">
                <a:latin typeface="Calibri"/>
                <a:cs typeface="Calibri"/>
              </a:rPr>
              <a:t>o</a:t>
            </a:r>
            <a:r>
              <a:rPr sz="2000" spc="-55" dirty="0">
                <a:latin typeface="Calibri"/>
                <a:cs typeface="Calibri"/>
              </a:rPr>
              <a:t>l</a:t>
            </a:r>
            <a:r>
              <a:rPr sz="2000" spc="-6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</a:t>
            </a:r>
            <a:r>
              <a:rPr sz="2000" spc="-8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lang="en-US" sz="2000" spc="-5" dirty="0">
                <a:latin typeface="Calibri"/>
                <a:cs typeface="Calibri"/>
              </a:rPr>
              <a:t> </a:t>
            </a:r>
            <a:r>
              <a:rPr lang="en-US" sz="2000" spc="-75" dirty="0">
                <a:latin typeface="Calibri"/>
                <a:cs typeface="Calibri"/>
              </a:rPr>
              <a:t>at</a:t>
            </a:r>
            <a:r>
              <a:rPr lang="en-US" sz="2000" spc="-50" dirty="0">
                <a:latin typeface="Calibri"/>
                <a:cs typeface="Calibri"/>
              </a:rPr>
              <a:t>t</a:t>
            </a:r>
            <a:r>
              <a:rPr lang="en-US" sz="2000" spc="-100" dirty="0">
                <a:latin typeface="Calibri"/>
                <a:cs typeface="Calibri"/>
              </a:rPr>
              <a:t>r</a:t>
            </a:r>
            <a:r>
              <a:rPr lang="en-US" sz="2000" spc="-50" dirty="0">
                <a:latin typeface="Calibri"/>
                <a:cs typeface="Calibri"/>
              </a:rPr>
              <a:t>a</a:t>
            </a:r>
            <a:r>
              <a:rPr lang="en-US" sz="2000" spc="-60" dirty="0">
                <a:latin typeface="Calibri"/>
                <a:cs typeface="Calibri"/>
              </a:rPr>
              <a:t>c</a:t>
            </a:r>
            <a:r>
              <a:rPr lang="en-US" sz="2000" spc="-75" dirty="0">
                <a:latin typeface="Calibri"/>
                <a:cs typeface="Calibri"/>
              </a:rPr>
              <a:t>t</a:t>
            </a:r>
            <a:r>
              <a:rPr lang="en-US" sz="2000" spc="-65" dirty="0">
                <a:latin typeface="Calibri"/>
                <a:cs typeface="Calibri"/>
              </a:rPr>
              <a:t>e</a:t>
            </a:r>
            <a:r>
              <a:rPr lang="en-US" sz="2000" spc="-5" dirty="0">
                <a:latin typeface="Calibri"/>
                <a:cs typeface="Calibri"/>
              </a:rPr>
              <a:t>d</a:t>
            </a:r>
            <a:r>
              <a:rPr lang="en-US" sz="2000" spc="-180" dirty="0">
                <a:latin typeface="Calibri"/>
                <a:cs typeface="Calibri"/>
              </a:rPr>
              <a:t> </a:t>
            </a:r>
            <a:r>
              <a:rPr lang="en-US" sz="2000" spc="-75" dirty="0">
                <a:latin typeface="Calibri"/>
                <a:cs typeface="Calibri"/>
              </a:rPr>
              <a:t>towards</a:t>
            </a:r>
            <a:r>
              <a:rPr lang="en-US" sz="2000" spc="-150" dirty="0">
                <a:latin typeface="Calibri"/>
                <a:cs typeface="Calibri"/>
              </a:rPr>
              <a:t> </a:t>
            </a:r>
            <a:r>
              <a:rPr lang="en-US" sz="2000" spc="-50" dirty="0">
                <a:latin typeface="Calibri"/>
                <a:cs typeface="Calibri"/>
              </a:rPr>
              <a:t>th</a:t>
            </a:r>
            <a:r>
              <a:rPr lang="en-US" sz="2000" spc="-5" dirty="0">
                <a:latin typeface="Calibri"/>
                <a:cs typeface="Calibri"/>
              </a:rPr>
              <a:t>e</a:t>
            </a:r>
            <a:r>
              <a:rPr lang="en-US" sz="2000" spc="-80" dirty="0">
                <a:latin typeface="Calibri"/>
                <a:cs typeface="Calibri"/>
              </a:rPr>
              <a:t> </a:t>
            </a:r>
            <a:r>
              <a:rPr lang="en-US" sz="2000" spc="-70" dirty="0">
                <a:latin typeface="Calibri"/>
                <a:cs typeface="Calibri"/>
              </a:rPr>
              <a:t>b</a:t>
            </a:r>
            <a:r>
              <a:rPr lang="en-US" sz="2000" spc="-100" dirty="0">
                <a:latin typeface="Calibri"/>
                <a:cs typeface="Calibri"/>
              </a:rPr>
              <a:t>att</a:t>
            </a:r>
            <a:r>
              <a:rPr lang="en-US" sz="2000" spc="-90" dirty="0">
                <a:latin typeface="Calibri"/>
                <a:cs typeface="Calibri"/>
              </a:rPr>
              <a:t>e</a:t>
            </a:r>
            <a:r>
              <a:rPr lang="en-US" sz="2000" spc="-80" dirty="0">
                <a:latin typeface="Calibri"/>
                <a:cs typeface="Calibri"/>
              </a:rPr>
              <a:t>r</a:t>
            </a:r>
            <a:r>
              <a:rPr lang="en-US" sz="2000" spc="-215" dirty="0">
                <a:latin typeface="Calibri"/>
                <a:cs typeface="Calibri"/>
              </a:rPr>
              <a:t>y</a:t>
            </a:r>
            <a:r>
              <a:rPr lang="en-US" sz="2000" spc="-5" dirty="0">
                <a:latin typeface="Calibri"/>
                <a:cs typeface="Calibri"/>
              </a:rPr>
              <a:t>,</a:t>
            </a:r>
            <a:r>
              <a:rPr lang="en-US" sz="2000" spc="105" dirty="0">
                <a:latin typeface="Calibri"/>
                <a:cs typeface="Calibri"/>
              </a:rPr>
              <a:t> </a:t>
            </a:r>
            <a:r>
              <a:rPr lang="en-US" sz="2000" spc="-50" dirty="0">
                <a:latin typeface="Calibri"/>
                <a:cs typeface="Calibri"/>
              </a:rPr>
              <a:t>h</a:t>
            </a:r>
            <a:r>
              <a:rPr lang="en-US" sz="2000" spc="-65" dirty="0">
                <a:latin typeface="Calibri"/>
                <a:cs typeface="Calibri"/>
              </a:rPr>
              <a:t>e</a:t>
            </a:r>
            <a:r>
              <a:rPr lang="en-US" sz="2000" spc="-50" dirty="0">
                <a:latin typeface="Calibri"/>
                <a:cs typeface="Calibri"/>
              </a:rPr>
              <a:t>n</a:t>
            </a:r>
            <a:r>
              <a:rPr lang="en-US" sz="2000" spc="-60" dirty="0">
                <a:latin typeface="Calibri"/>
                <a:cs typeface="Calibri"/>
              </a:rPr>
              <a:t>c</a:t>
            </a:r>
            <a:r>
              <a:rPr lang="en-US" sz="2000" spc="-5" dirty="0">
                <a:latin typeface="Calibri"/>
                <a:cs typeface="Calibri"/>
              </a:rPr>
              <a:t>e</a:t>
            </a:r>
            <a:r>
              <a:rPr lang="en-US" sz="200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depletion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spc="-60" dirty="0">
                <a:latin typeface="Calibri"/>
                <a:cs typeface="Calibri"/>
              </a:rPr>
              <a:t>layer</a:t>
            </a:r>
            <a:r>
              <a:rPr sz="2000" spc="-140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width</a:t>
            </a:r>
            <a:r>
              <a:rPr sz="2000" spc="-135" dirty="0">
                <a:latin typeface="Calibri"/>
                <a:cs typeface="Calibri"/>
              </a:rPr>
              <a:t> </a:t>
            </a:r>
            <a:r>
              <a:rPr sz="2000" spc="-55" dirty="0">
                <a:latin typeface="Calibri"/>
                <a:cs typeface="Calibri"/>
              </a:rPr>
              <a:t>increases.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8915400" cy="914400"/>
          </a:xfrm>
          <a:custGeom>
            <a:avLst/>
            <a:gdLst/>
            <a:ahLst/>
            <a:cxnLst/>
            <a:rect l="l" t="t" r="r" b="b"/>
            <a:pathLst>
              <a:path w="8915400" h="914400">
                <a:moveTo>
                  <a:pt x="8915400" y="0"/>
                </a:moveTo>
                <a:lnTo>
                  <a:pt x="0" y="0"/>
                </a:lnTo>
                <a:lnTo>
                  <a:pt x="0" y="914400"/>
                </a:lnTo>
                <a:lnTo>
                  <a:pt x="8915400" y="914400"/>
                </a:lnTo>
                <a:lnTo>
                  <a:pt x="89154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130" y="137617"/>
            <a:ext cx="472247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P</a:t>
            </a:r>
            <a:r>
              <a:rPr spc="5" dirty="0"/>
              <a:t>N</a:t>
            </a:r>
            <a:r>
              <a:rPr spc="-15" dirty="0"/>
              <a:t> </a:t>
            </a:r>
            <a:r>
              <a:rPr dirty="0"/>
              <a:t>JUNCTIO</a:t>
            </a:r>
            <a:r>
              <a:rPr spc="5" dirty="0"/>
              <a:t>N</a:t>
            </a:r>
            <a:r>
              <a:rPr spc="-30" dirty="0"/>
              <a:t> </a:t>
            </a:r>
            <a:r>
              <a:rPr spc="-5" dirty="0"/>
              <a:t>–</a:t>
            </a:r>
            <a:r>
              <a:rPr lang="en-US" spc="-5" dirty="0"/>
              <a:t> </a:t>
            </a:r>
            <a:r>
              <a:rPr spc="5" dirty="0"/>
              <a:t>REVERSE</a:t>
            </a:r>
            <a:r>
              <a:rPr spc="-195" dirty="0"/>
              <a:t> </a:t>
            </a:r>
            <a:r>
              <a:rPr spc="10" dirty="0"/>
              <a:t>B</a:t>
            </a:r>
            <a:r>
              <a:rPr dirty="0"/>
              <a:t>IAS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849" y="1524000"/>
            <a:ext cx="3609213" cy="272008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7601" y="1408175"/>
            <a:ext cx="3954399" cy="269748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8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D6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83337"/>
            <a:ext cx="681355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V-I</a:t>
            </a:r>
            <a:r>
              <a:rPr spc="-15" dirty="0"/>
              <a:t> </a:t>
            </a:r>
            <a:r>
              <a:rPr dirty="0"/>
              <a:t>CHARACTERISTICS</a:t>
            </a:r>
            <a:r>
              <a:rPr spc="-4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PN</a:t>
            </a:r>
            <a:r>
              <a:rPr spc="-25" dirty="0"/>
              <a:t> </a:t>
            </a:r>
            <a:r>
              <a:rPr dirty="0"/>
              <a:t>JUNCTION</a:t>
            </a:r>
            <a:r>
              <a:rPr spc="-120" dirty="0"/>
              <a:t> </a:t>
            </a:r>
            <a:r>
              <a:rPr dirty="0"/>
              <a:t>DIODE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600" y="1752600"/>
            <a:ext cx="3505200" cy="28194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771014" y="4725670"/>
            <a:ext cx="4778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V-I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characteristics</a:t>
            </a:r>
            <a:r>
              <a:rPr sz="2400" spc="-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junction</a:t>
            </a:r>
            <a:r>
              <a:rPr sz="2400" spc="-19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diode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41918" y="6634036"/>
            <a:ext cx="21717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115"/>
              </a:lnSpc>
            </a:pPr>
            <a:fld id="{81D60167-4931-47E6-BA6A-407CBD079E47}" type="slidenum">
              <a:rPr sz="1000" b="1" dirty="0">
                <a:latin typeface="Calibri"/>
                <a:cs typeface="Calibri"/>
              </a:rPr>
              <a:t>9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5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1064</Words>
  <Application>Microsoft Office PowerPoint</Application>
  <PresentationFormat>On-screen Show (4:3)</PresentationFormat>
  <Paragraphs>199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Arial MT</vt:lpstr>
      <vt:lpstr>Calibri</vt:lpstr>
      <vt:lpstr>Wingdings</vt:lpstr>
      <vt:lpstr>Office Theme</vt:lpstr>
      <vt:lpstr>PowerPoint Presentation</vt:lpstr>
      <vt:lpstr>CONTENTS</vt:lpstr>
      <vt:lpstr>MATERIALS</vt:lpstr>
      <vt:lpstr>PN JUNCTION DIODE</vt:lpstr>
      <vt:lpstr>PN JUNCTION DIODE</vt:lpstr>
      <vt:lpstr>THEORY OF PN JUNCTION DIODE</vt:lpstr>
      <vt:lpstr>PN JUNCTION – FORWARD BIAS</vt:lpstr>
      <vt:lpstr>PN JUNCTION – REVERSE BIAS</vt:lpstr>
      <vt:lpstr>V-I CHARACTERISTICS OF PN JUNCTION DIODE</vt:lpstr>
      <vt:lpstr>STATIC OR DC RESISTANCE</vt:lpstr>
      <vt:lpstr>STATIC OR DC RESISTANCE</vt:lpstr>
      <vt:lpstr>DYNAMIC OR AC RESISTANCE</vt:lpstr>
      <vt:lpstr>PN JUNCTION DIODE CHARACTERISTICS</vt:lpstr>
      <vt:lpstr>DIODE EQUIVALENT CIRCUIT</vt:lpstr>
      <vt:lpstr>DIODE APPLICATIONS</vt:lpstr>
      <vt:lpstr>RECTIFIER</vt:lpstr>
      <vt:lpstr>Half Wave Rectifier</vt:lpstr>
      <vt:lpstr>Half Wave Rectifier</vt:lpstr>
      <vt:lpstr>PowerPoint Presentation</vt:lpstr>
      <vt:lpstr>PowerPoint Presentation</vt:lpstr>
      <vt:lpstr>HALF WAVE RECTIFIER</vt:lpstr>
      <vt:lpstr>PowerPoint Presentation</vt:lpstr>
      <vt:lpstr>PowerPoint Presentation</vt:lpstr>
      <vt:lpstr>HALF WAVE RECTIFIER</vt:lpstr>
      <vt:lpstr>HALF WAVE RECTIFIER</vt:lpstr>
      <vt:lpstr>HALF WAVE RECTIFIER</vt:lpstr>
      <vt:lpstr>FULL WAVE RECTIFIER</vt:lpstr>
      <vt:lpstr>FULL WAVE RECTIFIER</vt:lpstr>
      <vt:lpstr>FULL WAVE RECTIFIER</vt:lpstr>
      <vt:lpstr>FULL WAVE RECTIFIER</vt:lpstr>
      <vt:lpstr>FULL WAVE RECTIFIER</vt:lpstr>
      <vt:lpstr>FULL WAVE RECTIFIER</vt:lpstr>
      <vt:lpstr>PowerPoint Presentation</vt:lpstr>
      <vt:lpstr>PowerPoint Presentation</vt:lpstr>
      <vt:lpstr>FULL WAVE RECTIFIER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ELECTRONICS - PN JUNCTION DIODE</dc:title>
  <dc:creator>Chandra Shaker Arrabotu</dc:creator>
  <cp:lastModifiedBy>Chandra Shaker Arrabotu</cp:lastModifiedBy>
  <cp:revision>9</cp:revision>
  <dcterms:created xsi:type="dcterms:W3CDTF">2022-11-28T19:56:31Z</dcterms:created>
  <dcterms:modified xsi:type="dcterms:W3CDTF">2022-11-29T18:32:40Z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2022-11-28T00:00:00Z</vt:filetime>
  </property>
</Properties>
</file>