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3" r:id="rId2"/>
    <p:sldId id="304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4505" y="248538"/>
            <a:ext cx="6167755" cy="4533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5338187"/>
            <a:ext cx="9144000" cy="151980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5410199"/>
            <a:ext cx="9144000" cy="1447800"/>
          </a:xfrm>
          <a:custGeom>
            <a:avLst/>
            <a:gdLst/>
            <a:ahLst/>
            <a:cxnLst/>
            <a:rect l="l" t="t" r="r" b="b"/>
            <a:pathLst>
              <a:path w="9144000" h="1447800">
                <a:moveTo>
                  <a:pt x="9144000" y="0"/>
                </a:moveTo>
                <a:lnTo>
                  <a:pt x="8884539" y="83947"/>
                </a:lnTo>
                <a:lnTo>
                  <a:pt x="8205089" y="295338"/>
                </a:lnTo>
                <a:lnTo>
                  <a:pt x="7627112" y="463791"/>
                </a:lnTo>
                <a:lnTo>
                  <a:pt x="7135495" y="597204"/>
                </a:lnTo>
                <a:lnTo>
                  <a:pt x="6718554" y="702132"/>
                </a:lnTo>
                <a:lnTo>
                  <a:pt x="6367399" y="783945"/>
                </a:lnTo>
                <a:lnTo>
                  <a:pt x="6027420" y="856894"/>
                </a:lnTo>
                <a:lnTo>
                  <a:pt x="5697093" y="921423"/>
                </a:lnTo>
                <a:lnTo>
                  <a:pt x="5375021" y="978001"/>
                </a:lnTo>
                <a:lnTo>
                  <a:pt x="5104384" y="1020495"/>
                </a:lnTo>
                <a:lnTo>
                  <a:pt x="4837557" y="1057757"/>
                </a:lnTo>
                <a:lnTo>
                  <a:pt x="4530217" y="1094994"/>
                </a:lnTo>
                <a:lnTo>
                  <a:pt x="4225417" y="1125931"/>
                </a:lnTo>
                <a:lnTo>
                  <a:pt x="3921887" y="1151026"/>
                </a:lnTo>
                <a:lnTo>
                  <a:pt x="3574288" y="1173124"/>
                </a:lnTo>
                <a:lnTo>
                  <a:pt x="3224149" y="1188859"/>
                </a:lnTo>
                <a:lnTo>
                  <a:pt x="2824226" y="1199769"/>
                </a:lnTo>
                <a:lnTo>
                  <a:pt x="2275713" y="1204760"/>
                </a:lnTo>
                <a:lnTo>
                  <a:pt x="0" y="1164424"/>
                </a:lnTo>
                <a:lnTo>
                  <a:pt x="0" y="1447800"/>
                </a:lnTo>
                <a:lnTo>
                  <a:pt x="9144000" y="1447800"/>
                </a:lnTo>
                <a:lnTo>
                  <a:pt x="9144000" y="1204760"/>
                </a:lnTo>
                <a:lnTo>
                  <a:pt x="9144000" y="0"/>
                </a:lnTo>
                <a:close/>
              </a:path>
            </a:pathLst>
          </a:custGeom>
          <a:solidFill>
            <a:srgbClr val="7A7A7A">
              <a:alpha val="4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130" y="183337"/>
            <a:ext cx="4830445" cy="4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2676" y="1455242"/>
            <a:ext cx="8178647" cy="13785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71814" y="6634036"/>
            <a:ext cx="287020" cy="1689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41245" y="2513848"/>
            <a:ext cx="4857115" cy="499496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dirty="0">
                <a:solidFill>
                  <a:srgbClr val="000000"/>
                </a:solidFill>
              </a:rPr>
              <a:t>BIPOLAR</a:t>
            </a:r>
            <a:r>
              <a:rPr spc="-4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JUNCTION</a:t>
            </a:r>
            <a:r>
              <a:rPr spc="-6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TRANSISTOR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1</a:t>
            </a:fld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7204" y="3919550"/>
            <a:ext cx="8336280" cy="22672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Principle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Operation</a:t>
            </a:r>
            <a:r>
              <a:rPr sz="2400" spc="-10" dirty="0">
                <a:latin typeface="Calibri"/>
                <a:cs typeface="Calibri"/>
              </a:rPr>
              <a:t> and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characteristics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-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Common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40" dirty="0">
                <a:latin typeface="Calibri"/>
                <a:cs typeface="Calibri"/>
              </a:rPr>
              <a:t>Emitter, 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Common </a:t>
            </a:r>
            <a:r>
              <a:rPr sz="2400" spc="-5" dirty="0">
                <a:latin typeface="Calibri"/>
                <a:cs typeface="Calibri"/>
              </a:rPr>
              <a:t>Base, </a:t>
            </a:r>
            <a:r>
              <a:rPr sz="2400" spc="-10" dirty="0">
                <a:latin typeface="Calibri"/>
                <a:cs typeface="Calibri"/>
              </a:rPr>
              <a:t>Common Collector </a:t>
            </a:r>
            <a:r>
              <a:rPr sz="2400" spc="-15" dirty="0">
                <a:latin typeface="Calibri"/>
                <a:cs typeface="Calibri"/>
              </a:rPr>
              <a:t>Configurations, </a:t>
            </a:r>
            <a:r>
              <a:rPr sz="2400" spc="-10" dirty="0">
                <a:latin typeface="Calibri"/>
                <a:cs typeface="Calibri"/>
              </a:rPr>
              <a:t>Operating point,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DC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&amp;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AC</a:t>
            </a:r>
            <a:r>
              <a:rPr sz="2400" spc="-10" dirty="0">
                <a:latin typeface="Calibri"/>
                <a:cs typeface="Calibri"/>
              </a:rPr>
              <a:t> load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lines,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Transistor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Hybrid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parameter</a:t>
            </a:r>
            <a:r>
              <a:rPr sz="2400" spc="-5" dirty="0">
                <a:latin typeface="Calibri"/>
                <a:cs typeface="Calibri"/>
              </a:rPr>
              <a:t> model</a:t>
            </a:r>
            <a:endParaRPr lang="en-US" sz="2400" spc="-5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endParaRPr lang="en-IN" sz="2400" spc="-5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endParaRPr lang="en-IN" sz="2400" spc="-5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n-IN" sz="2400" spc="-5" dirty="0">
                <a:latin typeface="Calibri"/>
                <a:cs typeface="Calibri"/>
              </a:rPr>
              <a:t>Source: IARE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05800" y="0"/>
            <a:ext cx="835151" cy="89611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9915" y="342544"/>
            <a:ext cx="4591685" cy="357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70"/>
              </a:lnSpc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TRAN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spc="-9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CHAR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25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TERI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TICS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4635" y="991666"/>
            <a:ext cx="8110220" cy="176403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2000" b="1" spc="-5" dirty="0">
                <a:latin typeface="Calibri"/>
                <a:cs typeface="Calibri"/>
              </a:rPr>
              <a:t>Common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spc="-35" dirty="0">
                <a:latin typeface="Calibri"/>
                <a:cs typeface="Calibri"/>
              </a:rPr>
              <a:t>Emitter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(CE)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30" dirty="0">
                <a:latin typeface="Calibri"/>
                <a:cs typeface="Calibri"/>
              </a:rPr>
              <a:t>Configuration</a:t>
            </a:r>
            <a:r>
              <a:rPr sz="2000" b="1" spc="6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of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-45" dirty="0">
                <a:latin typeface="Calibri"/>
                <a:cs typeface="Calibri"/>
              </a:rPr>
              <a:t>Transistor</a:t>
            </a:r>
            <a:endParaRPr sz="2000">
              <a:latin typeface="Calibri"/>
              <a:cs typeface="Calibri"/>
            </a:endParaRPr>
          </a:p>
          <a:p>
            <a:pPr marL="204470" indent="-192405">
              <a:lnSpc>
                <a:spcPct val="100000"/>
              </a:lnSpc>
              <a:spcBef>
                <a:spcPts val="844"/>
              </a:spcBef>
              <a:buSzPct val="90000"/>
              <a:buFont typeface="Wingdings"/>
              <a:buChar char=""/>
              <a:tabLst>
                <a:tab pos="205104" algn="l"/>
              </a:tabLst>
            </a:pPr>
            <a:r>
              <a:rPr sz="2000" spc="-5" dirty="0">
                <a:latin typeface="Calibri"/>
                <a:cs typeface="Calibri"/>
              </a:rPr>
              <a:t>In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this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configuration,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 </a:t>
            </a:r>
            <a:r>
              <a:rPr sz="2000" spc="-15" dirty="0">
                <a:latin typeface="Calibri"/>
                <a:cs typeface="Calibri"/>
              </a:rPr>
              <a:t>emitter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terminal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common</a:t>
            </a:r>
            <a:r>
              <a:rPr sz="2000" spc="9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between</a:t>
            </a:r>
            <a:r>
              <a:rPr sz="2000" spc="-5" dirty="0">
                <a:latin typeface="Calibri"/>
                <a:cs typeface="Calibri"/>
              </a:rPr>
              <a:t> the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input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and</a:t>
            </a:r>
            <a:endParaRPr sz="2000">
              <a:latin typeface="Calibri"/>
              <a:cs typeface="Calibri"/>
            </a:endParaRPr>
          </a:p>
          <a:p>
            <a:pPr marL="173990">
              <a:lnSpc>
                <a:spcPct val="100000"/>
              </a:lnSpc>
              <a:spcBef>
                <a:spcPts val="1200"/>
              </a:spcBef>
            </a:pPr>
            <a:r>
              <a:rPr sz="2000" spc="-5" dirty="0">
                <a:latin typeface="Calibri"/>
                <a:cs typeface="Calibri"/>
              </a:rPr>
              <a:t>t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he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output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terminals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shown</a:t>
            </a:r>
            <a:r>
              <a:rPr sz="2000" spc="-5" dirty="0">
                <a:latin typeface="Calibri"/>
                <a:cs typeface="Calibri"/>
              </a:rPr>
              <a:t> by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Fig.12.</a:t>
            </a:r>
            <a:r>
              <a:rPr sz="2000" spc="11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This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configuration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offers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medium</a:t>
            </a:r>
            <a:endParaRPr sz="2000">
              <a:latin typeface="Calibri"/>
              <a:cs typeface="Calibri"/>
            </a:endParaRPr>
          </a:p>
          <a:p>
            <a:pPr marL="238125">
              <a:lnSpc>
                <a:spcPct val="100000"/>
              </a:lnSpc>
              <a:spcBef>
                <a:spcPts val="1200"/>
              </a:spcBef>
            </a:pP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npu</a:t>
            </a:r>
            <a:r>
              <a:rPr sz="2000" spc="-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 i</a:t>
            </a:r>
            <a:r>
              <a:rPr sz="2000" spc="-20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p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a</a:t>
            </a:r>
            <a:r>
              <a:rPr sz="2000" spc="5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c</a:t>
            </a:r>
            <a:r>
              <a:rPr sz="2000" spc="-20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,</a:t>
            </a:r>
            <a:r>
              <a:rPr sz="2000" spc="1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me</a:t>
            </a: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5" dirty="0">
                <a:latin typeface="Calibri"/>
                <a:cs typeface="Calibri"/>
              </a:rPr>
              <a:t>m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</a:t>
            </a:r>
            <a:r>
              <a:rPr sz="2000" spc="5" dirty="0">
                <a:latin typeface="Calibri"/>
                <a:cs typeface="Calibri"/>
              </a:rPr>
              <a:t>u</a:t>
            </a:r>
            <a:r>
              <a:rPr sz="2000" spc="-5" dirty="0">
                <a:latin typeface="Calibri"/>
                <a:cs typeface="Calibri"/>
              </a:rPr>
              <a:t>t</a:t>
            </a:r>
            <a:r>
              <a:rPr sz="2000" spc="5" dirty="0">
                <a:latin typeface="Calibri"/>
                <a:cs typeface="Calibri"/>
              </a:rPr>
              <a:t>p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20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p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a</a:t>
            </a:r>
            <a:r>
              <a:rPr sz="2000" spc="5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c</a:t>
            </a:r>
            <a:r>
              <a:rPr sz="2000" spc="-20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,</a:t>
            </a:r>
            <a:r>
              <a:rPr sz="2000" spc="-27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me</a:t>
            </a: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5" dirty="0">
                <a:latin typeface="Calibri"/>
                <a:cs typeface="Calibri"/>
              </a:rPr>
              <a:t>m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cur</a:t>
            </a:r>
            <a:r>
              <a:rPr sz="2000" spc="-25" dirty="0">
                <a:latin typeface="Calibri"/>
                <a:cs typeface="Calibri"/>
              </a:rPr>
              <a:t>r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t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60" dirty="0">
                <a:latin typeface="Calibri"/>
                <a:cs typeface="Calibri"/>
              </a:rPr>
              <a:t>g</a:t>
            </a:r>
            <a:r>
              <a:rPr sz="2000" spc="-5" dirty="0">
                <a:latin typeface="Calibri"/>
                <a:cs typeface="Calibri"/>
              </a:rPr>
              <a:t>ain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</a:t>
            </a:r>
            <a:r>
              <a:rPr sz="2000" spc="5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7335" y="2959480"/>
            <a:ext cx="12992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95"/>
              </a:lnSpc>
            </a:pPr>
            <a:r>
              <a:rPr sz="2000" spc="-20" dirty="0">
                <a:latin typeface="Calibri"/>
                <a:cs typeface="Calibri"/>
              </a:rPr>
              <a:t>voltage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gain.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84677" y="2808604"/>
            <a:ext cx="2002917" cy="138607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45454" y="2809620"/>
            <a:ext cx="2777362" cy="143217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48000" y="4876800"/>
            <a:ext cx="2097024" cy="152400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89636" y="4350511"/>
            <a:ext cx="1984375" cy="5149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2735" marR="5080" indent="-28067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Calibri"/>
                <a:cs typeface="Calibri"/>
              </a:rPr>
              <a:t>F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g</a:t>
            </a:r>
            <a:r>
              <a:rPr sz="1600" b="1" spc="-5" dirty="0">
                <a:latin typeface="Calibri"/>
                <a:cs typeface="Calibri"/>
              </a:rPr>
              <a:t>.1</a:t>
            </a:r>
            <a:r>
              <a:rPr sz="1600" b="1" dirty="0">
                <a:latin typeface="Calibri"/>
                <a:cs typeface="Calibri"/>
              </a:rPr>
              <a:t>2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NPN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00" dirty="0">
                <a:latin typeface="Calibri"/>
                <a:cs typeface="Calibri"/>
              </a:rPr>
              <a:t>T</a:t>
            </a:r>
            <a:r>
              <a:rPr sz="1600" b="1" spc="-45" dirty="0">
                <a:latin typeface="Calibri"/>
                <a:cs typeface="Calibri"/>
              </a:rPr>
              <a:t>r</a:t>
            </a:r>
            <a:r>
              <a:rPr sz="1600" b="1" spc="-30" dirty="0">
                <a:latin typeface="Calibri"/>
                <a:cs typeface="Calibri"/>
              </a:rPr>
              <a:t>a</a:t>
            </a:r>
            <a:r>
              <a:rPr sz="1600" b="1" spc="-25" dirty="0">
                <a:latin typeface="Calibri"/>
                <a:cs typeface="Calibri"/>
              </a:rPr>
              <a:t>n</a:t>
            </a:r>
            <a:r>
              <a:rPr sz="1600" b="1" spc="-20" dirty="0">
                <a:latin typeface="Calibri"/>
                <a:cs typeface="Calibri"/>
              </a:rPr>
              <a:t>s</a:t>
            </a:r>
            <a:r>
              <a:rPr sz="1600" b="1" spc="-35" dirty="0">
                <a:latin typeface="Calibri"/>
                <a:cs typeface="Calibri"/>
              </a:rPr>
              <a:t>i</a:t>
            </a:r>
            <a:r>
              <a:rPr sz="1600" b="1" spc="-45" dirty="0">
                <a:latin typeface="Calibri"/>
                <a:cs typeface="Calibri"/>
              </a:rPr>
              <a:t>s</a:t>
            </a:r>
            <a:r>
              <a:rPr sz="1600" b="1" spc="-55" dirty="0">
                <a:latin typeface="Calibri"/>
                <a:cs typeface="Calibri"/>
              </a:rPr>
              <a:t>t</a:t>
            </a:r>
            <a:r>
              <a:rPr sz="1600" b="1" spc="-30" dirty="0">
                <a:latin typeface="Calibri"/>
                <a:cs typeface="Calibri"/>
              </a:rPr>
              <a:t>o</a:t>
            </a:r>
            <a:r>
              <a:rPr sz="1600" b="1" dirty="0">
                <a:latin typeface="Calibri"/>
                <a:cs typeface="Calibri"/>
              </a:rPr>
              <a:t>r</a:t>
            </a:r>
            <a:r>
              <a:rPr sz="1600" b="1" spc="-9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in  </a:t>
            </a:r>
            <a:r>
              <a:rPr sz="1600" b="1" spc="-5" dirty="0">
                <a:latin typeface="Calibri"/>
                <a:cs typeface="Calibri"/>
              </a:rPr>
              <a:t>CE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Configuration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92654" y="4284746"/>
            <a:ext cx="2312035" cy="54419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15"/>
              </a:spcBef>
            </a:pPr>
            <a:r>
              <a:rPr sz="1600" b="1" spc="5" dirty="0">
                <a:latin typeface="Calibri"/>
                <a:cs typeface="Calibri"/>
              </a:rPr>
              <a:t>F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spc="5" dirty="0">
                <a:latin typeface="Calibri"/>
                <a:cs typeface="Calibri"/>
              </a:rPr>
              <a:t>g</a:t>
            </a:r>
            <a:r>
              <a:rPr sz="1600" b="1" spc="-5" dirty="0">
                <a:latin typeface="Calibri"/>
                <a:cs typeface="Calibri"/>
              </a:rPr>
              <a:t>.</a:t>
            </a:r>
            <a:r>
              <a:rPr sz="1600" b="1" dirty="0">
                <a:latin typeface="Calibri"/>
                <a:cs typeface="Calibri"/>
              </a:rPr>
              <a:t>13: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E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onf</a:t>
            </a:r>
            <a:r>
              <a:rPr sz="1600" b="1" spc="-10" dirty="0">
                <a:latin typeface="Calibri"/>
                <a:cs typeface="Calibri"/>
              </a:rPr>
              <a:t>i</a:t>
            </a:r>
            <a:r>
              <a:rPr sz="1600" b="1" spc="5" dirty="0">
                <a:latin typeface="Calibri"/>
                <a:cs typeface="Calibri"/>
              </a:rPr>
              <a:t>g</a:t>
            </a:r>
            <a:r>
              <a:rPr sz="1600" b="1" dirty="0">
                <a:latin typeface="Calibri"/>
                <a:cs typeface="Calibri"/>
              </a:rPr>
              <a:t>u</a:t>
            </a:r>
            <a:r>
              <a:rPr sz="1600" b="1" spc="-15" dirty="0">
                <a:latin typeface="Calibri"/>
                <a:cs typeface="Calibri"/>
              </a:rPr>
              <a:t>r</a:t>
            </a:r>
            <a:r>
              <a:rPr sz="1600" b="1" spc="-25" dirty="0">
                <a:latin typeface="Calibri"/>
                <a:cs typeface="Calibri"/>
              </a:rPr>
              <a:t>a</a:t>
            </a:r>
            <a:r>
              <a:rPr sz="1600" b="1" dirty="0">
                <a:latin typeface="Calibri"/>
                <a:cs typeface="Calibri"/>
              </a:rPr>
              <a:t>t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on</a:t>
            </a:r>
            <a:r>
              <a:rPr sz="1600" b="1" spc="-1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I</a:t>
            </a:r>
            <a:r>
              <a:rPr sz="1600" b="1" spc="5" dirty="0">
                <a:latin typeface="Calibri"/>
                <a:cs typeface="Calibri"/>
              </a:rPr>
              <a:t>/</a:t>
            </a:r>
            <a:r>
              <a:rPr sz="1600" b="1" dirty="0">
                <a:latin typeface="Calibri"/>
                <a:cs typeface="Calibri"/>
              </a:rPr>
              <a:t>P</a:t>
            </a:r>
            <a:endParaRPr sz="1600">
              <a:latin typeface="Calibri"/>
              <a:cs typeface="Calibri"/>
            </a:endParaRPr>
          </a:p>
          <a:p>
            <a:pPr marL="3175" algn="ctr">
              <a:lnSpc>
                <a:spcPct val="100000"/>
              </a:lnSpc>
              <a:spcBef>
                <a:spcPts val="125"/>
              </a:spcBef>
            </a:pPr>
            <a:r>
              <a:rPr sz="1600" b="1" spc="-10" dirty="0">
                <a:latin typeface="Calibri"/>
                <a:cs typeface="Calibri"/>
              </a:rPr>
              <a:t>Characteristics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2400" y="2743200"/>
            <a:ext cx="2442591" cy="1627632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5501766" y="4274311"/>
            <a:ext cx="2387600" cy="5149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Calibri"/>
                <a:cs typeface="Calibri"/>
              </a:rPr>
              <a:t>F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g</a:t>
            </a:r>
            <a:r>
              <a:rPr sz="1600" b="1" spc="-5" dirty="0">
                <a:latin typeface="Calibri"/>
                <a:cs typeface="Calibri"/>
              </a:rPr>
              <a:t>.14</a:t>
            </a:r>
            <a:r>
              <a:rPr sz="1600" b="1" dirty="0">
                <a:latin typeface="Calibri"/>
                <a:cs typeface="Calibri"/>
              </a:rPr>
              <a:t>: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E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onf</a:t>
            </a:r>
            <a:r>
              <a:rPr sz="1600" b="1" spc="-20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gu</a:t>
            </a:r>
            <a:r>
              <a:rPr sz="1600" b="1" spc="-20" dirty="0">
                <a:latin typeface="Calibri"/>
                <a:cs typeface="Calibri"/>
              </a:rPr>
              <a:t>r</a:t>
            </a:r>
            <a:r>
              <a:rPr sz="1600" b="1" spc="-30" dirty="0">
                <a:latin typeface="Calibri"/>
                <a:cs typeface="Calibri"/>
              </a:rPr>
              <a:t>a</a:t>
            </a:r>
            <a:r>
              <a:rPr sz="1600" b="1" spc="-10" dirty="0">
                <a:latin typeface="Calibri"/>
                <a:cs typeface="Calibri"/>
              </a:rPr>
              <a:t>t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on</a:t>
            </a:r>
            <a:r>
              <a:rPr sz="1600" b="1" spc="-17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O/P</a:t>
            </a:r>
            <a:endParaRPr sz="1600">
              <a:latin typeface="Calibri"/>
              <a:cs typeface="Calibri"/>
            </a:endParaRPr>
          </a:p>
          <a:p>
            <a:pPr marL="15240" algn="ctr">
              <a:lnSpc>
                <a:spcPct val="100000"/>
              </a:lnSpc>
              <a:spcBef>
                <a:spcPts val="5"/>
              </a:spcBef>
            </a:pPr>
            <a:r>
              <a:rPr sz="1600" b="1" spc="-15" dirty="0">
                <a:latin typeface="Calibri"/>
                <a:cs typeface="Calibri"/>
              </a:rPr>
              <a:t>Characteristics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17845" y="5418531"/>
            <a:ext cx="26936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7825" marR="5080" indent="-36576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Calibri"/>
                <a:cs typeface="Calibri"/>
              </a:rPr>
              <a:t>F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g</a:t>
            </a:r>
            <a:r>
              <a:rPr sz="1600" b="1" spc="-5" dirty="0">
                <a:latin typeface="Calibri"/>
                <a:cs typeface="Calibri"/>
              </a:rPr>
              <a:t>.15</a:t>
            </a:r>
            <a:r>
              <a:rPr sz="1600" b="1" dirty="0">
                <a:latin typeface="Calibri"/>
                <a:cs typeface="Calibri"/>
              </a:rPr>
              <a:t>: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E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onf</a:t>
            </a:r>
            <a:r>
              <a:rPr sz="1600" b="1" spc="-20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gu</a:t>
            </a:r>
            <a:r>
              <a:rPr sz="1600" b="1" spc="-20" dirty="0">
                <a:latin typeface="Calibri"/>
                <a:cs typeface="Calibri"/>
              </a:rPr>
              <a:t>r</a:t>
            </a:r>
            <a:r>
              <a:rPr sz="1600" b="1" spc="-30" dirty="0">
                <a:latin typeface="Calibri"/>
                <a:cs typeface="Calibri"/>
              </a:rPr>
              <a:t>a</a:t>
            </a:r>
            <a:r>
              <a:rPr sz="1600" b="1" spc="-10" dirty="0">
                <a:latin typeface="Calibri"/>
                <a:cs typeface="Calibri"/>
              </a:rPr>
              <a:t>t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on</a:t>
            </a:r>
            <a:r>
              <a:rPr sz="1600" b="1" spc="-17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u</a:t>
            </a:r>
            <a:r>
              <a:rPr sz="1600" b="1" spc="5" dirty="0">
                <a:latin typeface="Calibri"/>
                <a:cs typeface="Calibri"/>
              </a:rPr>
              <a:t>r</a:t>
            </a:r>
            <a:r>
              <a:rPr sz="1600" b="1" spc="-20" dirty="0">
                <a:latin typeface="Calibri"/>
                <a:cs typeface="Calibri"/>
              </a:rPr>
              <a:t>r</a:t>
            </a:r>
            <a:r>
              <a:rPr sz="1600" b="1" dirty="0">
                <a:latin typeface="Calibri"/>
                <a:cs typeface="Calibri"/>
              </a:rPr>
              <a:t>e</a:t>
            </a:r>
            <a:r>
              <a:rPr sz="1600" b="1" spc="-25" dirty="0">
                <a:latin typeface="Calibri"/>
                <a:cs typeface="Calibri"/>
              </a:rPr>
              <a:t>n</a:t>
            </a:r>
            <a:r>
              <a:rPr sz="1600" b="1" dirty="0">
                <a:latin typeface="Calibri"/>
                <a:cs typeface="Calibri"/>
              </a:rPr>
              <a:t>t  </a:t>
            </a:r>
            <a:r>
              <a:rPr sz="1600" b="1" spc="-100" dirty="0">
                <a:latin typeface="Calibri"/>
                <a:cs typeface="Calibri"/>
              </a:rPr>
              <a:t>T</a:t>
            </a:r>
            <a:r>
              <a:rPr sz="1600" b="1" spc="-45" dirty="0">
                <a:latin typeface="Calibri"/>
                <a:cs typeface="Calibri"/>
              </a:rPr>
              <a:t>r</a:t>
            </a:r>
            <a:r>
              <a:rPr sz="1600" b="1" spc="-30" dirty="0">
                <a:latin typeface="Calibri"/>
                <a:cs typeface="Calibri"/>
              </a:rPr>
              <a:t>a</a:t>
            </a:r>
            <a:r>
              <a:rPr sz="1600" b="1" spc="-25" dirty="0">
                <a:latin typeface="Calibri"/>
                <a:cs typeface="Calibri"/>
              </a:rPr>
              <a:t>n</a:t>
            </a:r>
            <a:r>
              <a:rPr sz="1600" b="1" spc="-45" dirty="0">
                <a:latin typeface="Calibri"/>
                <a:cs typeface="Calibri"/>
              </a:rPr>
              <a:t>s</a:t>
            </a:r>
            <a:r>
              <a:rPr sz="1600" b="1" spc="-55" dirty="0">
                <a:latin typeface="Calibri"/>
                <a:cs typeface="Calibri"/>
              </a:rPr>
              <a:t>f</a:t>
            </a:r>
            <a:r>
              <a:rPr sz="1600" b="1" spc="-20" dirty="0">
                <a:latin typeface="Calibri"/>
                <a:cs typeface="Calibri"/>
              </a:rPr>
              <a:t>e</a:t>
            </a:r>
            <a:r>
              <a:rPr sz="1600" b="1" dirty="0">
                <a:latin typeface="Calibri"/>
                <a:cs typeface="Calibri"/>
              </a:rPr>
              <a:t>r</a:t>
            </a:r>
            <a:r>
              <a:rPr sz="1600" b="1" spc="-12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ha</a:t>
            </a:r>
            <a:r>
              <a:rPr sz="1600" b="1" spc="-25" dirty="0">
                <a:latin typeface="Calibri"/>
                <a:cs typeface="Calibri"/>
              </a:rPr>
              <a:t>r</a:t>
            </a:r>
            <a:r>
              <a:rPr sz="1600" b="1" dirty="0">
                <a:latin typeface="Calibri"/>
                <a:cs typeface="Calibri"/>
              </a:rPr>
              <a:t>ac</a:t>
            </a:r>
            <a:r>
              <a:rPr sz="1600" b="1" spc="-35" dirty="0">
                <a:latin typeface="Calibri"/>
                <a:cs typeface="Calibri"/>
              </a:rPr>
              <a:t>t</a:t>
            </a:r>
            <a:r>
              <a:rPr sz="1600" b="1" dirty="0">
                <a:latin typeface="Calibri"/>
                <a:cs typeface="Calibri"/>
              </a:rPr>
              <a:t>er</a:t>
            </a:r>
            <a:r>
              <a:rPr sz="1600" b="1" spc="-35" dirty="0">
                <a:latin typeface="Calibri"/>
                <a:cs typeface="Calibri"/>
              </a:rPr>
              <a:t>i</a:t>
            </a:r>
            <a:r>
              <a:rPr sz="1600" b="1" spc="-20" dirty="0">
                <a:latin typeface="Calibri"/>
                <a:cs typeface="Calibri"/>
              </a:rPr>
              <a:t>s</a:t>
            </a:r>
            <a:r>
              <a:rPr sz="1600" b="1" spc="-30" dirty="0">
                <a:latin typeface="Calibri"/>
                <a:cs typeface="Calibri"/>
              </a:rPr>
              <a:t>t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spc="-5" dirty="0">
                <a:latin typeface="Calibri"/>
                <a:cs typeface="Calibri"/>
              </a:rPr>
              <a:t>cs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0" y="0"/>
            <a:ext cx="9141460" cy="911860"/>
          </a:xfrm>
          <a:custGeom>
            <a:avLst/>
            <a:gdLst/>
            <a:ahLst/>
            <a:cxnLst/>
            <a:rect l="l" t="t" r="r" b="b"/>
            <a:pathLst>
              <a:path w="9141460" h="911860">
                <a:moveTo>
                  <a:pt x="9140952" y="0"/>
                </a:moveTo>
                <a:lnTo>
                  <a:pt x="0" y="0"/>
                </a:lnTo>
                <a:lnTo>
                  <a:pt x="0" y="911351"/>
                </a:lnTo>
                <a:lnTo>
                  <a:pt x="9140952" y="911351"/>
                </a:lnTo>
                <a:lnTo>
                  <a:pt x="9140952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29615" y="176530"/>
            <a:ext cx="463486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TRANS</a:t>
            </a:r>
            <a:r>
              <a:rPr spc="-10" dirty="0"/>
              <a:t>I</a:t>
            </a:r>
            <a:r>
              <a:rPr dirty="0"/>
              <a:t>ST</a:t>
            </a:r>
            <a:r>
              <a:rPr spc="-30" dirty="0"/>
              <a:t>O</a:t>
            </a:r>
            <a:r>
              <a:rPr dirty="0"/>
              <a:t>R</a:t>
            </a:r>
            <a:r>
              <a:rPr spc="-195" dirty="0"/>
              <a:t> </a:t>
            </a:r>
            <a:r>
              <a:rPr spc="-5" dirty="0"/>
              <a:t>CH</a:t>
            </a:r>
            <a:r>
              <a:rPr dirty="0"/>
              <a:t>ARAC</a:t>
            </a:r>
            <a:r>
              <a:rPr spc="5" dirty="0"/>
              <a:t>T</a:t>
            </a:r>
            <a:r>
              <a:rPr dirty="0"/>
              <a:t>ERI</a:t>
            </a:r>
            <a:r>
              <a:rPr spc="-15" dirty="0"/>
              <a:t>S</a:t>
            </a:r>
            <a:r>
              <a:rPr spc="-5" dirty="0"/>
              <a:t>TICS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10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05800" y="0"/>
            <a:ext cx="835151" cy="89611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4400" y="1371600"/>
            <a:ext cx="7162800" cy="3182112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3046" y="0"/>
            <a:ext cx="9141460" cy="911860"/>
          </a:xfrm>
          <a:custGeom>
            <a:avLst/>
            <a:gdLst/>
            <a:ahLst/>
            <a:cxnLst/>
            <a:rect l="l" t="t" r="r" b="b"/>
            <a:pathLst>
              <a:path w="9141460" h="911860">
                <a:moveTo>
                  <a:pt x="9140952" y="0"/>
                </a:moveTo>
                <a:lnTo>
                  <a:pt x="0" y="0"/>
                </a:lnTo>
                <a:lnTo>
                  <a:pt x="0" y="911351"/>
                </a:lnTo>
                <a:lnTo>
                  <a:pt x="9140952" y="911351"/>
                </a:lnTo>
                <a:lnTo>
                  <a:pt x="9140952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6606" y="245491"/>
            <a:ext cx="7265034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COMPARISON</a:t>
            </a:r>
            <a:r>
              <a:rPr spc="-130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dirty="0"/>
              <a:t>TRANSISTOR</a:t>
            </a:r>
            <a:r>
              <a:rPr spc="-95" dirty="0"/>
              <a:t> </a:t>
            </a:r>
            <a:r>
              <a:rPr spc="-20" dirty="0"/>
              <a:t>CONFIGURATIONS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11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05800" y="0"/>
            <a:ext cx="835151" cy="89611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9915" y="342544"/>
            <a:ext cx="2996565" cy="357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70"/>
              </a:lnSpc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DC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2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AC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Load</a:t>
            </a:r>
            <a:r>
              <a:rPr sz="28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Line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0835" y="988822"/>
            <a:ext cx="149288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latin typeface="Calibri"/>
                <a:cs typeface="Calibri"/>
              </a:rPr>
              <a:t>DC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L</a:t>
            </a:r>
            <a:r>
              <a:rPr sz="2200" b="1" spc="-10" dirty="0">
                <a:latin typeface="Calibri"/>
                <a:cs typeface="Calibri"/>
              </a:rPr>
              <a:t>o</a:t>
            </a:r>
            <a:r>
              <a:rPr sz="2200" b="1" spc="-15" dirty="0">
                <a:latin typeface="Calibri"/>
                <a:cs typeface="Calibri"/>
              </a:rPr>
              <a:t>a</a:t>
            </a:r>
            <a:r>
              <a:rPr sz="2200" b="1" dirty="0">
                <a:latin typeface="Calibri"/>
                <a:cs typeface="Calibri"/>
              </a:rPr>
              <a:t>d</a:t>
            </a:r>
            <a:r>
              <a:rPr sz="2200" b="1" spc="-12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L</a:t>
            </a:r>
            <a:r>
              <a:rPr sz="2200" b="1" spc="5" dirty="0">
                <a:latin typeface="Calibri"/>
                <a:cs typeface="Calibri"/>
              </a:rPr>
              <a:t>i</a:t>
            </a:r>
            <a:r>
              <a:rPr sz="2200" b="1" spc="-10" dirty="0">
                <a:latin typeface="Calibri"/>
                <a:cs typeface="Calibri"/>
              </a:rPr>
              <a:t>n</a:t>
            </a:r>
            <a:r>
              <a:rPr sz="2200" b="1" dirty="0">
                <a:latin typeface="Calibri"/>
                <a:cs typeface="Calibri"/>
              </a:rPr>
              <a:t>e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6369" y="1371600"/>
            <a:ext cx="3639820" cy="226618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55235" y="1549908"/>
            <a:ext cx="3624325" cy="193598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97535" y="3740277"/>
            <a:ext cx="3188970" cy="5149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600" b="1" spc="-5" dirty="0">
                <a:latin typeface="Calibri"/>
                <a:cs typeface="Calibri"/>
              </a:rPr>
              <a:t>Fig.17: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CE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Amplifier</a:t>
            </a:r>
            <a:r>
              <a:rPr sz="1600" b="1" spc="-8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circuit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with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no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I/P</a:t>
            </a:r>
            <a:endParaRPr sz="1600">
              <a:latin typeface="Calibri"/>
              <a:cs typeface="Calibri"/>
            </a:endParaRPr>
          </a:p>
          <a:p>
            <a:pPr marL="8255" algn="ctr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latin typeface="Calibri"/>
                <a:cs typeface="Calibri"/>
              </a:rPr>
              <a:t>signal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78678" y="3740277"/>
            <a:ext cx="3136265" cy="5149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600" b="1" spc="-5" dirty="0">
                <a:latin typeface="Calibri"/>
                <a:cs typeface="Calibri"/>
              </a:rPr>
              <a:t>Fig.18: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CE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O/P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characteristics</a:t>
            </a:r>
            <a:r>
              <a:rPr sz="1600" b="1" spc="-10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with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DC</a:t>
            </a:r>
            <a:endParaRPr sz="16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latin typeface="Calibri"/>
                <a:cs typeface="Calibri"/>
              </a:rPr>
              <a:t>load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line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04215" y="4160189"/>
            <a:ext cx="7771765" cy="2267585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242570" indent="-205104">
              <a:lnSpc>
                <a:spcPct val="100000"/>
              </a:lnSpc>
              <a:spcBef>
                <a:spcPts val="1305"/>
              </a:spcBef>
              <a:buSzPct val="95000"/>
              <a:buFont typeface="Wingdings"/>
              <a:buChar char=""/>
              <a:tabLst>
                <a:tab pos="243204" algn="l"/>
              </a:tabLst>
            </a:pPr>
            <a:r>
              <a:rPr sz="2000" spc="-10" dirty="0">
                <a:latin typeface="Calibri"/>
                <a:cs typeface="Calibri"/>
              </a:rPr>
              <a:t>The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value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collector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emitter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voltage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at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any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given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time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will</a:t>
            </a:r>
            <a:r>
              <a:rPr sz="2000" spc="3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endParaRPr sz="2000">
              <a:latin typeface="Calibri"/>
              <a:cs typeface="Calibri"/>
            </a:endParaRPr>
          </a:p>
          <a:p>
            <a:pPr marR="929640" algn="ctr">
              <a:lnSpc>
                <a:spcPct val="100000"/>
              </a:lnSpc>
              <a:spcBef>
                <a:spcPts val="1200"/>
              </a:spcBef>
            </a:pPr>
            <a:r>
              <a:rPr sz="2000" i="1" spc="-35" dirty="0">
                <a:latin typeface="Calibri"/>
                <a:cs typeface="Calibri"/>
              </a:rPr>
              <a:t>V</a:t>
            </a:r>
            <a:r>
              <a:rPr sz="2025" i="1" spc="-52" baseline="-16460" dirty="0">
                <a:latin typeface="Calibri"/>
                <a:cs typeface="Calibri"/>
              </a:rPr>
              <a:t>CE</a:t>
            </a:r>
            <a:r>
              <a:rPr sz="2000" spc="-35" dirty="0">
                <a:latin typeface="Calibri"/>
                <a:cs typeface="Calibri"/>
              </a:rPr>
              <a:t>=</a:t>
            </a:r>
            <a:r>
              <a:rPr sz="2000" i="1" spc="-35" dirty="0">
                <a:latin typeface="Calibri"/>
                <a:cs typeface="Calibri"/>
              </a:rPr>
              <a:t>V</a:t>
            </a:r>
            <a:r>
              <a:rPr sz="2025" i="1" spc="-52" baseline="-16460" dirty="0">
                <a:latin typeface="Calibri"/>
                <a:cs typeface="Calibri"/>
              </a:rPr>
              <a:t>CC</a:t>
            </a:r>
            <a:r>
              <a:rPr sz="2000" spc="-35" dirty="0">
                <a:latin typeface="Calibri"/>
                <a:cs typeface="Calibri"/>
              </a:rPr>
              <a:t>−</a:t>
            </a:r>
            <a:r>
              <a:rPr sz="2000" i="1" spc="-35" dirty="0">
                <a:latin typeface="Calibri"/>
                <a:cs typeface="Calibri"/>
              </a:rPr>
              <a:t>I</a:t>
            </a:r>
            <a:r>
              <a:rPr sz="2025" i="1" spc="-52" baseline="-16460" dirty="0">
                <a:latin typeface="Calibri"/>
                <a:cs typeface="Calibri"/>
              </a:rPr>
              <a:t>C</a:t>
            </a:r>
            <a:r>
              <a:rPr sz="2000" i="1" spc="-35" dirty="0">
                <a:latin typeface="Calibri"/>
                <a:cs typeface="Calibri"/>
              </a:rPr>
              <a:t>R</a:t>
            </a:r>
            <a:r>
              <a:rPr sz="2025" i="1" spc="-52" baseline="-16460" dirty="0">
                <a:latin typeface="Calibri"/>
                <a:cs typeface="Calibri"/>
              </a:rPr>
              <a:t>C</a:t>
            </a:r>
            <a:endParaRPr sz="2025" baseline="-16460">
              <a:latin typeface="Calibri"/>
              <a:cs typeface="Calibri"/>
            </a:endParaRPr>
          </a:p>
          <a:p>
            <a:pPr marL="242570" indent="-205104">
              <a:lnSpc>
                <a:spcPct val="100000"/>
              </a:lnSpc>
              <a:spcBef>
                <a:spcPts val="1205"/>
              </a:spcBef>
              <a:buSzPct val="95000"/>
              <a:buFont typeface="Wingdings"/>
              <a:buChar char=""/>
              <a:tabLst>
                <a:tab pos="243204" algn="l"/>
              </a:tabLst>
            </a:pPr>
            <a:r>
              <a:rPr sz="2000" spc="-10" dirty="0">
                <a:latin typeface="Calibri"/>
                <a:cs typeface="Calibri"/>
              </a:rPr>
              <a:t>The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fig.18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shows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DC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load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line.</a:t>
            </a:r>
            <a:endParaRPr sz="2000">
              <a:latin typeface="Calibri"/>
              <a:cs typeface="Calibri"/>
            </a:endParaRPr>
          </a:p>
          <a:p>
            <a:pPr marL="233045" indent="-193040">
              <a:lnSpc>
                <a:spcPct val="100000"/>
              </a:lnSpc>
              <a:spcBef>
                <a:spcPts val="840"/>
              </a:spcBef>
              <a:buSzPct val="95000"/>
              <a:buFont typeface="Wingdings"/>
              <a:buChar char=""/>
              <a:tabLst>
                <a:tab pos="233679" algn="l"/>
              </a:tabLst>
            </a:pPr>
            <a:r>
              <a:rPr sz="2000" spc="-145" dirty="0">
                <a:latin typeface="Calibri"/>
                <a:cs typeface="Calibri"/>
              </a:rPr>
              <a:t>To</a:t>
            </a:r>
            <a:r>
              <a:rPr sz="2000" spc="-2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obtain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 load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line,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two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points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and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straight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line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are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to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endParaRPr sz="2000">
              <a:latin typeface="Calibri"/>
              <a:cs typeface="Calibri"/>
            </a:endParaRPr>
          </a:p>
          <a:p>
            <a:pPr marL="266700">
              <a:lnSpc>
                <a:spcPct val="100000"/>
              </a:lnSpc>
              <a:spcBef>
                <a:spcPts val="1200"/>
              </a:spcBef>
            </a:pPr>
            <a:r>
              <a:rPr sz="2000" spc="-10" dirty="0">
                <a:latin typeface="Calibri"/>
                <a:cs typeface="Calibri"/>
              </a:rPr>
              <a:t>determined.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046" y="0"/>
            <a:ext cx="9141460" cy="911860"/>
          </a:xfrm>
          <a:custGeom>
            <a:avLst/>
            <a:gdLst/>
            <a:ahLst/>
            <a:cxnLst/>
            <a:rect l="l" t="t" r="r" b="b"/>
            <a:pathLst>
              <a:path w="9141460" h="911860">
                <a:moveTo>
                  <a:pt x="9140952" y="0"/>
                </a:moveTo>
                <a:lnTo>
                  <a:pt x="0" y="0"/>
                </a:lnTo>
                <a:lnTo>
                  <a:pt x="0" y="911351"/>
                </a:lnTo>
                <a:lnTo>
                  <a:pt x="9140952" y="911351"/>
                </a:lnTo>
                <a:lnTo>
                  <a:pt x="9140952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29615" y="248538"/>
            <a:ext cx="329882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DC</a:t>
            </a:r>
            <a:r>
              <a:rPr spc="-45" dirty="0"/>
              <a:t> </a:t>
            </a:r>
            <a:r>
              <a:rPr spc="5" dirty="0"/>
              <a:t>AND </a:t>
            </a:r>
            <a:r>
              <a:rPr spc="-10" dirty="0"/>
              <a:t>AC</a:t>
            </a:r>
            <a:r>
              <a:rPr spc="-45" dirty="0"/>
              <a:t> </a:t>
            </a:r>
            <a:r>
              <a:rPr spc="-20" dirty="0"/>
              <a:t>LOAD</a:t>
            </a:r>
            <a:r>
              <a:rPr spc="-114" dirty="0"/>
              <a:t> </a:t>
            </a:r>
            <a:r>
              <a:rPr spc="-5" dirty="0"/>
              <a:t>LINE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12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05800" y="0"/>
            <a:ext cx="835151" cy="89611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9915" y="342544"/>
            <a:ext cx="6114415" cy="357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70"/>
              </a:lnSpc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TRAN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spc="-9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HY</a:t>
            </a:r>
            <a:r>
              <a:rPr sz="2800" b="1" spc="10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RID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20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ARA</a:t>
            </a:r>
            <a:r>
              <a:rPr sz="2800" b="1" spc="-30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DEL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0835" y="988822"/>
            <a:ext cx="267271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spc="5" dirty="0">
                <a:latin typeface="Calibri"/>
                <a:cs typeface="Calibri"/>
              </a:rPr>
              <a:t>C</a:t>
            </a:r>
            <a:r>
              <a:rPr sz="2200" b="1" dirty="0">
                <a:latin typeface="Calibri"/>
                <a:cs typeface="Calibri"/>
              </a:rPr>
              <a:t>E,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spc="5" dirty="0">
                <a:latin typeface="Calibri"/>
                <a:cs typeface="Calibri"/>
              </a:rPr>
              <a:t>CC</a:t>
            </a:r>
            <a:r>
              <a:rPr sz="2200" b="1" dirty="0">
                <a:latin typeface="Calibri"/>
                <a:cs typeface="Calibri"/>
              </a:rPr>
              <a:t>,</a:t>
            </a:r>
            <a:r>
              <a:rPr sz="2200" b="1" spc="-15" dirty="0">
                <a:latin typeface="Calibri"/>
                <a:cs typeface="Calibri"/>
              </a:rPr>
              <a:t> </a:t>
            </a:r>
            <a:r>
              <a:rPr sz="2200" b="1" spc="5" dirty="0">
                <a:latin typeface="Calibri"/>
                <a:cs typeface="Calibri"/>
              </a:rPr>
              <a:t>&amp;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5" dirty="0">
                <a:latin typeface="Calibri"/>
                <a:cs typeface="Calibri"/>
              </a:rPr>
              <a:t>C</a:t>
            </a:r>
            <a:r>
              <a:rPr sz="2200" b="1" dirty="0">
                <a:latin typeface="Calibri"/>
                <a:cs typeface="Calibri"/>
              </a:rPr>
              <a:t>B</a:t>
            </a:r>
            <a:r>
              <a:rPr sz="2200" b="1" spc="-21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A</a:t>
            </a:r>
            <a:r>
              <a:rPr sz="2200" b="1" spc="10" dirty="0">
                <a:latin typeface="Calibri"/>
                <a:cs typeface="Calibri"/>
              </a:rPr>
              <a:t>m</a:t>
            </a:r>
            <a:r>
              <a:rPr sz="2200" b="1" spc="-10" dirty="0">
                <a:latin typeface="Calibri"/>
                <a:cs typeface="Calibri"/>
              </a:rPr>
              <a:t>p</a:t>
            </a:r>
            <a:r>
              <a:rPr sz="2200" b="1" spc="5" dirty="0">
                <a:latin typeface="Calibri"/>
                <a:cs typeface="Calibri"/>
              </a:rPr>
              <a:t>li</a:t>
            </a:r>
            <a:r>
              <a:rPr sz="2200" b="1" spc="-5" dirty="0">
                <a:latin typeface="Calibri"/>
                <a:cs typeface="Calibri"/>
              </a:rPr>
              <a:t>f</a:t>
            </a:r>
            <a:r>
              <a:rPr sz="2200" b="1" dirty="0">
                <a:latin typeface="Calibri"/>
                <a:cs typeface="Calibri"/>
              </a:rPr>
              <a:t>i</a:t>
            </a:r>
            <a:r>
              <a:rPr sz="2200" b="1" spc="-10" dirty="0">
                <a:latin typeface="Calibri"/>
                <a:cs typeface="Calibri"/>
              </a:rPr>
              <a:t>e</a:t>
            </a:r>
            <a:r>
              <a:rPr sz="2200" b="1" spc="-45" dirty="0">
                <a:latin typeface="Calibri"/>
                <a:cs typeface="Calibri"/>
              </a:rPr>
              <a:t>r</a:t>
            </a:r>
            <a:r>
              <a:rPr sz="2200" b="1" dirty="0">
                <a:latin typeface="Calibri"/>
                <a:cs typeface="Calibri"/>
              </a:rPr>
              <a:t>s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600" y="1295400"/>
            <a:ext cx="3200400" cy="274015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82566" y="1680336"/>
            <a:ext cx="3627627" cy="234683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09800" y="4114800"/>
            <a:ext cx="3581400" cy="2276856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3046" y="0"/>
            <a:ext cx="9141460" cy="911860"/>
          </a:xfrm>
          <a:custGeom>
            <a:avLst/>
            <a:gdLst/>
            <a:ahLst/>
            <a:cxnLst/>
            <a:rect l="l" t="t" r="r" b="b"/>
            <a:pathLst>
              <a:path w="9141460" h="911860">
                <a:moveTo>
                  <a:pt x="9140952" y="0"/>
                </a:moveTo>
                <a:lnTo>
                  <a:pt x="0" y="0"/>
                </a:lnTo>
                <a:lnTo>
                  <a:pt x="0" y="911351"/>
                </a:lnTo>
                <a:lnTo>
                  <a:pt x="9140952" y="911351"/>
                </a:lnTo>
                <a:lnTo>
                  <a:pt x="9140952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T</a:t>
            </a:r>
            <a:r>
              <a:rPr spc="-20" dirty="0"/>
              <a:t>RAN</a:t>
            </a:r>
            <a:r>
              <a:rPr spc="-30" dirty="0"/>
              <a:t>SIS</a:t>
            </a:r>
            <a:r>
              <a:rPr spc="-25" dirty="0"/>
              <a:t>TO</a:t>
            </a:r>
            <a:r>
              <a:rPr dirty="0"/>
              <a:t>R</a:t>
            </a:r>
            <a:r>
              <a:rPr spc="20" dirty="0"/>
              <a:t> </a:t>
            </a:r>
            <a:r>
              <a:rPr dirty="0"/>
              <a:t>HY</a:t>
            </a:r>
            <a:r>
              <a:rPr spc="10" dirty="0"/>
              <a:t>B</a:t>
            </a:r>
            <a:r>
              <a:rPr dirty="0"/>
              <a:t>RID </a:t>
            </a:r>
            <a:r>
              <a:rPr spc="-35" dirty="0"/>
              <a:t>P</a:t>
            </a:r>
            <a:r>
              <a:rPr spc="-25" dirty="0"/>
              <a:t>A</a:t>
            </a:r>
            <a:r>
              <a:rPr spc="-20" dirty="0"/>
              <a:t>R</a:t>
            </a:r>
            <a:r>
              <a:rPr spc="-25" dirty="0"/>
              <a:t>A</a:t>
            </a:r>
            <a:r>
              <a:rPr spc="-30" dirty="0"/>
              <a:t>M</a:t>
            </a:r>
            <a:r>
              <a:rPr spc="-25" dirty="0"/>
              <a:t>ETE</a:t>
            </a:r>
            <a:r>
              <a:rPr dirty="0"/>
              <a:t>R</a:t>
            </a:r>
            <a:r>
              <a:rPr spc="-170" dirty="0"/>
              <a:t> </a:t>
            </a:r>
            <a:r>
              <a:rPr dirty="0"/>
              <a:t>MODEL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13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05800" y="0"/>
            <a:ext cx="835151" cy="89611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9915" y="342544"/>
            <a:ext cx="6114415" cy="357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70"/>
              </a:lnSpc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TRAN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spc="-9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HY</a:t>
            </a:r>
            <a:r>
              <a:rPr sz="2800" b="1" spc="10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RID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20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ARA</a:t>
            </a:r>
            <a:r>
              <a:rPr sz="2800" b="1" spc="-30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DEL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0835" y="988822"/>
            <a:ext cx="459676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latin typeface="Calibri"/>
                <a:cs typeface="Calibri"/>
              </a:rPr>
              <a:t>Hybrid</a:t>
            </a:r>
            <a:r>
              <a:rPr sz="2200" b="1" spc="-8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model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of </a:t>
            </a:r>
            <a:r>
              <a:rPr sz="2200" b="1" spc="5" dirty="0">
                <a:latin typeface="Calibri"/>
                <a:cs typeface="Calibri"/>
              </a:rPr>
              <a:t>CE,</a:t>
            </a:r>
            <a:r>
              <a:rPr sz="2200" b="1" spc="-25" dirty="0">
                <a:latin typeface="Calibri"/>
                <a:cs typeface="Calibri"/>
              </a:rPr>
              <a:t> </a:t>
            </a:r>
            <a:r>
              <a:rPr sz="2200" b="1" spc="5" dirty="0">
                <a:latin typeface="Calibri"/>
                <a:cs typeface="Calibri"/>
              </a:rPr>
              <a:t>CC,</a:t>
            </a:r>
            <a:r>
              <a:rPr sz="2200" b="1" spc="-20" dirty="0">
                <a:latin typeface="Calibri"/>
                <a:cs typeface="Calibri"/>
              </a:rPr>
              <a:t> </a:t>
            </a:r>
            <a:r>
              <a:rPr sz="2200" b="1" spc="5" dirty="0">
                <a:latin typeface="Calibri"/>
                <a:cs typeface="Calibri"/>
              </a:rPr>
              <a:t>&amp;</a:t>
            </a:r>
            <a:r>
              <a:rPr sz="2200" b="1" dirty="0">
                <a:latin typeface="Calibri"/>
                <a:cs typeface="Calibri"/>
              </a:rPr>
              <a:t> </a:t>
            </a:r>
            <a:r>
              <a:rPr sz="2200" b="1" spc="15" dirty="0">
                <a:latin typeface="Calibri"/>
                <a:cs typeface="Calibri"/>
              </a:rPr>
              <a:t>CBAmplifiers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600" y="1524000"/>
            <a:ext cx="8458200" cy="4724400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3046" y="0"/>
            <a:ext cx="9141460" cy="911860"/>
          </a:xfrm>
          <a:custGeom>
            <a:avLst/>
            <a:gdLst/>
            <a:ahLst/>
            <a:cxnLst/>
            <a:rect l="l" t="t" r="r" b="b"/>
            <a:pathLst>
              <a:path w="9141460" h="911860">
                <a:moveTo>
                  <a:pt x="9140952" y="0"/>
                </a:moveTo>
                <a:lnTo>
                  <a:pt x="0" y="0"/>
                </a:lnTo>
                <a:lnTo>
                  <a:pt x="0" y="911351"/>
                </a:lnTo>
                <a:lnTo>
                  <a:pt x="9140952" y="911351"/>
                </a:lnTo>
                <a:lnTo>
                  <a:pt x="9140952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T</a:t>
            </a:r>
            <a:r>
              <a:rPr spc="-20" dirty="0"/>
              <a:t>RAN</a:t>
            </a:r>
            <a:r>
              <a:rPr spc="-30" dirty="0"/>
              <a:t>SIS</a:t>
            </a:r>
            <a:r>
              <a:rPr spc="-25" dirty="0"/>
              <a:t>TO</a:t>
            </a:r>
            <a:r>
              <a:rPr dirty="0"/>
              <a:t>R</a:t>
            </a:r>
            <a:r>
              <a:rPr spc="20" dirty="0"/>
              <a:t> </a:t>
            </a:r>
            <a:r>
              <a:rPr dirty="0"/>
              <a:t>HY</a:t>
            </a:r>
            <a:r>
              <a:rPr spc="10" dirty="0"/>
              <a:t>B</a:t>
            </a:r>
            <a:r>
              <a:rPr dirty="0"/>
              <a:t>RID </a:t>
            </a:r>
            <a:r>
              <a:rPr spc="-35" dirty="0"/>
              <a:t>P</a:t>
            </a:r>
            <a:r>
              <a:rPr spc="-25" dirty="0"/>
              <a:t>A</a:t>
            </a:r>
            <a:r>
              <a:rPr spc="-20" dirty="0"/>
              <a:t>R</a:t>
            </a:r>
            <a:r>
              <a:rPr spc="-25" dirty="0"/>
              <a:t>A</a:t>
            </a:r>
            <a:r>
              <a:rPr spc="-30" dirty="0"/>
              <a:t>M</a:t>
            </a:r>
            <a:r>
              <a:rPr spc="-25" dirty="0"/>
              <a:t>ETE</a:t>
            </a:r>
            <a:r>
              <a:rPr dirty="0"/>
              <a:t>R</a:t>
            </a:r>
            <a:r>
              <a:rPr spc="-170" dirty="0"/>
              <a:t> </a:t>
            </a:r>
            <a:r>
              <a:rPr dirty="0"/>
              <a:t>MODEL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14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05800" y="0"/>
            <a:ext cx="835151" cy="89611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9915" y="342544"/>
            <a:ext cx="6114415" cy="357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70"/>
              </a:lnSpc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TRAN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spc="-9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HY</a:t>
            </a:r>
            <a:r>
              <a:rPr sz="2800" b="1" spc="10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RID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20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ARA</a:t>
            </a:r>
            <a:r>
              <a:rPr sz="2800" b="1" spc="-30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DEL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4635" y="988822"/>
            <a:ext cx="504634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spc="-5" dirty="0">
                <a:latin typeface="Calibri"/>
                <a:cs typeface="Calibri"/>
              </a:rPr>
              <a:t>Small</a:t>
            </a:r>
            <a:r>
              <a:rPr sz="2200" b="1" spc="-12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Signal</a:t>
            </a:r>
            <a:r>
              <a:rPr sz="2200" b="1" spc="-9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Analysis</a:t>
            </a:r>
            <a:r>
              <a:rPr sz="2200" b="1" spc="-14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Of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A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55" dirty="0">
                <a:latin typeface="Calibri"/>
                <a:cs typeface="Calibri"/>
              </a:rPr>
              <a:t>JunctionTransistor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44625" y="1635886"/>
            <a:ext cx="4393311" cy="176339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95400" y="3657600"/>
            <a:ext cx="4724400" cy="1850136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3046" y="0"/>
            <a:ext cx="9141460" cy="911860"/>
          </a:xfrm>
          <a:custGeom>
            <a:avLst/>
            <a:gdLst/>
            <a:ahLst/>
            <a:cxnLst/>
            <a:rect l="l" t="t" r="r" b="b"/>
            <a:pathLst>
              <a:path w="9141460" h="911860">
                <a:moveTo>
                  <a:pt x="9140952" y="0"/>
                </a:moveTo>
                <a:lnTo>
                  <a:pt x="0" y="0"/>
                </a:lnTo>
                <a:lnTo>
                  <a:pt x="0" y="911351"/>
                </a:lnTo>
                <a:lnTo>
                  <a:pt x="9140952" y="911351"/>
                </a:lnTo>
                <a:lnTo>
                  <a:pt x="9140952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T</a:t>
            </a:r>
            <a:r>
              <a:rPr spc="-20" dirty="0"/>
              <a:t>RAN</a:t>
            </a:r>
            <a:r>
              <a:rPr spc="-30" dirty="0"/>
              <a:t>SIS</a:t>
            </a:r>
            <a:r>
              <a:rPr spc="-25" dirty="0"/>
              <a:t>TO</a:t>
            </a:r>
            <a:r>
              <a:rPr dirty="0"/>
              <a:t>R</a:t>
            </a:r>
            <a:r>
              <a:rPr spc="20" dirty="0"/>
              <a:t> </a:t>
            </a:r>
            <a:r>
              <a:rPr dirty="0"/>
              <a:t>HY</a:t>
            </a:r>
            <a:r>
              <a:rPr spc="10" dirty="0"/>
              <a:t>B</a:t>
            </a:r>
            <a:r>
              <a:rPr dirty="0"/>
              <a:t>RID </a:t>
            </a:r>
            <a:r>
              <a:rPr spc="-35" dirty="0"/>
              <a:t>P</a:t>
            </a:r>
            <a:r>
              <a:rPr spc="-25" dirty="0"/>
              <a:t>A</a:t>
            </a:r>
            <a:r>
              <a:rPr spc="-20" dirty="0"/>
              <a:t>R</a:t>
            </a:r>
            <a:r>
              <a:rPr spc="-25" dirty="0"/>
              <a:t>A</a:t>
            </a:r>
            <a:r>
              <a:rPr spc="-30" dirty="0"/>
              <a:t>M</a:t>
            </a:r>
            <a:r>
              <a:rPr spc="-25" dirty="0"/>
              <a:t>ETE</a:t>
            </a:r>
            <a:r>
              <a:rPr dirty="0"/>
              <a:t>R</a:t>
            </a:r>
            <a:r>
              <a:rPr spc="-170" dirty="0"/>
              <a:t> </a:t>
            </a:r>
            <a:r>
              <a:rPr dirty="0"/>
              <a:t>MODEL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15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05800" y="0"/>
            <a:ext cx="835151" cy="89611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53111" y="988313"/>
            <a:ext cx="489204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spc="-5" dirty="0">
                <a:latin typeface="Calibri"/>
                <a:cs typeface="Calibri"/>
              </a:rPr>
              <a:t>Small</a:t>
            </a:r>
            <a:r>
              <a:rPr sz="2200" b="1" spc="-8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signal</a:t>
            </a:r>
            <a:r>
              <a:rPr sz="2200" b="1" spc="-3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analysis</a:t>
            </a:r>
            <a:r>
              <a:rPr sz="2200" b="1" spc="-9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of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transistoramplifier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3840" y="407187"/>
            <a:ext cx="6107430" cy="357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70"/>
              </a:lnSpc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TRANS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3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spc="-9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HY</a:t>
            </a:r>
            <a:r>
              <a:rPr sz="2800" b="1" spc="15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RID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20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ARA</a:t>
            </a:r>
            <a:r>
              <a:rPr sz="2800" b="1" spc="-30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2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MODEL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46" y="0"/>
            <a:ext cx="9141460" cy="911860"/>
          </a:xfrm>
          <a:custGeom>
            <a:avLst/>
            <a:gdLst/>
            <a:ahLst/>
            <a:cxnLst/>
            <a:rect l="l" t="t" r="r" b="b"/>
            <a:pathLst>
              <a:path w="9141460" h="911860">
                <a:moveTo>
                  <a:pt x="9140952" y="0"/>
                </a:moveTo>
                <a:lnTo>
                  <a:pt x="0" y="0"/>
                </a:lnTo>
                <a:lnTo>
                  <a:pt x="0" y="911351"/>
                </a:lnTo>
                <a:lnTo>
                  <a:pt x="9140952" y="911351"/>
                </a:lnTo>
                <a:lnTo>
                  <a:pt x="9140952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T</a:t>
            </a:r>
            <a:r>
              <a:rPr spc="-20" dirty="0"/>
              <a:t>RAN</a:t>
            </a:r>
            <a:r>
              <a:rPr spc="-30" dirty="0"/>
              <a:t>SIS</a:t>
            </a:r>
            <a:r>
              <a:rPr spc="-25" dirty="0"/>
              <a:t>TO</a:t>
            </a:r>
            <a:r>
              <a:rPr dirty="0"/>
              <a:t>R</a:t>
            </a:r>
            <a:r>
              <a:rPr spc="20" dirty="0"/>
              <a:t> </a:t>
            </a:r>
            <a:r>
              <a:rPr dirty="0"/>
              <a:t>HY</a:t>
            </a:r>
            <a:r>
              <a:rPr spc="10" dirty="0"/>
              <a:t>B</a:t>
            </a:r>
            <a:r>
              <a:rPr dirty="0"/>
              <a:t>RID </a:t>
            </a:r>
            <a:r>
              <a:rPr spc="-35" dirty="0"/>
              <a:t>P</a:t>
            </a:r>
            <a:r>
              <a:rPr spc="-25" dirty="0"/>
              <a:t>A</a:t>
            </a:r>
            <a:r>
              <a:rPr spc="-20" dirty="0"/>
              <a:t>R</a:t>
            </a:r>
            <a:r>
              <a:rPr spc="-25" dirty="0"/>
              <a:t>A</a:t>
            </a:r>
            <a:r>
              <a:rPr spc="-30" dirty="0"/>
              <a:t>M</a:t>
            </a:r>
            <a:r>
              <a:rPr spc="-25" dirty="0"/>
              <a:t>ETE</a:t>
            </a:r>
            <a:r>
              <a:rPr dirty="0"/>
              <a:t>R</a:t>
            </a:r>
            <a:r>
              <a:rPr spc="-170" dirty="0"/>
              <a:t> </a:t>
            </a:r>
            <a:r>
              <a:rPr dirty="0"/>
              <a:t>MODEL</a:t>
            </a: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75232" y="1414272"/>
            <a:ext cx="6553200" cy="507492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16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05800" y="0"/>
            <a:ext cx="835151" cy="89611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43840" y="330606"/>
            <a:ext cx="6107430" cy="357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70"/>
              </a:lnSpc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TRANS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3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spc="-9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HY</a:t>
            </a:r>
            <a:r>
              <a:rPr sz="2800" b="1" spc="15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RID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20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ARA</a:t>
            </a:r>
            <a:r>
              <a:rPr sz="2800" b="1" spc="-30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2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MODEL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6" y="0"/>
            <a:ext cx="9141460" cy="911860"/>
          </a:xfrm>
          <a:custGeom>
            <a:avLst/>
            <a:gdLst/>
            <a:ahLst/>
            <a:cxnLst/>
            <a:rect l="l" t="t" r="r" b="b"/>
            <a:pathLst>
              <a:path w="9141460" h="911860">
                <a:moveTo>
                  <a:pt x="9140952" y="0"/>
                </a:moveTo>
                <a:lnTo>
                  <a:pt x="0" y="0"/>
                </a:lnTo>
                <a:lnTo>
                  <a:pt x="0" y="911351"/>
                </a:lnTo>
                <a:lnTo>
                  <a:pt x="9140952" y="911351"/>
                </a:lnTo>
                <a:lnTo>
                  <a:pt x="9140952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4505" y="248538"/>
            <a:ext cx="616775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T</a:t>
            </a:r>
            <a:r>
              <a:rPr spc="-20" dirty="0"/>
              <a:t>RAN</a:t>
            </a:r>
            <a:r>
              <a:rPr spc="-30" dirty="0"/>
              <a:t>SIS</a:t>
            </a:r>
            <a:r>
              <a:rPr spc="-25" dirty="0"/>
              <a:t>TO</a:t>
            </a:r>
            <a:r>
              <a:rPr dirty="0"/>
              <a:t>R</a:t>
            </a:r>
            <a:r>
              <a:rPr spc="20" dirty="0"/>
              <a:t> </a:t>
            </a:r>
            <a:r>
              <a:rPr dirty="0"/>
              <a:t>HY</a:t>
            </a:r>
            <a:r>
              <a:rPr spc="10" dirty="0"/>
              <a:t>B</a:t>
            </a:r>
            <a:r>
              <a:rPr dirty="0"/>
              <a:t>RID </a:t>
            </a:r>
            <a:r>
              <a:rPr spc="-35" dirty="0"/>
              <a:t>P</a:t>
            </a:r>
            <a:r>
              <a:rPr spc="-25" dirty="0"/>
              <a:t>A</a:t>
            </a:r>
            <a:r>
              <a:rPr spc="-20" dirty="0"/>
              <a:t>R</a:t>
            </a:r>
            <a:r>
              <a:rPr spc="-25" dirty="0"/>
              <a:t>A</a:t>
            </a:r>
            <a:r>
              <a:rPr spc="-30" dirty="0"/>
              <a:t>M</a:t>
            </a:r>
            <a:r>
              <a:rPr spc="-25" dirty="0"/>
              <a:t>ETE</a:t>
            </a:r>
            <a:r>
              <a:rPr dirty="0"/>
              <a:t>R</a:t>
            </a:r>
            <a:r>
              <a:rPr spc="-170" dirty="0"/>
              <a:t> </a:t>
            </a:r>
            <a:r>
              <a:rPr dirty="0"/>
              <a:t>MODEL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17525" y="988822"/>
            <a:ext cx="8441690" cy="33051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r>
              <a:rPr sz="2200" b="1" spc="-15" dirty="0">
                <a:latin typeface="Calibri"/>
                <a:cs typeface="Calibri"/>
              </a:rPr>
              <a:t>S</a:t>
            </a:r>
            <a:r>
              <a:rPr sz="2200" b="1" spc="-25" dirty="0">
                <a:latin typeface="Calibri"/>
                <a:cs typeface="Calibri"/>
              </a:rPr>
              <a:t>t</a:t>
            </a:r>
            <a:r>
              <a:rPr sz="2200" b="1" spc="-10" dirty="0">
                <a:latin typeface="Calibri"/>
                <a:cs typeface="Calibri"/>
              </a:rPr>
              <a:t>ep</a:t>
            </a:r>
            <a:r>
              <a:rPr sz="2200" b="1" dirty="0">
                <a:latin typeface="Calibri"/>
                <a:cs typeface="Calibri"/>
              </a:rPr>
              <a:t>s</a:t>
            </a:r>
            <a:r>
              <a:rPr sz="2200" b="1" spc="-80" dirty="0">
                <a:latin typeface="Calibri"/>
                <a:cs typeface="Calibri"/>
              </a:rPr>
              <a:t> </a:t>
            </a:r>
            <a:r>
              <a:rPr sz="2200" b="1" spc="-55" dirty="0">
                <a:latin typeface="Calibri"/>
                <a:cs typeface="Calibri"/>
              </a:rPr>
              <a:t>f</a:t>
            </a:r>
            <a:r>
              <a:rPr sz="2200" b="1" spc="-35" dirty="0">
                <a:latin typeface="Calibri"/>
                <a:cs typeface="Calibri"/>
              </a:rPr>
              <a:t>o</a:t>
            </a:r>
            <a:r>
              <a:rPr sz="2200" b="1" dirty="0">
                <a:latin typeface="Calibri"/>
                <a:cs typeface="Calibri"/>
              </a:rPr>
              <a:t>r</a:t>
            </a:r>
            <a:r>
              <a:rPr sz="2200" b="1" spc="-8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a</a:t>
            </a:r>
            <a:r>
              <a:rPr sz="2200" b="1" dirty="0">
                <a:latin typeface="Calibri"/>
                <a:cs typeface="Calibri"/>
              </a:rPr>
              <a:t>c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a</a:t>
            </a:r>
            <a:r>
              <a:rPr sz="2200" b="1" spc="-15" dirty="0">
                <a:latin typeface="Calibri"/>
                <a:cs typeface="Calibri"/>
              </a:rPr>
              <a:t>na</a:t>
            </a:r>
            <a:r>
              <a:rPr sz="2200" b="1" spc="5" dirty="0">
                <a:latin typeface="Calibri"/>
                <a:cs typeface="Calibri"/>
              </a:rPr>
              <a:t>l</a:t>
            </a:r>
            <a:r>
              <a:rPr sz="2200" b="1" spc="-15" dirty="0">
                <a:latin typeface="Calibri"/>
                <a:cs typeface="Calibri"/>
              </a:rPr>
              <a:t>y</a:t>
            </a:r>
            <a:r>
              <a:rPr sz="2200" b="1" dirty="0">
                <a:latin typeface="Calibri"/>
                <a:cs typeface="Calibri"/>
              </a:rPr>
              <a:t>s</a:t>
            </a:r>
            <a:r>
              <a:rPr sz="2200" b="1" spc="5" dirty="0">
                <a:latin typeface="Calibri"/>
                <a:cs typeface="Calibri"/>
              </a:rPr>
              <a:t>i</a:t>
            </a:r>
            <a:r>
              <a:rPr sz="2200" b="1" dirty="0">
                <a:latin typeface="Calibri"/>
                <a:cs typeface="Calibri"/>
              </a:rPr>
              <a:t>s</a:t>
            </a:r>
            <a:r>
              <a:rPr sz="2200" b="1" spc="-110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o</a:t>
            </a:r>
            <a:r>
              <a:rPr sz="2200" b="1" dirty="0">
                <a:latin typeface="Calibri"/>
                <a:cs typeface="Calibri"/>
              </a:rPr>
              <a:t>f</a:t>
            </a:r>
            <a:r>
              <a:rPr sz="2200" b="1" spc="2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a</a:t>
            </a:r>
            <a:r>
              <a:rPr sz="2200" b="1" spc="-5" dirty="0">
                <a:latin typeface="Calibri"/>
                <a:cs typeface="Calibri"/>
              </a:rPr>
              <a:t> </a:t>
            </a:r>
            <a:r>
              <a:rPr sz="2200" b="1" spc="-25" dirty="0">
                <a:latin typeface="Calibri"/>
                <a:cs typeface="Calibri"/>
              </a:rPr>
              <a:t>t</a:t>
            </a:r>
            <a:r>
              <a:rPr sz="2200" b="1" spc="-70" dirty="0">
                <a:latin typeface="Calibri"/>
                <a:cs typeface="Calibri"/>
              </a:rPr>
              <a:t>r</a:t>
            </a:r>
            <a:r>
              <a:rPr sz="2200" b="1" spc="-35" dirty="0">
                <a:latin typeface="Calibri"/>
                <a:cs typeface="Calibri"/>
              </a:rPr>
              <a:t>an</a:t>
            </a:r>
            <a:r>
              <a:rPr sz="2200" b="1" spc="-20" dirty="0">
                <a:latin typeface="Calibri"/>
                <a:cs typeface="Calibri"/>
              </a:rPr>
              <a:t>s</a:t>
            </a:r>
            <a:r>
              <a:rPr sz="2200" b="1" spc="-15" dirty="0">
                <a:latin typeface="Calibri"/>
                <a:cs typeface="Calibri"/>
              </a:rPr>
              <a:t>i</a:t>
            </a:r>
            <a:r>
              <a:rPr sz="2200" b="1" spc="-45" dirty="0">
                <a:latin typeface="Calibri"/>
                <a:cs typeface="Calibri"/>
              </a:rPr>
              <a:t>s</a:t>
            </a:r>
            <a:r>
              <a:rPr sz="2200" b="1" spc="-50" dirty="0">
                <a:latin typeface="Calibri"/>
                <a:cs typeface="Calibri"/>
              </a:rPr>
              <a:t>t</a:t>
            </a:r>
            <a:r>
              <a:rPr sz="2200" b="1" spc="-35" dirty="0">
                <a:latin typeface="Calibri"/>
                <a:cs typeface="Calibri"/>
              </a:rPr>
              <a:t>o</a:t>
            </a:r>
            <a:r>
              <a:rPr sz="2200" b="1" dirty="0">
                <a:latin typeface="Calibri"/>
                <a:cs typeface="Calibri"/>
              </a:rPr>
              <a:t>r</a:t>
            </a:r>
            <a:r>
              <a:rPr sz="2200" b="1" spc="-225" dirty="0">
                <a:latin typeface="Calibri"/>
                <a:cs typeface="Calibri"/>
              </a:rPr>
              <a:t> </a:t>
            </a:r>
            <a:r>
              <a:rPr sz="2200" b="1" spc="10" dirty="0">
                <a:latin typeface="Calibri"/>
                <a:cs typeface="Calibri"/>
              </a:rPr>
              <a:t>c</a:t>
            </a:r>
            <a:r>
              <a:rPr sz="2200" b="1" spc="5" dirty="0">
                <a:latin typeface="Calibri"/>
                <a:cs typeface="Calibri"/>
              </a:rPr>
              <a:t>i</a:t>
            </a:r>
            <a:r>
              <a:rPr sz="2200" b="1" spc="-20" dirty="0">
                <a:latin typeface="Calibri"/>
                <a:cs typeface="Calibri"/>
              </a:rPr>
              <a:t>r</a:t>
            </a:r>
            <a:r>
              <a:rPr sz="2200" b="1" spc="10" dirty="0">
                <a:latin typeface="Calibri"/>
                <a:cs typeface="Calibri"/>
              </a:rPr>
              <a:t>c</a:t>
            </a:r>
            <a:r>
              <a:rPr sz="2200" b="1" spc="-10" dirty="0">
                <a:latin typeface="Calibri"/>
                <a:cs typeface="Calibri"/>
              </a:rPr>
              <a:t>u</a:t>
            </a:r>
            <a:r>
              <a:rPr sz="2200" b="1" spc="5" dirty="0">
                <a:latin typeface="Calibri"/>
                <a:cs typeface="Calibri"/>
              </a:rPr>
              <a:t>i</a:t>
            </a:r>
            <a:r>
              <a:rPr sz="2200" b="1" dirty="0">
                <a:latin typeface="Calibri"/>
                <a:cs typeface="Calibri"/>
              </a:rPr>
              <a:t>t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250">
              <a:latin typeface="Calibri"/>
              <a:cs typeface="Calibri"/>
            </a:endParaRPr>
          </a:p>
          <a:p>
            <a:pPr marL="469900" indent="-344805">
              <a:lnSpc>
                <a:spcPct val="100000"/>
              </a:lnSpc>
              <a:buFont typeface="Wingdings"/>
              <a:buChar char=""/>
              <a:tabLst>
                <a:tab pos="469900" algn="l"/>
                <a:tab pos="470534" algn="l"/>
              </a:tabLst>
            </a:pPr>
            <a:r>
              <a:rPr sz="2000" spc="-45" dirty="0">
                <a:latin typeface="Calibri"/>
                <a:cs typeface="Calibri"/>
              </a:rPr>
              <a:t>Draw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actual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circuit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diagram</a:t>
            </a:r>
            <a:endParaRPr sz="2000">
              <a:latin typeface="Calibri"/>
              <a:cs typeface="Calibri"/>
            </a:endParaRPr>
          </a:p>
          <a:p>
            <a:pPr marL="469900" indent="-344805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469900" algn="l"/>
                <a:tab pos="470534" algn="l"/>
              </a:tabLst>
            </a:pPr>
            <a:r>
              <a:rPr sz="2000" spc="-10" dirty="0">
                <a:latin typeface="Calibri"/>
                <a:cs typeface="Calibri"/>
              </a:rPr>
              <a:t>Replace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Coupling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Capacitors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&amp; </a:t>
            </a:r>
            <a:r>
              <a:rPr sz="2000" spc="-35" dirty="0">
                <a:latin typeface="Calibri"/>
                <a:cs typeface="Calibri"/>
              </a:rPr>
              <a:t>emitter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bypass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capacitor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by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short</a:t>
            </a:r>
            <a:r>
              <a:rPr sz="2000" spc="1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circuit</a:t>
            </a:r>
            <a:endParaRPr sz="2000">
              <a:latin typeface="Calibri"/>
              <a:cs typeface="Calibri"/>
            </a:endParaRPr>
          </a:p>
          <a:p>
            <a:pPr marL="469900" indent="-344805">
              <a:lnSpc>
                <a:spcPct val="100000"/>
              </a:lnSpc>
              <a:spcBef>
                <a:spcPts val="1205"/>
              </a:spcBef>
              <a:buFont typeface="Wingdings"/>
              <a:buChar char=""/>
              <a:tabLst>
                <a:tab pos="469900" algn="l"/>
                <a:tab pos="470534" algn="l"/>
              </a:tabLst>
            </a:pPr>
            <a:r>
              <a:rPr sz="2000" spc="-10" dirty="0">
                <a:latin typeface="Calibri"/>
                <a:cs typeface="Calibri"/>
              </a:rPr>
              <a:t>Replace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dc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source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by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 short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circuit.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 other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words,</a:t>
            </a:r>
            <a:r>
              <a:rPr sz="2000" spc="-10" dirty="0">
                <a:latin typeface="Calibri"/>
                <a:cs typeface="Calibri"/>
              </a:rPr>
              <a:t> short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v</a:t>
            </a:r>
            <a:r>
              <a:rPr sz="2025" spc="-37" baseline="-16460" dirty="0">
                <a:latin typeface="Calibri"/>
                <a:cs typeface="Calibri"/>
              </a:rPr>
              <a:t>cc</a:t>
            </a:r>
            <a:r>
              <a:rPr sz="2025" spc="22" baseline="-164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and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ground</a:t>
            </a:r>
            <a:r>
              <a:rPr sz="2000" spc="7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lines</a:t>
            </a:r>
            <a:endParaRPr sz="2000">
              <a:latin typeface="Calibri"/>
              <a:cs typeface="Calibri"/>
            </a:endParaRPr>
          </a:p>
          <a:p>
            <a:pPr marL="469900" indent="-344805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469900" algn="l"/>
                <a:tab pos="470534" algn="l"/>
              </a:tabLst>
            </a:pPr>
            <a:r>
              <a:rPr sz="2000" spc="-5" dirty="0">
                <a:latin typeface="Calibri"/>
                <a:cs typeface="Calibri"/>
              </a:rPr>
              <a:t>Mark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points</a:t>
            </a:r>
            <a:r>
              <a:rPr sz="2000" spc="-10" dirty="0">
                <a:latin typeface="Calibri"/>
                <a:cs typeface="Calibri"/>
              </a:rPr>
              <a:t> B(base),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C(collector),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E(emitter)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circuit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diagram</a:t>
            </a:r>
            <a:r>
              <a:rPr sz="2000" spc="2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endParaRPr sz="20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1200"/>
              </a:spcBef>
            </a:pPr>
            <a:r>
              <a:rPr sz="2000" spc="-35" dirty="0">
                <a:latin typeface="Calibri"/>
                <a:cs typeface="Calibri"/>
              </a:rPr>
              <a:t>locate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these </a:t>
            </a:r>
            <a:r>
              <a:rPr sz="2000" spc="-5" dirty="0">
                <a:latin typeface="Calibri"/>
                <a:cs typeface="Calibri"/>
              </a:rPr>
              <a:t>points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start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 the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equivalent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circuit.</a:t>
            </a:r>
            <a:endParaRPr sz="2000">
              <a:latin typeface="Calibri"/>
              <a:cs typeface="Calibri"/>
            </a:endParaRPr>
          </a:p>
          <a:p>
            <a:pPr marL="469900" indent="-344805">
              <a:lnSpc>
                <a:spcPct val="100000"/>
              </a:lnSpc>
              <a:spcBef>
                <a:spcPts val="1205"/>
              </a:spcBef>
              <a:buFont typeface="Wingdings"/>
              <a:buChar char=""/>
              <a:tabLst>
                <a:tab pos="469900" algn="l"/>
                <a:tab pos="470534" algn="l"/>
              </a:tabLst>
            </a:pPr>
            <a:r>
              <a:rPr sz="2000" spc="-10" dirty="0">
                <a:latin typeface="Calibri"/>
                <a:cs typeface="Calibri"/>
              </a:rPr>
              <a:t>Replace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transistor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by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its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h-parameter</a:t>
            </a:r>
            <a:r>
              <a:rPr sz="2000" spc="1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model.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17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1460" cy="911860"/>
          </a:xfrm>
          <a:custGeom>
            <a:avLst/>
            <a:gdLst/>
            <a:ahLst/>
            <a:cxnLst/>
            <a:rect l="l" t="t" r="r" b="b"/>
            <a:pathLst>
              <a:path w="9141460" h="911860">
                <a:moveTo>
                  <a:pt x="9140952" y="0"/>
                </a:moveTo>
                <a:lnTo>
                  <a:pt x="0" y="0"/>
                </a:lnTo>
                <a:lnTo>
                  <a:pt x="0" y="911351"/>
                </a:lnTo>
                <a:lnTo>
                  <a:pt x="9140952" y="911351"/>
                </a:lnTo>
                <a:lnTo>
                  <a:pt x="9140952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606" y="228726"/>
            <a:ext cx="162179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CONTENTS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88644" y="1649028"/>
            <a:ext cx="4638675" cy="3311163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256540" indent="-243840">
              <a:lnSpc>
                <a:spcPct val="100000"/>
              </a:lnSpc>
              <a:spcBef>
                <a:spcPts val="1540"/>
              </a:spcBef>
              <a:buSzPct val="95833"/>
              <a:buFont typeface="Wingdings"/>
              <a:buChar char=""/>
              <a:tabLst>
                <a:tab pos="256540" algn="l"/>
              </a:tabLst>
            </a:pPr>
            <a:r>
              <a:rPr sz="2400" spc="-5" dirty="0">
                <a:latin typeface="Calibri"/>
                <a:cs typeface="Calibri"/>
              </a:rPr>
              <a:t>Introduction</a:t>
            </a:r>
            <a:endParaRPr sz="2400" dirty="0">
              <a:latin typeface="Calibri"/>
              <a:cs typeface="Calibri"/>
            </a:endParaRPr>
          </a:p>
          <a:p>
            <a:pPr marL="256540" indent="-243840">
              <a:lnSpc>
                <a:spcPct val="100000"/>
              </a:lnSpc>
              <a:spcBef>
                <a:spcPts val="1445"/>
              </a:spcBef>
              <a:buSzPct val="95833"/>
              <a:buFont typeface="Wingdings"/>
              <a:buChar char=""/>
              <a:tabLst>
                <a:tab pos="256540" algn="l"/>
              </a:tabLst>
            </a:pPr>
            <a:r>
              <a:rPr sz="2400" spc="-5" dirty="0">
                <a:latin typeface="Calibri"/>
                <a:cs typeface="Calibri"/>
              </a:rPr>
              <a:t>Common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Emitter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Configuration</a:t>
            </a:r>
            <a:endParaRPr sz="2400" dirty="0">
              <a:latin typeface="Calibri"/>
              <a:cs typeface="Calibri"/>
            </a:endParaRPr>
          </a:p>
          <a:p>
            <a:pPr marL="320040" indent="-307975">
              <a:lnSpc>
                <a:spcPct val="100000"/>
              </a:lnSpc>
              <a:spcBef>
                <a:spcPts val="1440"/>
              </a:spcBef>
              <a:buSzPct val="95833"/>
              <a:buFont typeface="Wingdings"/>
              <a:buChar char=""/>
              <a:tabLst>
                <a:tab pos="320675" algn="l"/>
              </a:tabLst>
            </a:pPr>
            <a:r>
              <a:rPr sz="2400" spc="-5" dirty="0">
                <a:latin typeface="Calibri"/>
                <a:cs typeface="Calibri"/>
              </a:rPr>
              <a:t>Common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Base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Configuration</a:t>
            </a:r>
            <a:endParaRPr sz="2400" dirty="0">
              <a:latin typeface="Calibri"/>
              <a:cs typeface="Calibri"/>
            </a:endParaRPr>
          </a:p>
          <a:p>
            <a:pPr marL="256540" indent="-243840">
              <a:lnSpc>
                <a:spcPct val="100000"/>
              </a:lnSpc>
              <a:spcBef>
                <a:spcPts val="1440"/>
              </a:spcBef>
              <a:buSzPct val="95833"/>
              <a:buFont typeface="Wingdings"/>
              <a:buChar char=""/>
              <a:tabLst>
                <a:tab pos="256540" algn="l"/>
              </a:tabLst>
            </a:pPr>
            <a:r>
              <a:rPr sz="2400" spc="-5" dirty="0">
                <a:latin typeface="Calibri"/>
                <a:cs typeface="Calibri"/>
              </a:rPr>
              <a:t>Common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Collector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Configuration</a:t>
            </a:r>
            <a:endParaRPr sz="2400" dirty="0">
              <a:latin typeface="Calibri"/>
              <a:cs typeface="Calibri"/>
            </a:endParaRPr>
          </a:p>
          <a:p>
            <a:pPr marL="256540" indent="-243840">
              <a:lnSpc>
                <a:spcPct val="100000"/>
              </a:lnSpc>
              <a:spcBef>
                <a:spcPts val="1445"/>
              </a:spcBef>
              <a:buSzPct val="95833"/>
              <a:buFont typeface="Wingdings"/>
              <a:buChar char=""/>
              <a:tabLst>
                <a:tab pos="256540" algn="l"/>
              </a:tabLst>
            </a:pPr>
            <a:r>
              <a:rPr sz="2400" spc="-10" dirty="0">
                <a:latin typeface="Calibri"/>
                <a:cs typeface="Calibri"/>
              </a:rPr>
              <a:t>Operating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point,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DC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&amp; </a:t>
            </a:r>
            <a:r>
              <a:rPr sz="2400" spc="-15" dirty="0">
                <a:latin typeface="Calibri"/>
                <a:cs typeface="Calibri"/>
              </a:rPr>
              <a:t>AC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load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lines</a:t>
            </a:r>
          </a:p>
          <a:p>
            <a:pPr marL="256540" indent="-243840">
              <a:lnSpc>
                <a:spcPct val="100000"/>
              </a:lnSpc>
              <a:spcBef>
                <a:spcPts val="1440"/>
              </a:spcBef>
              <a:buSzPct val="95833"/>
              <a:buFont typeface="Wingdings"/>
              <a:buChar char=""/>
              <a:tabLst>
                <a:tab pos="256540" algn="l"/>
              </a:tabLst>
            </a:pPr>
            <a:r>
              <a:rPr sz="2400" spc="-25" dirty="0">
                <a:latin typeface="Calibri"/>
                <a:cs typeface="Calibri"/>
              </a:rPr>
              <a:t>Transistor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Hybrid</a:t>
            </a:r>
            <a:r>
              <a:rPr sz="2400" spc="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parameter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model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2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05800" y="0"/>
            <a:ext cx="835151" cy="89611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83489" y="327558"/>
            <a:ext cx="1851025" cy="357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70"/>
              </a:lnSpc>
            </a:pP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oduc</a:t>
            </a:r>
            <a:r>
              <a:rPr sz="2800" b="1" spc="3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on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4895" y="1230884"/>
            <a:ext cx="768032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45" dirty="0">
                <a:latin typeface="Calibri"/>
                <a:cs typeface="Calibri"/>
              </a:rPr>
              <a:t>Transistor</a:t>
            </a:r>
            <a:r>
              <a:rPr sz="2400" spc="1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2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2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device</a:t>
            </a:r>
            <a:r>
              <a:rPr sz="2400" spc="2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that</a:t>
            </a:r>
            <a:r>
              <a:rPr sz="2400" spc="195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can</a:t>
            </a:r>
            <a:r>
              <a:rPr sz="2400" spc="28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be</a:t>
            </a:r>
            <a:r>
              <a:rPr sz="2400" spc="204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used</a:t>
            </a:r>
            <a:r>
              <a:rPr sz="2400" spc="2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</a:t>
            </a:r>
            <a:r>
              <a:rPr sz="2400" spc="2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either</a:t>
            </a:r>
            <a:r>
              <a:rPr sz="2400" spc="2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</a:t>
            </a:r>
            <a:r>
              <a:rPr sz="2400" spc="2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amplifier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2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2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switch.</a:t>
            </a:r>
            <a:r>
              <a:rPr sz="2400" spc="-114" dirty="0">
                <a:latin typeface="Calibri"/>
                <a:cs typeface="Calibri"/>
              </a:rPr>
              <a:t> </a:t>
            </a:r>
            <a:r>
              <a:rPr sz="2400" spc="-45" dirty="0">
                <a:latin typeface="Calibri"/>
                <a:cs typeface="Calibri"/>
              </a:rPr>
              <a:t>Transistor</a:t>
            </a:r>
            <a:r>
              <a:rPr sz="2400" spc="-1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current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controlling</a:t>
            </a:r>
            <a:r>
              <a:rPr sz="2400" spc="6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device.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81200" y="2362200"/>
            <a:ext cx="5077967" cy="381609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0" y="0"/>
            <a:ext cx="9141460" cy="911860"/>
          </a:xfrm>
          <a:custGeom>
            <a:avLst/>
            <a:gdLst/>
            <a:ahLst/>
            <a:cxnLst/>
            <a:rect l="l" t="t" r="r" b="b"/>
            <a:pathLst>
              <a:path w="9141460" h="911860">
                <a:moveTo>
                  <a:pt x="9140952" y="0"/>
                </a:moveTo>
                <a:lnTo>
                  <a:pt x="0" y="0"/>
                </a:lnTo>
                <a:lnTo>
                  <a:pt x="0" y="911351"/>
                </a:lnTo>
                <a:lnTo>
                  <a:pt x="9140952" y="911351"/>
                </a:lnTo>
                <a:lnTo>
                  <a:pt x="9140952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57962" y="173812"/>
            <a:ext cx="236728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INTRODUCTION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3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05800" y="0"/>
            <a:ext cx="835151" cy="89611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40739" y="1003988"/>
            <a:ext cx="7728584" cy="498030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605"/>
              </a:spcBef>
              <a:buFont typeface="Wingdings"/>
              <a:buChar char=""/>
              <a:tabLst>
                <a:tab pos="356870" algn="l"/>
                <a:tab pos="357505" algn="l"/>
              </a:tabLst>
            </a:pPr>
            <a:r>
              <a:rPr sz="2000" spc="-20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h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</a:t>
            </a:r>
            <a:r>
              <a:rPr sz="2000" spc="5" dirty="0">
                <a:latin typeface="Calibri"/>
                <a:cs typeface="Calibri"/>
              </a:rPr>
              <a:t>h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l</a:t>
            </a:r>
            <a:r>
              <a:rPr sz="2000" spc="-75" dirty="0">
                <a:latin typeface="Calibri"/>
                <a:cs typeface="Calibri"/>
              </a:rPr>
              <a:t>a</a:t>
            </a:r>
            <a:r>
              <a:rPr sz="2000" spc="-45" dirty="0">
                <a:latin typeface="Calibri"/>
                <a:cs typeface="Calibri"/>
              </a:rPr>
              <a:t>y</a:t>
            </a:r>
            <a:r>
              <a:rPr sz="2000" spc="-40" dirty="0">
                <a:latin typeface="Calibri"/>
                <a:cs typeface="Calibri"/>
              </a:rPr>
              <a:t>e</a:t>
            </a:r>
            <a:r>
              <a:rPr sz="2000" spc="-55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 </a:t>
            </a:r>
            <a:r>
              <a:rPr sz="2000" spc="-35" dirty="0">
                <a:latin typeface="Calibri"/>
                <a:cs typeface="Calibri"/>
              </a:rPr>
              <a:t>B</a:t>
            </a:r>
            <a:r>
              <a:rPr sz="2000" spc="-45" dirty="0">
                <a:latin typeface="Calibri"/>
                <a:cs typeface="Calibri"/>
              </a:rPr>
              <a:t>J</a:t>
            </a:r>
            <a:r>
              <a:rPr sz="2000" spc="-5" dirty="0">
                <a:latin typeface="Calibri"/>
                <a:cs typeface="Calibri"/>
              </a:rPr>
              <a:t>T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a</a:t>
            </a:r>
            <a:r>
              <a:rPr sz="2000" spc="-55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c</a:t>
            </a:r>
            <a:r>
              <a:rPr sz="2000" spc="-5" dirty="0">
                <a:latin typeface="Calibri"/>
                <a:cs typeface="Calibri"/>
              </a:rPr>
              <a:t>all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d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E</a:t>
            </a:r>
            <a:r>
              <a:rPr sz="2000" spc="-45" dirty="0">
                <a:latin typeface="Calibri"/>
                <a:cs typeface="Calibri"/>
              </a:rPr>
              <a:t>m</a:t>
            </a:r>
            <a:r>
              <a:rPr sz="2000" spc="-30" dirty="0">
                <a:latin typeface="Calibri"/>
                <a:cs typeface="Calibri"/>
              </a:rPr>
              <a:t>i</a:t>
            </a:r>
            <a:r>
              <a:rPr sz="2000" spc="-50" dirty="0">
                <a:latin typeface="Calibri"/>
                <a:cs typeface="Calibri"/>
              </a:rPr>
              <a:t>tt</a:t>
            </a:r>
            <a:r>
              <a:rPr sz="2000" spc="-40" dirty="0">
                <a:latin typeface="Calibri"/>
                <a:cs typeface="Calibri"/>
              </a:rPr>
              <a:t>e</a:t>
            </a:r>
            <a:r>
              <a:rPr sz="2000" spc="-20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,</a:t>
            </a:r>
            <a:r>
              <a:rPr sz="2000" spc="-1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Ba</a:t>
            </a:r>
            <a:r>
              <a:rPr sz="2000" spc="-15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</a:t>
            </a:r>
            <a:r>
              <a:rPr sz="2000" spc="5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d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Coll</a:t>
            </a:r>
            <a:r>
              <a:rPr sz="2000" spc="-20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c</a:t>
            </a:r>
            <a:r>
              <a:rPr sz="2000" spc="-3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or</a:t>
            </a:r>
            <a:endParaRPr sz="2000" dirty="0">
              <a:latin typeface="Calibri"/>
              <a:cs typeface="Calibri"/>
            </a:endParaRPr>
          </a:p>
          <a:p>
            <a:pPr marL="415290" indent="-403225">
              <a:lnSpc>
                <a:spcPct val="100000"/>
              </a:lnSpc>
              <a:spcBef>
                <a:spcPts val="505"/>
              </a:spcBef>
              <a:buFont typeface="Wingdings"/>
              <a:buChar char=""/>
              <a:tabLst>
                <a:tab pos="414655" algn="l"/>
                <a:tab pos="415925" algn="l"/>
              </a:tabLst>
            </a:pPr>
            <a:r>
              <a:rPr sz="2000" spc="-10" dirty="0">
                <a:latin typeface="Calibri"/>
                <a:cs typeface="Calibri"/>
              </a:rPr>
              <a:t>Base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very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thin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compared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to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other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two</a:t>
            </a:r>
            <a:r>
              <a:rPr sz="2000" spc="220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layers</a:t>
            </a:r>
            <a:endParaRPr sz="2000" dirty="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spcBef>
                <a:spcPts val="505"/>
              </a:spcBef>
              <a:buFont typeface="Wingdings"/>
              <a:buChar char=""/>
              <a:tabLst>
                <a:tab pos="356870" algn="l"/>
                <a:tab pos="357505" algn="l"/>
              </a:tabLst>
            </a:pPr>
            <a:r>
              <a:rPr sz="2000" spc="-10" dirty="0">
                <a:latin typeface="Calibri"/>
                <a:cs typeface="Calibri"/>
              </a:rPr>
              <a:t>Base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lightly</a:t>
            </a:r>
            <a:r>
              <a:rPr sz="2000" spc="-5" dirty="0">
                <a:latin typeface="Calibri"/>
                <a:cs typeface="Calibri"/>
              </a:rPr>
              <a:t> doped.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Emitter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spc="-10" dirty="0">
                <a:latin typeface="Calibri"/>
                <a:cs typeface="Calibri"/>
              </a:rPr>
              <a:t> heavily </a:t>
            </a:r>
            <a:r>
              <a:rPr sz="2000" spc="-5" dirty="0">
                <a:latin typeface="Calibri"/>
                <a:cs typeface="Calibri"/>
              </a:rPr>
              <a:t>doped.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Collector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spc="-15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moderately</a:t>
            </a:r>
            <a:endParaRPr sz="2000" dirty="0">
              <a:latin typeface="Calibri"/>
              <a:cs typeface="Calibri"/>
            </a:endParaRPr>
          </a:p>
          <a:p>
            <a:pPr marL="35687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doped</a:t>
            </a:r>
            <a:endParaRPr sz="2000" dirty="0">
              <a:latin typeface="Calibri"/>
              <a:cs typeface="Calibri"/>
            </a:endParaRPr>
          </a:p>
          <a:p>
            <a:pPr marL="356870" marR="5080" indent="-344805">
              <a:lnSpc>
                <a:spcPct val="100000"/>
              </a:lnSpc>
              <a:spcBef>
                <a:spcPts val="505"/>
              </a:spcBef>
              <a:buFont typeface="Wingdings"/>
              <a:buChar char=""/>
              <a:tabLst>
                <a:tab pos="356870" algn="l"/>
                <a:tab pos="357505" algn="l"/>
              </a:tabLst>
            </a:pPr>
            <a:r>
              <a:rPr sz="2000" spc="-5" dirty="0">
                <a:latin typeface="Calibri"/>
                <a:cs typeface="Calibri"/>
              </a:rPr>
              <a:t>NPN</a:t>
            </a:r>
            <a:r>
              <a:rPr sz="2000" spc="6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–</a:t>
            </a:r>
            <a:r>
              <a:rPr sz="2000" spc="9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Emitter</a:t>
            </a:r>
            <a:r>
              <a:rPr sz="2000" spc="8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and</a:t>
            </a:r>
            <a:r>
              <a:rPr sz="2000" spc="11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Collector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are</a:t>
            </a:r>
            <a:r>
              <a:rPr sz="2000" spc="9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made</a:t>
            </a:r>
            <a:r>
              <a:rPr sz="2000" spc="10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spc="1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N-type</a:t>
            </a:r>
            <a:r>
              <a:rPr sz="2000" spc="1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semiconductors;</a:t>
            </a:r>
            <a:r>
              <a:rPr sz="2000" spc="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Base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P-type</a:t>
            </a:r>
            <a:endParaRPr sz="2000" dirty="0">
              <a:latin typeface="Calibri"/>
              <a:cs typeface="Calibri"/>
            </a:endParaRPr>
          </a:p>
          <a:p>
            <a:pPr marL="415290" indent="-403225">
              <a:lnSpc>
                <a:spcPct val="100000"/>
              </a:lnSpc>
              <a:spcBef>
                <a:spcPts val="480"/>
              </a:spcBef>
              <a:buFont typeface="Wingdings"/>
              <a:buChar char=""/>
              <a:tabLst>
                <a:tab pos="414655" algn="l"/>
                <a:tab pos="415925" algn="l"/>
              </a:tabLst>
            </a:pPr>
            <a:r>
              <a:rPr sz="2000" spc="-5" dirty="0">
                <a:latin typeface="Calibri"/>
                <a:cs typeface="Calibri"/>
              </a:rPr>
              <a:t>PNP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– </a:t>
            </a:r>
            <a:r>
              <a:rPr sz="2000" spc="-35" dirty="0">
                <a:latin typeface="Calibri"/>
                <a:cs typeface="Calibri"/>
              </a:rPr>
              <a:t>Emitter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and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Collector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are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P-type,</a:t>
            </a:r>
            <a:r>
              <a:rPr sz="2000" spc="-10" dirty="0">
                <a:latin typeface="Calibri"/>
                <a:cs typeface="Calibri"/>
              </a:rPr>
              <a:t> Base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N-type</a:t>
            </a:r>
            <a:endParaRPr sz="2000" dirty="0">
              <a:latin typeface="Calibri"/>
              <a:cs typeface="Calibri"/>
            </a:endParaRPr>
          </a:p>
          <a:p>
            <a:pPr marL="356870" marR="119380" indent="-344805">
              <a:lnSpc>
                <a:spcPct val="100000"/>
              </a:lnSpc>
              <a:spcBef>
                <a:spcPts val="505"/>
              </a:spcBef>
              <a:buFont typeface="Wingdings"/>
              <a:buChar char=""/>
              <a:tabLst>
                <a:tab pos="356870" algn="l"/>
                <a:tab pos="357505" algn="l"/>
              </a:tabLst>
            </a:pPr>
            <a:r>
              <a:rPr sz="2000" spc="-5" dirty="0">
                <a:latin typeface="Calibri"/>
                <a:cs typeface="Calibri"/>
              </a:rPr>
              <a:t>Both types </a:t>
            </a:r>
            <a:r>
              <a:rPr sz="2000" spc="-10" dirty="0">
                <a:latin typeface="Calibri"/>
                <a:cs typeface="Calibri"/>
              </a:rPr>
              <a:t>(NPN </a:t>
            </a:r>
            <a:r>
              <a:rPr sz="2000" spc="-5" dirty="0">
                <a:latin typeface="Calibri"/>
                <a:cs typeface="Calibri"/>
              </a:rPr>
              <a:t>and PNP) </a:t>
            </a:r>
            <a:r>
              <a:rPr sz="2000" spc="-15" dirty="0">
                <a:latin typeface="Calibri"/>
                <a:cs typeface="Calibri"/>
              </a:rPr>
              <a:t>are </a:t>
            </a:r>
            <a:r>
              <a:rPr sz="2000" spc="-20" dirty="0">
                <a:latin typeface="Calibri"/>
                <a:cs typeface="Calibri"/>
              </a:rPr>
              <a:t>extensively </a:t>
            </a:r>
            <a:r>
              <a:rPr sz="2000" spc="-10" dirty="0">
                <a:latin typeface="Calibri"/>
                <a:cs typeface="Calibri"/>
              </a:rPr>
              <a:t>used, </a:t>
            </a:r>
            <a:r>
              <a:rPr sz="2000" spc="-5" dirty="0">
                <a:latin typeface="Calibri"/>
                <a:cs typeface="Calibri"/>
              </a:rPr>
              <a:t>either </a:t>
            </a:r>
            <a:r>
              <a:rPr sz="2000" spc="-15" dirty="0">
                <a:latin typeface="Calibri"/>
                <a:cs typeface="Calibri"/>
              </a:rPr>
              <a:t>separately </a:t>
            </a:r>
            <a:r>
              <a:rPr sz="2000" spc="-5" dirty="0">
                <a:latin typeface="Calibri"/>
                <a:cs typeface="Calibri"/>
              </a:rPr>
              <a:t>or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same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circuit</a:t>
            </a:r>
            <a:endParaRPr sz="2000" dirty="0">
              <a:latin typeface="Calibri"/>
              <a:cs typeface="Calibri"/>
            </a:endParaRPr>
          </a:p>
          <a:p>
            <a:pPr marL="442595" indent="-43053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442595" algn="l"/>
                <a:tab pos="443230" algn="l"/>
              </a:tabLst>
            </a:pPr>
            <a:r>
              <a:rPr sz="2000" spc="-15" dirty="0">
                <a:latin typeface="Calibri"/>
                <a:cs typeface="Calibri"/>
              </a:rPr>
              <a:t>BJT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has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two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junctions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– </a:t>
            </a:r>
            <a:r>
              <a:rPr sz="2000" spc="-10" dirty="0">
                <a:latin typeface="Calibri"/>
                <a:cs typeface="Calibri"/>
              </a:rPr>
              <a:t>Emitter-Base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(EB)</a:t>
            </a:r>
            <a:r>
              <a:rPr sz="2000" spc="19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Junction</a:t>
            </a:r>
            <a:r>
              <a:rPr lang="en-US"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Collector-Base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(CB)</a:t>
            </a:r>
            <a:r>
              <a:rPr sz="2000" spc="1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Junction</a:t>
            </a:r>
            <a:endParaRPr sz="2000" dirty="0">
              <a:latin typeface="Calibri"/>
              <a:cs typeface="Calibri"/>
            </a:endParaRPr>
          </a:p>
          <a:p>
            <a:pPr marL="213995" indent="-201930">
              <a:lnSpc>
                <a:spcPct val="100000"/>
              </a:lnSpc>
              <a:buFont typeface="Wingdings"/>
              <a:buChar char=""/>
              <a:tabLst>
                <a:tab pos="214629" algn="l"/>
              </a:tabLst>
            </a:pPr>
            <a:r>
              <a:rPr sz="2000" spc="-20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h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spc="-20" dirty="0">
                <a:latin typeface="Calibri"/>
                <a:cs typeface="Calibri"/>
              </a:rPr>
              <a:t>v</a:t>
            </a:r>
            <a:r>
              <a:rPr sz="2000" spc="-5" dirty="0">
                <a:latin typeface="Calibri"/>
                <a:cs typeface="Calibri"/>
              </a:rPr>
              <a:t>ice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 </a:t>
            </a:r>
            <a:r>
              <a:rPr sz="2000" spc="-35" dirty="0">
                <a:latin typeface="Calibri"/>
                <a:cs typeface="Calibri"/>
              </a:rPr>
              <a:t>c</a:t>
            </a:r>
            <a:r>
              <a:rPr sz="2000" spc="-5" dirty="0">
                <a:latin typeface="Calibri"/>
                <a:cs typeface="Calibri"/>
              </a:rPr>
              <a:t>all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d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“</a:t>
            </a:r>
            <a:r>
              <a:rPr sz="2000" b="1" dirty="0">
                <a:latin typeface="Calibri"/>
                <a:cs typeface="Calibri"/>
              </a:rPr>
              <a:t>b</a:t>
            </a:r>
            <a:r>
              <a:rPr sz="2000" b="1" spc="-15" dirty="0">
                <a:latin typeface="Calibri"/>
                <a:cs typeface="Calibri"/>
              </a:rPr>
              <a:t>i</a:t>
            </a:r>
            <a:r>
              <a:rPr sz="2000" b="1" dirty="0">
                <a:latin typeface="Calibri"/>
                <a:cs typeface="Calibri"/>
              </a:rPr>
              <a:t>po</a:t>
            </a:r>
            <a:r>
              <a:rPr sz="2000" b="1" spc="-15" dirty="0">
                <a:latin typeface="Calibri"/>
                <a:cs typeface="Calibri"/>
              </a:rPr>
              <a:t>l</a:t>
            </a:r>
            <a:r>
              <a:rPr sz="2000" b="1" spc="-5" dirty="0">
                <a:latin typeface="Calibri"/>
                <a:cs typeface="Calibri"/>
              </a:rPr>
              <a:t>ar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j</a:t>
            </a:r>
            <a:r>
              <a:rPr sz="2000" b="1" spc="-5" dirty="0">
                <a:latin typeface="Calibri"/>
                <a:cs typeface="Calibri"/>
              </a:rPr>
              <a:t>u</a:t>
            </a:r>
            <a:r>
              <a:rPr sz="2000" b="1" dirty="0">
                <a:latin typeface="Calibri"/>
                <a:cs typeface="Calibri"/>
              </a:rPr>
              <a:t>nc</a:t>
            </a:r>
            <a:r>
              <a:rPr sz="2000" b="1" spc="-5" dirty="0">
                <a:latin typeface="Calibri"/>
                <a:cs typeface="Calibri"/>
              </a:rPr>
              <a:t>tion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t</a:t>
            </a:r>
            <a:r>
              <a:rPr sz="2000" b="1" spc="-35" dirty="0">
                <a:latin typeface="Calibri"/>
                <a:cs typeface="Calibri"/>
              </a:rPr>
              <a:t>r</a:t>
            </a:r>
            <a:r>
              <a:rPr sz="2000" b="1" spc="-5" dirty="0">
                <a:latin typeface="Calibri"/>
                <a:cs typeface="Calibri"/>
              </a:rPr>
              <a:t>a</a:t>
            </a:r>
            <a:r>
              <a:rPr sz="2000" b="1" dirty="0">
                <a:latin typeface="Calibri"/>
                <a:cs typeface="Calibri"/>
              </a:rPr>
              <a:t>n</a:t>
            </a:r>
            <a:r>
              <a:rPr sz="2000" b="1" spc="-5" dirty="0">
                <a:latin typeface="Calibri"/>
                <a:cs typeface="Calibri"/>
              </a:rPr>
              <a:t>s</a:t>
            </a:r>
            <a:r>
              <a:rPr sz="2000" b="1" spc="-20" dirty="0">
                <a:latin typeface="Calibri"/>
                <a:cs typeface="Calibri"/>
              </a:rPr>
              <a:t>i</a:t>
            </a:r>
            <a:r>
              <a:rPr sz="2000" b="1" spc="-35" dirty="0">
                <a:latin typeface="Calibri"/>
                <a:cs typeface="Calibri"/>
              </a:rPr>
              <a:t>s</a:t>
            </a:r>
            <a:r>
              <a:rPr sz="2000" b="1" spc="-25" dirty="0">
                <a:latin typeface="Calibri"/>
                <a:cs typeface="Calibri"/>
              </a:rPr>
              <a:t>t</a:t>
            </a:r>
            <a:r>
              <a:rPr sz="2000" b="1" dirty="0">
                <a:latin typeface="Calibri"/>
                <a:cs typeface="Calibri"/>
              </a:rPr>
              <a:t>o</a:t>
            </a:r>
            <a:r>
              <a:rPr sz="2000" b="1" spc="1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”</a:t>
            </a:r>
            <a:r>
              <a:rPr sz="2000" spc="-1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spc="-35" dirty="0">
                <a:latin typeface="Calibri"/>
                <a:cs typeface="Calibri"/>
              </a:rPr>
              <a:t>c</a:t>
            </a:r>
            <a:r>
              <a:rPr sz="2000" spc="-5" dirty="0">
                <a:latin typeface="Calibri"/>
                <a:cs typeface="Calibri"/>
              </a:rPr>
              <a:t>a</a:t>
            </a:r>
            <a:r>
              <a:rPr sz="2000" spc="5" dirty="0">
                <a:latin typeface="Calibri"/>
                <a:cs typeface="Calibri"/>
              </a:rPr>
              <a:t>u</a:t>
            </a:r>
            <a:r>
              <a:rPr sz="2000" spc="-20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5" dirty="0">
                <a:latin typeface="Calibri"/>
                <a:cs typeface="Calibri"/>
              </a:rPr>
              <a:t>r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spc="-20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15" dirty="0">
                <a:latin typeface="Calibri"/>
                <a:cs typeface="Calibri"/>
              </a:rPr>
              <a:t>i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du</a:t>
            </a:r>
            <a:r>
              <a:rPr sz="2000" spc="-5" dirty="0">
                <a:latin typeface="Calibri"/>
                <a:cs typeface="Calibri"/>
              </a:rPr>
              <a:t>e</a:t>
            </a:r>
            <a:endParaRPr sz="2000" dirty="0">
              <a:latin typeface="Calibri"/>
              <a:cs typeface="Calibri"/>
            </a:endParaRPr>
          </a:p>
          <a:p>
            <a:pPr marL="293370">
              <a:lnSpc>
                <a:spcPct val="100000"/>
              </a:lnSpc>
              <a:spcBef>
                <a:spcPts val="5"/>
              </a:spcBef>
            </a:pPr>
            <a:r>
              <a:rPr sz="2000" spc="-25" dirty="0">
                <a:latin typeface="Calibri"/>
                <a:cs typeface="Calibri"/>
              </a:rPr>
              <a:t>to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motion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two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types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charge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carriers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– </a:t>
            </a:r>
            <a:r>
              <a:rPr sz="2000" spc="-35" dirty="0">
                <a:latin typeface="Calibri"/>
                <a:cs typeface="Calibri"/>
              </a:rPr>
              <a:t>free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electrons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&amp;</a:t>
            </a:r>
            <a:r>
              <a:rPr sz="2000" spc="3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holes</a:t>
            </a:r>
            <a:endParaRPr sz="2000" dirty="0">
              <a:latin typeface="Calibri"/>
              <a:cs typeface="Calibri"/>
            </a:endParaRPr>
          </a:p>
          <a:p>
            <a:pPr marL="387350" marR="184785" indent="-387350">
              <a:lnSpc>
                <a:spcPct val="100000"/>
              </a:lnSpc>
              <a:buFont typeface="Wingdings"/>
              <a:buChar char=""/>
              <a:tabLst>
                <a:tab pos="387350" algn="l"/>
                <a:tab pos="387985" algn="l"/>
              </a:tabLst>
            </a:pPr>
            <a:r>
              <a:rPr sz="2000" spc="-50" dirty="0">
                <a:latin typeface="Calibri"/>
                <a:cs typeface="Calibri"/>
              </a:rPr>
              <a:t>Transistor </a:t>
            </a:r>
            <a:r>
              <a:rPr sz="2000" spc="-10" dirty="0">
                <a:latin typeface="Calibri"/>
                <a:cs typeface="Calibri"/>
              </a:rPr>
              <a:t>Analogous </a:t>
            </a:r>
            <a:r>
              <a:rPr sz="2000" spc="-30" dirty="0">
                <a:latin typeface="Calibri"/>
                <a:cs typeface="Calibri"/>
              </a:rPr>
              <a:t>to two </a:t>
            </a:r>
            <a:r>
              <a:rPr sz="2000" spc="-5" dirty="0">
                <a:latin typeface="Calibri"/>
                <a:cs typeface="Calibri"/>
              </a:rPr>
              <a:t>diodes </a:t>
            </a:r>
            <a:r>
              <a:rPr sz="2000" spc="-15" dirty="0">
                <a:latin typeface="Calibri"/>
                <a:cs typeface="Calibri"/>
              </a:rPr>
              <a:t>connected </a:t>
            </a:r>
            <a:r>
              <a:rPr sz="2000" spc="-5" dirty="0">
                <a:latin typeface="Calibri"/>
                <a:cs typeface="Calibri"/>
              </a:rPr>
              <a:t>back-to-back: </a:t>
            </a:r>
            <a:r>
              <a:rPr sz="2000" dirty="0">
                <a:latin typeface="Calibri"/>
                <a:cs typeface="Calibri"/>
              </a:rPr>
              <a:t>EB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diode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CB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diode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9417" y="288163"/>
            <a:ext cx="1842135" cy="356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65"/>
              </a:lnSpc>
            </a:pP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800" b="1" spc="1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od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2800" b="1" spc="1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ion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141460" cy="911860"/>
          </a:xfrm>
          <a:custGeom>
            <a:avLst/>
            <a:gdLst/>
            <a:ahLst/>
            <a:cxnLst/>
            <a:rect l="l" t="t" r="r" b="b"/>
            <a:pathLst>
              <a:path w="9141460" h="911860">
                <a:moveTo>
                  <a:pt x="9140952" y="0"/>
                </a:moveTo>
                <a:lnTo>
                  <a:pt x="0" y="0"/>
                </a:lnTo>
                <a:lnTo>
                  <a:pt x="0" y="911351"/>
                </a:lnTo>
                <a:lnTo>
                  <a:pt x="9140952" y="911351"/>
                </a:lnTo>
                <a:lnTo>
                  <a:pt x="9140952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6029" y="326898"/>
            <a:ext cx="236728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INTRODUCTION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4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05800" y="0"/>
            <a:ext cx="835151" cy="89611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7639" y="327558"/>
            <a:ext cx="3628390" cy="357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70"/>
              </a:lnSpc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TRAN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spc="-9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2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800" b="1" spc="-30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23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30" dirty="0">
                <a:solidFill>
                  <a:srgbClr val="FF0000"/>
                </a:solidFill>
                <a:latin typeface="Calibri"/>
                <a:cs typeface="Calibri"/>
              </a:rPr>
              <a:t>IO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2140" y="1174371"/>
            <a:ext cx="6925309" cy="4554220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213360" indent="-201295">
              <a:lnSpc>
                <a:spcPct val="100000"/>
              </a:lnSpc>
              <a:spcBef>
                <a:spcPts val="1305"/>
              </a:spcBef>
              <a:buSzPct val="90000"/>
              <a:buFont typeface="Wingdings"/>
              <a:buChar char=""/>
              <a:tabLst>
                <a:tab pos="213995" algn="l"/>
              </a:tabLst>
            </a:pPr>
            <a:r>
              <a:rPr sz="2000" spc="-35" dirty="0">
                <a:latin typeface="Calibri"/>
                <a:cs typeface="Calibri"/>
              </a:rPr>
              <a:t>Operation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NPN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transistor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spc="-10" dirty="0">
                <a:latin typeface="Calibri"/>
                <a:cs typeface="Calibri"/>
              </a:rPr>
              <a:t> discussed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here</a:t>
            </a:r>
            <a:endParaRPr sz="2000">
              <a:latin typeface="Calibri"/>
              <a:cs typeface="Calibri"/>
            </a:endParaRPr>
          </a:p>
          <a:p>
            <a:pPr marL="213360" indent="-201295">
              <a:lnSpc>
                <a:spcPct val="100000"/>
              </a:lnSpc>
              <a:spcBef>
                <a:spcPts val="1200"/>
              </a:spcBef>
              <a:buSzPct val="90000"/>
              <a:buFont typeface="Wingdings"/>
              <a:buChar char=""/>
              <a:tabLst>
                <a:tab pos="213995" algn="l"/>
              </a:tabLst>
            </a:pPr>
            <a:r>
              <a:rPr sz="2000" spc="-30" dirty="0">
                <a:latin typeface="Calibri"/>
                <a:cs typeface="Calibri"/>
              </a:rPr>
              <a:t>For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normal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operation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(amplifier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application)</a:t>
            </a:r>
            <a:endParaRPr sz="2000">
              <a:latin typeface="Calibri"/>
              <a:cs typeface="Calibri"/>
            </a:endParaRPr>
          </a:p>
          <a:p>
            <a:pPr marL="213360" indent="-201295">
              <a:lnSpc>
                <a:spcPct val="100000"/>
              </a:lnSpc>
              <a:spcBef>
                <a:spcPts val="1200"/>
              </a:spcBef>
              <a:buSzPct val="90000"/>
              <a:buFont typeface="Wingdings"/>
              <a:buChar char=""/>
              <a:tabLst>
                <a:tab pos="213995" algn="l"/>
              </a:tabLst>
            </a:pPr>
            <a:r>
              <a:rPr sz="2000" spc="-5" dirty="0">
                <a:latin typeface="Calibri"/>
                <a:cs typeface="Calibri"/>
              </a:rPr>
              <a:t>–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EB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junction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should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be </a:t>
            </a:r>
            <a:r>
              <a:rPr sz="2000" spc="-45" dirty="0">
                <a:latin typeface="Calibri"/>
                <a:cs typeface="Calibri"/>
              </a:rPr>
              <a:t>forward</a:t>
            </a:r>
            <a:r>
              <a:rPr sz="2000" spc="8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biased</a:t>
            </a:r>
            <a:endParaRPr sz="2000">
              <a:latin typeface="Calibri"/>
              <a:cs typeface="Calibri"/>
            </a:endParaRPr>
          </a:p>
          <a:p>
            <a:pPr marL="213360" indent="-201295">
              <a:lnSpc>
                <a:spcPct val="100000"/>
              </a:lnSpc>
              <a:spcBef>
                <a:spcPts val="1205"/>
              </a:spcBef>
              <a:buSzPct val="90000"/>
              <a:buFont typeface="Wingdings"/>
              <a:buChar char=""/>
              <a:tabLst>
                <a:tab pos="213995" algn="l"/>
              </a:tabLst>
            </a:pPr>
            <a:r>
              <a:rPr sz="2000" spc="-5" dirty="0">
                <a:latin typeface="Calibri"/>
                <a:cs typeface="Calibri"/>
              </a:rPr>
              <a:t>–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CB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junction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should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be </a:t>
            </a:r>
            <a:r>
              <a:rPr sz="2000" spc="-45" dirty="0">
                <a:latin typeface="Calibri"/>
                <a:cs typeface="Calibri"/>
              </a:rPr>
              <a:t>reverse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biased</a:t>
            </a:r>
            <a:endParaRPr sz="2000">
              <a:latin typeface="Calibri"/>
              <a:cs typeface="Calibri"/>
            </a:endParaRPr>
          </a:p>
          <a:p>
            <a:pPr marL="213360" indent="-201295">
              <a:lnSpc>
                <a:spcPct val="100000"/>
              </a:lnSpc>
              <a:spcBef>
                <a:spcPts val="1200"/>
              </a:spcBef>
              <a:buSzPct val="90000"/>
              <a:buFont typeface="Wingdings"/>
              <a:buChar char=""/>
              <a:tabLst>
                <a:tab pos="213995" algn="l"/>
              </a:tabLst>
            </a:pPr>
            <a:r>
              <a:rPr sz="2000" spc="-10" dirty="0">
                <a:latin typeface="Calibri"/>
                <a:cs typeface="Calibri"/>
              </a:rPr>
              <a:t>Depletion</a:t>
            </a:r>
            <a:r>
              <a:rPr sz="2000" spc="-1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width </a:t>
            </a:r>
            <a:r>
              <a:rPr sz="2000" spc="-30" dirty="0">
                <a:latin typeface="Calibri"/>
                <a:cs typeface="Calibri"/>
              </a:rPr>
              <a:t>at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EB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junction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narrow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(forward</a:t>
            </a:r>
            <a:r>
              <a:rPr sz="2000" spc="2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biased)</a:t>
            </a:r>
            <a:endParaRPr sz="2000">
              <a:latin typeface="Calibri"/>
              <a:cs typeface="Calibri"/>
            </a:endParaRPr>
          </a:p>
          <a:p>
            <a:pPr marL="213360" indent="-201295">
              <a:lnSpc>
                <a:spcPct val="100000"/>
              </a:lnSpc>
              <a:spcBef>
                <a:spcPts val="1200"/>
              </a:spcBef>
              <a:buSzPct val="90000"/>
              <a:buFont typeface="Wingdings"/>
              <a:buChar char=""/>
              <a:tabLst>
                <a:tab pos="213995" algn="l"/>
              </a:tabLst>
            </a:pPr>
            <a:r>
              <a:rPr sz="2000" spc="-10" dirty="0">
                <a:latin typeface="Calibri"/>
                <a:cs typeface="Calibri"/>
              </a:rPr>
              <a:t>Depletion</a:t>
            </a:r>
            <a:r>
              <a:rPr sz="2000" spc="-1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width </a:t>
            </a:r>
            <a:r>
              <a:rPr sz="2000" spc="-25" dirty="0">
                <a:latin typeface="Calibri"/>
                <a:cs typeface="Calibri"/>
              </a:rPr>
              <a:t>at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CB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junction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 wide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(reverse</a:t>
            </a:r>
            <a:r>
              <a:rPr sz="2000" spc="26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biased)</a:t>
            </a:r>
            <a:endParaRPr sz="2000">
              <a:latin typeface="Calibri"/>
              <a:cs typeface="Calibri"/>
            </a:endParaRPr>
          </a:p>
          <a:p>
            <a:pPr marL="213995" marR="196850" indent="-213995">
              <a:lnSpc>
                <a:spcPts val="3600"/>
              </a:lnSpc>
              <a:spcBef>
                <a:spcPts val="320"/>
              </a:spcBef>
              <a:buSzPct val="90000"/>
              <a:buFont typeface="Wingdings"/>
              <a:buChar char=""/>
              <a:tabLst>
                <a:tab pos="213995" algn="l"/>
              </a:tabLst>
            </a:pPr>
            <a:r>
              <a:rPr sz="2000" spc="-5" dirty="0">
                <a:latin typeface="Calibri"/>
                <a:cs typeface="Calibri"/>
              </a:rPr>
              <a:t>When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EB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junction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45" dirty="0">
                <a:latin typeface="Calibri"/>
                <a:cs typeface="Calibri"/>
              </a:rPr>
              <a:t>forward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biased,</a:t>
            </a:r>
            <a:r>
              <a:rPr sz="2000" spc="-15" dirty="0">
                <a:latin typeface="Calibri"/>
                <a:cs typeface="Calibri"/>
              </a:rPr>
              <a:t> free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electrons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from</a:t>
            </a:r>
            <a:r>
              <a:rPr sz="2000" spc="-18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emitter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region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drift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towards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base</a:t>
            </a:r>
            <a:r>
              <a:rPr sz="2000" spc="110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region</a:t>
            </a:r>
            <a:endParaRPr sz="2000">
              <a:latin typeface="Calibri"/>
              <a:cs typeface="Calibri"/>
            </a:endParaRPr>
          </a:p>
          <a:p>
            <a:pPr marL="204470" indent="-192405">
              <a:lnSpc>
                <a:spcPct val="100000"/>
              </a:lnSpc>
              <a:spcBef>
                <a:spcPts val="525"/>
              </a:spcBef>
              <a:buSzPct val="90000"/>
              <a:buFont typeface="Wingdings"/>
              <a:buChar char=""/>
              <a:tabLst>
                <a:tab pos="205104" algn="l"/>
              </a:tabLst>
            </a:pPr>
            <a:r>
              <a:rPr sz="2000" spc="-10" dirty="0">
                <a:latin typeface="Calibri"/>
                <a:cs typeface="Calibri"/>
              </a:rPr>
              <a:t>Some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free</a:t>
            </a:r>
            <a:r>
              <a:rPr sz="2000" spc="-10" dirty="0">
                <a:latin typeface="Calibri"/>
                <a:cs typeface="Calibri"/>
              </a:rPr>
              <a:t> electrons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combine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with </a:t>
            </a:r>
            <a:r>
              <a:rPr sz="2000" spc="-5" dirty="0">
                <a:latin typeface="Calibri"/>
                <a:cs typeface="Calibri"/>
              </a:rPr>
              <a:t>holes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base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to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form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small</a:t>
            </a:r>
            <a:endParaRPr sz="2000">
              <a:latin typeface="Calibri"/>
              <a:cs typeface="Calibri"/>
            </a:endParaRPr>
          </a:p>
          <a:p>
            <a:pPr marL="238125">
              <a:lnSpc>
                <a:spcPct val="100000"/>
              </a:lnSpc>
              <a:spcBef>
                <a:spcPts val="1200"/>
              </a:spcBef>
            </a:pPr>
            <a:r>
              <a:rPr sz="2000" spc="-5" dirty="0">
                <a:latin typeface="Calibri"/>
                <a:cs typeface="Calibri"/>
              </a:rPr>
              <a:t>base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current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141460" cy="911860"/>
          </a:xfrm>
          <a:custGeom>
            <a:avLst/>
            <a:gdLst/>
            <a:ahLst/>
            <a:cxnLst/>
            <a:rect l="l" t="t" r="r" b="b"/>
            <a:pathLst>
              <a:path w="9141460" h="911860">
                <a:moveTo>
                  <a:pt x="9140952" y="0"/>
                </a:moveTo>
                <a:lnTo>
                  <a:pt x="0" y="0"/>
                </a:lnTo>
                <a:lnTo>
                  <a:pt x="0" y="911351"/>
                </a:lnTo>
                <a:lnTo>
                  <a:pt x="9140952" y="911351"/>
                </a:lnTo>
                <a:lnTo>
                  <a:pt x="9140952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4635" y="290271"/>
            <a:ext cx="370205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TRAN</a:t>
            </a:r>
            <a:r>
              <a:rPr spc="-15" dirty="0"/>
              <a:t>S</a:t>
            </a:r>
            <a:r>
              <a:rPr dirty="0"/>
              <a:t>I</a:t>
            </a:r>
            <a:r>
              <a:rPr spc="-20" dirty="0"/>
              <a:t>S</a:t>
            </a:r>
            <a:r>
              <a:rPr dirty="0"/>
              <a:t>T</a:t>
            </a:r>
            <a:r>
              <a:rPr spc="-25" dirty="0"/>
              <a:t>O</a:t>
            </a:r>
            <a:r>
              <a:rPr spc="5" dirty="0"/>
              <a:t>R</a:t>
            </a:r>
            <a:r>
              <a:rPr spc="-145" dirty="0"/>
              <a:t> </a:t>
            </a:r>
            <a:r>
              <a:rPr spc="-25" dirty="0"/>
              <a:t>O</a:t>
            </a:r>
            <a:r>
              <a:rPr spc="-30" dirty="0"/>
              <a:t>P</a:t>
            </a:r>
            <a:r>
              <a:rPr spc="-25" dirty="0"/>
              <a:t>E</a:t>
            </a:r>
            <a:r>
              <a:rPr spc="-20" dirty="0"/>
              <a:t>RA</a:t>
            </a:r>
            <a:r>
              <a:rPr spc="-45" dirty="0"/>
              <a:t>T</a:t>
            </a:r>
            <a:r>
              <a:rPr spc="-30" dirty="0"/>
              <a:t>IO</a:t>
            </a:r>
            <a:r>
              <a:rPr spc="5" dirty="0"/>
              <a:t>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5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05800" y="0"/>
            <a:ext cx="835151" cy="89611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3513" y="1447800"/>
            <a:ext cx="6420612" cy="381838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67639" y="403758"/>
            <a:ext cx="2980690" cy="357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70"/>
              </a:lnSpc>
            </a:pPr>
            <a:r>
              <a:rPr sz="2800" b="1" spc="-16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9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nsi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spc="-6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Ope</a:t>
            </a:r>
            <a:r>
              <a:rPr sz="2800" b="1" spc="-6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io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141460" cy="911860"/>
          </a:xfrm>
          <a:custGeom>
            <a:avLst/>
            <a:gdLst/>
            <a:ahLst/>
            <a:cxnLst/>
            <a:rect l="l" t="t" r="r" b="b"/>
            <a:pathLst>
              <a:path w="9141460" h="911860">
                <a:moveTo>
                  <a:pt x="9140952" y="0"/>
                </a:moveTo>
                <a:lnTo>
                  <a:pt x="0" y="0"/>
                </a:lnTo>
                <a:lnTo>
                  <a:pt x="0" y="911351"/>
                </a:lnTo>
                <a:lnTo>
                  <a:pt x="9140952" y="911351"/>
                </a:lnTo>
                <a:lnTo>
                  <a:pt x="9140952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8130" y="246075"/>
            <a:ext cx="370522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TR</a:t>
            </a:r>
            <a:r>
              <a:rPr spc="10" dirty="0"/>
              <a:t>A</a:t>
            </a:r>
            <a:r>
              <a:rPr spc="5" dirty="0"/>
              <a:t>N</a:t>
            </a:r>
            <a:r>
              <a:rPr spc="-10" dirty="0"/>
              <a:t>S</a:t>
            </a:r>
            <a:r>
              <a:rPr dirty="0"/>
              <a:t>I</a:t>
            </a:r>
            <a:r>
              <a:rPr spc="-15" dirty="0"/>
              <a:t>S</a:t>
            </a:r>
            <a:r>
              <a:rPr dirty="0"/>
              <a:t>T</a:t>
            </a:r>
            <a:r>
              <a:rPr spc="-20" dirty="0"/>
              <a:t>O</a:t>
            </a:r>
            <a:r>
              <a:rPr spc="5" dirty="0"/>
              <a:t>R</a:t>
            </a:r>
            <a:r>
              <a:rPr spc="-165" dirty="0"/>
              <a:t> </a:t>
            </a:r>
            <a:r>
              <a:rPr spc="-25" dirty="0"/>
              <a:t>OP</a:t>
            </a:r>
            <a:r>
              <a:rPr spc="-20" dirty="0"/>
              <a:t>E</a:t>
            </a:r>
            <a:r>
              <a:rPr spc="-15" dirty="0"/>
              <a:t>RA</a:t>
            </a:r>
            <a:r>
              <a:rPr spc="-45" dirty="0"/>
              <a:t>T</a:t>
            </a:r>
            <a:r>
              <a:rPr spc="-30" dirty="0"/>
              <a:t>IO</a:t>
            </a:r>
            <a:r>
              <a:rPr spc="5" dirty="0"/>
              <a:t>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6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05800" y="0"/>
            <a:ext cx="835151" cy="89611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43840" y="333400"/>
            <a:ext cx="4592320" cy="357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70"/>
              </a:lnSpc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TRANS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3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spc="-9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CHA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25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RI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ICS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7035" y="935205"/>
            <a:ext cx="8554720" cy="2353310"/>
          </a:xfrm>
          <a:prstGeom prst="rect">
            <a:avLst/>
          </a:prstGeom>
        </p:spPr>
        <p:txBody>
          <a:bodyPr vert="horz" wrap="square" lIns="0" tIns="143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30"/>
              </a:spcBef>
            </a:pPr>
            <a:r>
              <a:rPr sz="2200" b="1" dirty="0">
                <a:latin typeface="Calibri"/>
                <a:cs typeface="Calibri"/>
              </a:rPr>
              <a:t>Common</a:t>
            </a:r>
            <a:r>
              <a:rPr sz="2200" b="1" spc="-4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Base</a:t>
            </a:r>
            <a:r>
              <a:rPr sz="2200" b="1" spc="35" dirty="0">
                <a:latin typeface="Calibri"/>
                <a:cs typeface="Calibri"/>
              </a:rPr>
              <a:t> </a:t>
            </a:r>
            <a:r>
              <a:rPr sz="2200" b="1" spc="5" dirty="0">
                <a:latin typeface="Calibri"/>
                <a:cs typeface="Calibri"/>
              </a:rPr>
              <a:t>(CB)</a:t>
            </a:r>
            <a:r>
              <a:rPr sz="2200" b="1" spc="-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Configuration</a:t>
            </a:r>
            <a:r>
              <a:rPr sz="2200" b="1" spc="-114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of</a:t>
            </a:r>
            <a:r>
              <a:rPr sz="2200" b="1" spc="-90" dirty="0">
                <a:latin typeface="Calibri"/>
                <a:cs typeface="Calibri"/>
              </a:rPr>
              <a:t> </a:t>
            </a:r>
            <a:r>
              <a:rPr sz="2200" b="1" spc="-45" dirty="0">
                <a:latin typeface="Calibri"/>
                <a:cs typeface="Calibri"/>
              </a:rPr>
              <a:t>Transistor</a:t>
            </a:r>
            <a:endParaRPr sz="2200">
              <a:latin typeface="Calibri"/>
              <a:cs typeface="Calibri"/>
            </a:endParaRPr>
          </a:p>
          <a:p>
            <a:pPr marL="213360" indent="-201295">
              <a:lnSpc>
                <a:spcPct val="100000"/>
              </a:lnSpc>
              <a:spcBef>
                <a:spcPts val="925"/>
              </a:spcBef>
              <a:buSzPct val="90000"/>
              <a:buFont typeface="Wingdings"/>
              <a:buChar char=""/>
              <a:tabLst>
                <a:tab pos="213995" algn="l"/>
              </a:tabLst>
            </a:pPr>
            <a:r>
              <a:rPr sz="2000" spc="-5" dirty="0">
                <a:latin typeface="Calibri"/>
                <a:cs typeface="Calibri"/>
              </a:rPr>
              <a:t>In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CB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Configuration,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base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terminal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transistor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will</a:t>
            </a:r>
            <a:r>
              <a:rPr sz="2000" spc="9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common</a:t>
            </a:r>
            <a:r>
              <a:rPr sz="2000" spc="7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between</a:t>
            </a:r>
            <a:endParaRPr sz="2000">
              <a:latin typeface="Calibri"/>
              <a:cs typeface="Calibri"/>
            </a:endParaRPr>
          </a:p>
          <a:p>
            <a:pPr marL="283845" marR="315595" indent="-45720">
              <a:lnSpc>
                <a:spcPts val="3890"/>
              </a:lnSpc>
              <a:spcBef>
                <a:spcPts val="15"/>
              </a:spcBef>
            </a:pP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input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and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output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terminals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shown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by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Fig.4. This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configuration</a:t>
            </a:r>
            <a:r>
              <a:rPr sz="2000" spc="75" dirty="0">
                <a:latin typeface="Calibri"/>
                <a:cs typeface="Calibri"/>
              </a:rPr>
              <a:t> </a:t>
            </a:r>
            <a:r>
              <a:rPr sz="2000" spc="-45" dirty="0">
                <a:latin typeface="Calibri"/>
                <a:cs typeface="Calibri"/>
              </a:rPr>
              <a:t>offers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low</a:t>
            </a:r>
            <a:r>
              <a:rPr sz="2000" spc="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input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impedance,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high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output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impedance,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high</a:t>
            </a:r>
            <a:r>
              <a:rPr sz="2000" spc="-15" dirty="0">
                <a:latin typeface="Calibri"/>
                <a:cs typeface="Calibri"/>
              </a:rPr>
              <a:t> resistance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gain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and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high</a:t>
            </a:r>
            <a:endParaRPr sz="2000">
              <a:latin typeface="Calibri"/>
              <a:cs typeface="Calibri"/>
            </a:endParaRPr>
          </a:p>
          <a:p>
            <a:pPr marL="292735">
              <a:lnSpc>
                <a:spcPct val="100000"/>
              </a:lnSpc>
              <a:spcBef>
                <a:spcPts val="1135"/>
              </a:spcBef>
            </a:pPr>
            <a:r>
              <a:rPr sz="2000" spc="-40" dirty="0">
                <a:latin typeface="Calibri"/>
                <a:cs typeface="Calibri"/>
              </a:rPr>
              <a:t>voltage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gain.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4825" y="3352800"/>
            <a:ext cx="2705862" cy="13716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91413" y="4808347"/>
            <a:ext cx="22009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46100" marR="5080" indent="-534035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Calibri"/>
                <a:cs typeface="Calibri"/>
              </a:rPr>
              <a:t>F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g</a:t>
            </a:r>
            <a:r>
              <a:rPr sz="1600" b="1" spc="-5" dirty="0">
                <a:latin typeface="Calibri"/>
                <a:cs typeface="Calibri"/>
              </a:rPr>
              <a:t>.4</a:t>
            </a:r>
            <a:r>
              <a:rPr sz="1600" b="1" dirty="0">
                <a:latin typeface="Calibri"/>
                <a:cs typeface="Calibri"/>
              </a:rPr>
              <a:t>: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NPN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00" dirty="0">
                <a:latin typeface="Calibri"/>
                <a:cs typeface="Calibri"/>
              </a:rPr>
              <a:t>T</a:t>
            </a:r>
            <a:r>
              <a:rPr sz="1600" b="1" spc="-45" dirty="0">
                <a:latin typeface="Calibri"/>
                <a:cs typeface="Calibri"/>
              </a:rPr>
              <a:t>r</a:t>
            </a:r>
            <a:r>
              <a:rPr sz="1600" b="1" spc="-30" dirty="0">
                <a:latin typeface="Calibri"/>
                <a:cs typeface="Calibri"/>
              </a:rPr>
              <a:t>a</a:t>
            </a:r>
            <a:r>
              <a:rPr sz="1600" b="1" spc="-25" dirty="0">
                <a:latin typeface="Calibri"/>
                <a:cs typeface="Calibri"/>
              </a:rPr>
              <a:t>n</a:t>
            </a:r>
            <a:r>
              <a:rPr sz="1600" b="1" spc="-20" dirty="0">
                <a:latin typeface="Calibri"/>
                <a:cs typeface="Calibri"/>
              </a:rPr>
              <a:t>s</a:t>
            </a:r>
            <a:r>
              <a:rPr sz="1600" b="1" spc="-35" dirty="0">
                <a:latin typeface="Calibri"/>
                <a:cs typeface="Calibri"/>
              </a:rPr>
              <a:t>i</a:t>
            </a:r>
            <a:r>
              <a:rPr sz="1600" b="1" spc="-45" dirty="0">
                <a:latin typeface="Calibri"/>
                <a:cs typeface="Calibri"/>
              </a:rPr>
              <a:t>s</a:t>
            </a:r>
            <a:r>
              <a:rPr sz="1600" b="1" spc="-55" dirty="0">
                <a:latin typeface="Calibri"/>
                <a:cs typeface="Calibri"/>
              </a:rPr>
              <a:t>t</a:t>
            </a:r>
            <a:r>
              <a:rPr sz="1600" b="1" spc="-30" dirty="0">
                <a:latin typeface="Calibri"/>
                <a:cs typeface="Calibri"/>
              </a:rPr>
              <a:t>o</a:t>
            </a:r>
            <a:r>
              <a:rPr sz="1600" b="1" dirty="0">
                <a:latin typeface="Calibri"/>
                <a:cs typeface="Calibri"/>
              </a:rPr>
              <a:t>r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n</a:t>
            </a:r>
            <a:r>
              <a:rPr sz="1600" b="1" spc="-14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B  </a:t>
            </a:r>
            <a:r>
              <a:rPr sz="1600" b="1" spc="-5" dirty="0">
                <a:latin typeface="Calibri"/>
                <a:cs typeface="Calibri"/>
              </a:rPr>
              <a:t>Configuration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62400" y="3200400"/>
            <a:ext cx="2133600" cy="160020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983228" y="4884547"/>
            <a:ext cx="19316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7645" marR="5080" indent="-19558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Calibri"/>
                <a:cs typeface="Calibri"/>
              </a:rPr>
              <a:t>F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g</a:t>
            </a:r>
            <a:r>
              <a:rPr sz="1600" b="1" spc="-5" dirty="0">
                <a:latin typeface="Calibri"/>
                <a:cs typeface="Calibri"/>
              </a:rPr>
              <a:t>.5</a:t>
            </a:r>
            <a:r>
              <a:rPr sz="1600" b="1" dirty="0">
                <a:latin typeface="Calibri"/>
                <a:cs typeface="Calibri"/>
              </a:rPr>
              <a:t>: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B</a:t>
            </a:r>
            <a:r>
              <a:rPr sz="1600" b="1" spc="-9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onf</a:t>
            </a:r>
            <a:r>
              <a:rPr sz="1600" b="1" spc="-20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gu</a:t>
            </a:r>
            <a:r>
              <a:rPr sz="1600" b="1" spc="-20" dirty="0">
                <a:latin typeface="Calibri"/>
                <a:cs typeface="Calibri"/>
              </a:rPr>
              <a:t>r</a:t>
            </a:r>
            <a:r>
              <a:rPr sz="1600" b="1" spc="-30" dirty="0">
                <a:latin typeface="Calibri"/>
                <a:cs typeface="Calibri"/>
              </a:rPr>
              <a:t>a</a:t>
            </a:r>
            <a:r>
              <a:rPr sz="1600" b="1" spc="-10" dirty="0">
                <a:latin typeface="Calibri"/>
                <a:cs typeface="Calibri"/>
              </a:rPr>
              <a:t>t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on  I/P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Characteristics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81800" y="3048000"/>
            <a:ext cx="1990344" cy="166839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652006" y="4884547"/>
            <a:ext cx="19316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7640" marR="5080" indent="-155575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Calibri"/>
                <a:cs typeface="Calibri"/>
              </a:rPr>
              <a:t>F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g</a:t>
            </a:r>
            <a:r>
              <a:rPr sz="1600" b="1" spc="-5" dirty="0">
                <a:latin typeface="Calibri"/>
                <a:cs typeface="Calibri"/>
              </a:rPr>
              <a:t>.6</a:t>
            </a:r>
            <a:r>
              <a:rPr sz="1600" b="1" dirty="0">
                <a:latin typeface="Calibri"/>
                <a:cs typeface="Calibri"/>
              </a:rPr>
              <a:t>: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B</a:t>
            </a:r>
            <a:r>
              <a:rPr sz="1600" b="1" spc="-8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onf</a:t>
            </a:r>
            <a:r>
              <a:rPr sz="1600" b="1" spc="-20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gu</a:t>
            </a:r>
            <a:r>
              <a:rPr sz="1600" b="1" spc="-20" dirty="0">
                <a:latin typeface="Calibri"/>
                <a:cs typeface="Calibri"/>
              </a:rPr>
              <a:t>r</a:t>
            </a:r>
            <a:r>
              <a:rPr sz="1600" b="1" spc="-30" dirty="0">
                <a:latin typeface="Calibri"/>
                <a:cs typeface="Calibri"/>
              </a:rPr>
              <a:t>a</a:t>
            </a:r>
            <a:r>
              <a:rPr sz="1600" b="1" spc="-10" dirty="0">
                <a:latin typeface="Calibri"/>
                <a:cs typeface="Calibri"/>
              </a:rPr>
              <a:t>t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on  O/P</a:t>
            </a:r>
            <a:r>
              <a:rPr sz="1600" b="1" spc="-8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Characteristics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0"/>
            <a:ext cx="9141460" cy="911860"/>
          </a:xfrm>
          <a:custGeom>
            <a:avLst/>
            <a:gdLst/>
            <a:ahLst/>
            <a:cxnLst/>
            <a:rect l="l" t="t" r="r" b="b"/>
            <a:pathLst>
              <a:path w="9141460" h="911860">
                <a:moveTo>
                  <a:pt x="9140952" y="0"/>
                </a:moveTo>
                <a:lnTo>
                  <a:pt x="0" y="0"/>
                </a:lnTo>
                <a:lnTo>
                  <a:pt x="0" y="911351"/>
                </a:lnTo>
                <a:lnTo>
                  <a:pt x="9140952" y="911351"/>
                </a:lnTo>
                <a:lnTo>
                  <a:pt x="9140952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86029" y="179654"/>
            <a:ext cx="463486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TRAN</a:t>
            </a:r>
            <a:r>
              <a:rPr spc="-15" dirty="0"/>
              <a:t>S</a:t>
            </a:r>
            <a:r>
              <a:rPr dirty="0"/>
              <a:t>I</a:t>
            </a:r>
            <a:r>
              <a:rPr spc="-20" dirty="0"/>
              <a:t>S</a:t>
            </a:r>
            <a:r>
              <a:rPr dirty="0"/>
              <a:t>T</a:t>
            </a:r>
            <a:r>
              <a:rPr spc="-25" dirty="0"/>
              <a:t>O</a:t>
            </a:r>
            <a:r>
              <a:rPr spc="5" dirty="0"/>
              <a:t>R</a:t>
            </a:r>
            <a:r>
              <a:rPr spc="-190" dirty="0"/>
              <a:t> </a:t>
            </a:r>
            <a:r>
              <a:rPr dirty="0"/>
              <a:t>CHARA</a:t>
            </a:r>
            <a:r>
              <a:rPr spc="5" dirty="0"/>
              <a:t>C</a:t>
            </a:r>
            <a:r>
              <a:rPr spc="-5" dirty="0"/>
              <a:t>TERI</a:t>
            </a:r>
            <a:r>
              <a:rPr spc="-20" dirty="0"/>
              <a:t>S</a:t>
            </a:r>
            <a:r>
              <a:rPr spc="-5" dirty="0"/>
              <a:t>TICS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7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05800" y="0"/>
            <a:ext cx="835151" cy="89611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9915" y="342544"/>
            <a:ext cx="4591685" cy="357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70"/>
              </a:lnSpc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TRAN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spc="-9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CHAR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25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TERI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TICS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09725" y="1466850"/>
            <a:ext cx="2116074" cy="5524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4635" y="1023315"/>
            <a:ext cx="578739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3360" indent="-201295">
              <a:lnSpc>
                <a:spcPct val="100000"/>
              </a:lnSpc>
              <a:spcBef>
                <a:spcPts val="95"/>
              </a:spcBef>
              <a:buSzPct val="90000"/>
              <a:buFont typeface="Wingdings"/>
              <a:buChar char=""/>
              <a:tabLst>
                <a:tab pos="213995" algn="l"/>
              </a:tabLst>
            </a:pPr>
            <a:r>
              <a:rPr sz="2000" spc="-5" dirty="0">
                <a:latin typeface="Calibri"/>
                <a:cs typeface="Calibri"/>
              </a:rPr>
              <a:t>This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leads </a:t>
            </a:r>
            <a:r>
              <a:rPr sz="2000" spc="-25" dirty="0">
                <a:latin typeface="Calibri"/>
                <a:cs typeface="Calibri"/>
              </a:rPr>
              <a:t>to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expression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for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input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resistance</a:t>
            </a:r>
            <a:r>
              <a:rPr sz="2000" spc="3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4635" y="2115057"/>
            <a:ext cx="443928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55320" indent="-643255">
              <a:lnSpc>
                <a:spcPct val="100000"/>
              </a:lnSpc>
              <a:spcBef>
                <a:spcPts val="90"/>
              </a:spcBef>
              <a:buSzPct val="95000"/>
              <a:buFont typeface="Wingdings"/>
              <a:buChar char=""/>
              <a:tabLst>
                <a:tab pos="655320" algn="l"/>
                <a:tab pos="655955" algn="l"/>
              </a:tabLst>
            </a:pPr>
            <a:r>
              <a:rPr sz="2000" spc="-5" dirty="0">
                <a:latin typeface="Calibri"/>
                <a:cs typeface="Calibri"/>
              </a:rPr>
              <a:t>output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resistance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can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obtained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09725" y="2533700"/>
            <a:ext cx="2086737" cy="55392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08267" y="1076197"/>
            <a:ext cx="2067686" cy="184721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206997" y="3053918"/>
            <a:ext cx="2606040" cy="5149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sz="1600" b="1" dirty="0">
                <a:latin typeface="Calibri"/>
                <a:cs typeface="Calibri"/>
              </a:rPr>
              <a:t>F</a:t>
            </a:r>
            <a:r>
              <a:rPr sz="1600" b="1" spc="-10" dirty="0">
                <a:latin typeface="Calibri"/>
                <a:cs typeface="Calibri"/>
              </a:rPr>
              <a:t>i</a:t>
            </a:r>
            <a:r>
              <a:rPr sz="1600" b="1" spc="-5" dirty="0">
                <a:latin typeface="Calibri"/>
                <a:cs typeface="Calibri"/>
              </a:rPr>
              <a:t>g</a:t>
            </a:r>
            <a:r>
              <a:rPr sz="1600" b="1" dirty="0">
                <a:latin typeface="Calibri"/>
                <a:cs typeface="Calibri"/>
              </a:rPr>
              <a:t>.7: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</a:t>
            </a:r>
            <a:r>
              <a:rPr sz="1600" b="1" spc="5" dirty="0">
                <a:latin typeface="Calibri"/>
                <a:cs typeface="Calibri"/>
              </a:rPr>
              <a:t>B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</a:t>
            </a:r>
            <a:r>
              <a:rPr sz="1600" b="1" spc="5" dirty="0">
                <a:latin typeface="Calibri"/>
                <a:cs typeface="Calibri"/>
              </a:rPr>
              <a:t>on</a:t>
            </a:r>
            <a:r>
              <a:rPr sz="1600" b="1" spc="-10" dirty="0">
                <a:latin typeface="Calibri"/>
                <a:cs typeface="Calibri"/>
              </a:rPr>
              <a:t>f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gu</a:t>
            </a:r>
            <a:r>
              <a:rPr sz="1600" b="1" spc="-20" dirty="0">
                <a:latin typeface="Calibri"/>
                <a:cs typeface="Calibri"/>
              </a:rPr>
              <a:t>r</a:t>
            </a:r>
            <a:r>
              <a:rPr sz="1600" b="1" spc="-25" dirty="0">
                <a:latin typeface="Calibri"/>
                <a:cs typeface="Calibri"/>
              </a:rPr>
              <a:t>a</a:t>
            </a:r>
            <a:r>
              <a:rPr sz="1600" b="1" spc="-10" dirty="0">
                <a:latin typeface="Calibri"/>
                <a:cs typeface="Calibri"/>
              </a:rPr>
              <a:t>t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spc="5" dirty="0">
                <a:latin typeface="Calibri"/>
                <a:cs typeface="Calibri"/>
              </a:rPr>
              <a:t>on</a:t>
            </a:r>
            <a:r>
              <a:rPr sz="1600" b="1" spc="-17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ur</a:t>
            </a:r>
            <a:r>
              <a:rPr sz="1600" b="1" spc="-20" dirty="0">
                <a:latin typeface="Calibri"/>
                <a:cs typeface="Calibri"/>
              </a:rPr>
              <a:t>r</a:t>
            </a:r>
            <a:r>
              <a:rPr sz="1600" b="1" spc="5" dirty="0">
                <a:latin typeface="Calibri"/>
                <a:cs typeface="Calibri"/>
              </a:rPr>
              <a:t>e</a:t>
            </a:r>
            <a:r>
              <a:rPr sz="1600" b="1" spc="-20" dirty="0">
                <a:latin typeface="Calibri"/>
                <a:cs typeface="Calibri"/>
              </a:rPr>
              <a:t>n</a:t>
            </a:r>
            <a:r>
              <a:rPr sz="1600" b="1" dirty="0">
                <a:latin typeface="Calibri"/>
                <a:cs typeface="Calibri"/>
              </a:rPr>
              <a:t>t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b="1" spc="-100" dirty="0">
                <a:latin typeface="Calibri"/>
                <a:cs typeface="Calibri"/>
              </a:rPr>
              <a:t>T</a:t>
            </a:r>
            <a:r>
              <a:rPr sz="1600" b="1" spc="-45" dirty="0">
                <a:latin typeface="Calibri"/>
                <a:cs typeface="Calibri"/>
              </a:rPr>
              <a:t>r</a:t>
            </a:r>
            <a:r>
              <a:rPr sz="1600" b="1" spc="-30" dirty="0">
                <a:latin typeface="Calibri"/>
                <a:cs typeface="Calibri"/>
              </a:rPr>
              <a:t>a</a:t>
            </a:r>
            <a:r>
              <a:rPr sz="1600" b="1" spc="-25" dirty="0">
                <a:latin typeface="Calibri"/>
                <a:cs typeface="Calibri"/>
              </a:rPr>
              <a:t>n</a:t>
            </a:r>
            <a:r>
              <a:rPr sz="1600" b="1" spc="-45" dirty="0">
                <a:latin typeface="Calibri"/>
                <a:cs typeface="Calibri"/>
              </a:rPr>
              <a:t>s</a:t>
            </a:r>
            <a:r>
              <a:rPr sz="1600" b="1" spc="-55" dirty="0">
                <a:latin typeface="Calibri"/>
                <a:cs typeface="Calibri"/>
              </a:rPr>
              <a:t>f</a:t>
            </a:r>
            <a:r>
              <a:rPr sz="1600" b="1" spc="-20" dirty="0">
                <a:latin typeface="Calibri"/>
                <a:cs typeface="Calibri"/>
              </a:rPr>
              <a:t>e</a:t>
            </a:r>
            <a:r>
              <a:rPr sz="1600" b="1" dirty="0">
                <a:latin typeface="Calibri"/>
                <a:cs typeface="Calibri"/>
              </a:rPr>
              <a:t>r</a:t>
            </a:r>
            <a:r>
              <a:rPr sz="1600" b="1" spc="-12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ha</a:t>
            </a:r>
            <a:r>
              <a:rPr sz="1600" b="1" spc="-25" dirty="0">
                <a:latin typeface="Calibri"/>
                <a:cs typeface="Calibri"/>
              </a:rPr>
              <a:t>r</a:t>
            </a:r>
            <a:r>
              <a:rPr sz="1600" b="1" dirty="0">
                <a:latin typeface="Calibri"/>
                <a:cs typeface="Calibri"/>
              </a:rPr>
              <a:t>ac</a:t>
            </a:r>
            <a:r>
              <a:rPr sz="1600" b="1" spc="-35" dirty="0">
                <a:latin typeface="Calibri"/>
                <a:cs typeface="Calibri"/>
              </a:rPr>
              <a:t>t</a:t>
            </a:r>
            <a:r>
              <a:rPr sz="1600" b="1" dirty="0">
                <a:latin typeface="Calibri"/>
                <a:cs typeface="Calibri"/>
              </a:rPr>
              <a:t>er</a:t>
            </a:r>
            <a:r>
              <a:rPr sz="1600" b="1" spc="-35" dirty="0">
                <a:latin typeface="Calibri"/>
                <a:cs typeface="Calibri"/>
              </a:rPr>
              <a:t>i</a:t>
            </a:r>
            <a:r>
              <a:rPr sz="1600" b="1" spc="-20" dirty="0">
                <a:latin typeface="Calibri"/>
                <a:cs typeface="Calibri"/>
              </a:rPr>
              <a:t>s</a:t>
            </a:r>
            <a:r>
              <a:rPr sz="1600" b="1" spc="-30" dirty="0">
                <a:latin typeface="Calibri"/>
                <a:cs typeface="Calibri"/>
              </a:rPr>
              <a:t>t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spc="-5" dirty="0">
                <a:latin typeface="Calibri"/>
                <a:cs typeface="Calibri"/>
              </a:rPr>
              <a:t>cs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0835" y="3131947"/>
            <a:ext cx="5104130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13995" marR="5080" indent="-213995">
              <a:lnSpc>
                <a:spcPct val="100000"/>
              </a:lnSpc>
              <a:spcBef>
                <a:spcPts val="90"/>
              </a:spcBef>
              <a:buSzPct val="90000"/>
              <a:buFont typeface="Wingdings"/>
              <a:buChar char=""/>
              <a:tabLst>
                <a:tab pos="213995" algn="l"/>
              </a:tabLst>
            </a:pPr>
            <a:r>
              <a:rPr sz="2000" spc="-10" dirty="0">
                <a:latin typeface="Calibri"/>
                <a:cs typeface="Calibri"/>
              </a:rPr>
              <a:t>The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current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gain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has 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value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less </a:t>
            </a:r>
            <a:r>
              <a:rPr sz="2000" spc="-5" dirty="0">
                <a:latin typeface="Calibri"/>
                <a:cs typeface="Calibri"/>
              </a:rPr>
              <a:t>than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1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and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can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expressed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19250" y="3857536"/>
            <a:ext cx="1818513" cy="551776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230835" y="4689475"/>
            <a:ext cx="568769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spc="-5" dirty="0">
                <a:latin typeface="Calibri"/>
                <a:cs typeface="Calibri"/>
              </a:rPr>
              <a:t>C</a:t>
            </a:r>
            <a:r>
              <a:rPr sz="2200" spc="10" dirty="0">
                <a:latin typeface="Calibri"/>
                <a:cs typeface="Calibri"/>
              </a:rPr>
              <a:t>ommo</a:t>
            </a:r>
            <a:r>
              <a:rPr sz="2200" dirty="0">
                <a:latin typeface="Calibri"/>
                <a:cs typeface="Calibri"/>
              </a:rPr>
              <a:t>n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</a:t>
            </a:r>
            <a:r>
              <a:rPr sz="2200" spc="5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l</a:t>
            </a:r>
            <a:r>
              <a:rPr sz="2200" spc="-10" dirty="0">
                <a:latin typeface="Calibri"/>
                <a:cs typeface="Calibri"/>
              </a:rPr>
              <a:t>l</a:t>
            </a:r>
            <a:r>
              <a:rPr sz="2200" dirty="0">
                <a:latin typeface="Calibri"/>
                <a:cs typeface="Calibri"/>
              </a:rPr>
              <a:t>ec</a:t>
            </a:r>
            <a:r>
              <a:rPr sz="2200" spc="-15" dirty="0">
                <a:latin typeface="Calibri"/>
                <a:cs typeface="Calibri"/>
              </a:rPr>
              <a:t>t</a:t>
            </a:r>
            <a:r>
              <a:rPr sz="2200" spc="10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r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(CC</a:t>
            </a:r>
            <a:r>
              <a:rPr sz="2200" dirty="0">
                <a:latin typeface="Calibri"/>
                <a:cs typeface="Calibri"/>
              </a:rPr>
              <a:t>)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</a:t>
            </a:r>
            <a:r>
              <a:rPr sz="2200" spc="5" dirty="0">
                <a:latin typeface="Calibri"/>
                <a:cs typeface="Calibri"/>
              </a:rPr>
              <a:t>o</a:t>
            </a:r>
            <a:r>
              <a:rPr sz="2200" spc="-35" dirty="0">
                <a:latin typeface="Calibri"/>
                <a:cs typeface="Calibri"/>
              </a:rPr>
              <a:t>n</a:t>
            </a:r>
            <a:r>
              <a:rPr sz="2200" spc="-5" dirty="0">
                <a:latin typeface="Calibri"/>
                <a:cs typeface="Calibri"/>
              </a:rPr>
              <a:t>fi</a:t>
            </a:r>
            <a:r>
              <a:rPr sz="2200" spc="-15" dirty="0">
                <a:latin typeface="Calibri"/>
                <a:cs typeface="Calibri"/>
              </a:rPr>
              <a:t>g</a:t>
            </a:r>
            <a:r>
              <a:rPr sz="2200" spc="-10" dirty="0">
                <a:latin typeface="Calibri"/>
                <a:cs typeface="Calibri"/>
              </a:rPr>
              <a:t>u</a:t>
            </a:r>
            <a:r>
              <a:rPr sz="2200" spc="-50" dirty="0">
                <a:latin typeface="Calibri"/>
                <a:cs typeface="Calibri"/>
              </a:rPr>
              <a:t>r</a:t>
            </a:r>
            <a:r>
              <a:rPr sz="2200" spc="-30" dirty="0">
                <a:latin typeface="Calibri"/>
                <a:cs typeface="Calibri"/>
              </a:rPr>
              <a:t>a</a:t>
            </a:r>
            <a:r>
              <a:rPr sz="2200" spc="-20" dirty="0">
                <a:latin typeface="Calibri"/>
                <a:cs typeface="Calibri"/>
              </a:rPr>
              <a:t>t</a:t>
            </a:r>
            <a:r>
              <a:rPr sz="2200" spc="-30" dirty="0">
                <a:latin typeface="Calibri"/>
                <a:cs typeface="Calibri"/>
              </a:rPr>
              <a:t>i</a:t>
            </a:r>
            <a:r>
              <a:rPr sz="2200" spc="-15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n</a:t>
            </a:r>
            <a:r>
              <a:rPr sz="2200" spc="-114" dirty="0">
                <a:latin typeface="Calibri"/>
                <a:cs typeface="Calibri"/>
              </a:rPr>
              <a:t> </a:t>
            </a:r>
            <a:r>
              <a:rPr sz="2200" spc="10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f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spc="-165" dirty="0">
                <a:latin typeface="Calibri"/>
                <a:cs typeface="Calibri"/>
              </a:rPr>
              <a:t>T</a:t>
            </a:r>
            <a:r>
              <a:rPr sz="2200" spc="-75" dirty="0">
                <a:latin typeface="Calibri"/>
                <a:cs typeface="Calibri"/>
              </a:rPr>
              <a:t>r</a:t>
            </a:r>
            <a:r>
              <a:rPr sz="2200" spc="-30" dirty="0">
                <a:latin typeface="Calibri"/>
                <a:cs typeface="Calibri"/>
              </a:rPr>
              <a:t>a</a:t>
            </a:r>
            <a:r>
              <a:rPr sz="2200" spc="-35" dirty="0">
                <a:latin typeface="Calibri"/>
                <a:cs typeface="Calibri"/>
              </a:rPr>
              <a:t>n</a:t>
            </a:r>
            <a:r>
              <a:rPr sz="2200" spc="-25" dirty="0">
                <a:latin typeface="Calibri"/>
                <a:cs typeface="Calibri"/>
              </a:rPr>
              <a:t>s</a:t>
            </a:r>
            <a:r>
              <a:rPr sz="2200" spc="-30" dirty="0">
                <a:latin typeface="Calibri"/>
                <a:cs typeface="Calibri"/>
              </a:rPr>
              <a:t>i</a:t>
            </a:r>
            <a:r>
              <a:rPr sz="2200" spc="-50" dirty="0">
                <a:latin typeface="Calibri"/>
                <a:cs typeface="Calibri"/>
              </a:rPr>
              <a:t>s</a:t>
            </a:r>
            <a:r>
              <a:rPr sz="2200" spc="-45" dirty="0">
                <a:latin typeface="Calibri"/>
                <a:cs typeface="Calibri"/>
              </a:rPr>
              <a:t>t</a:t>
            </a:r>
            <a:r>
              <a:rPr sz="2200" spc="-15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r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0"/>
            <a:ext cx="9141460" cy="911860"/>
          </a:xfrm>
          <a:custGeom>
            <a:avLst/>
            <a:gdLst/>
            <a:ahLst/>
            <a:cxnLst/>
            <a:rect l="l" t="t" r="r" b="b"/>
            <a:pathLst>
              <a:path w="9141460" h="911860">
                <a:moveTo>
                  <a:pt x="9140952" y="0"/>
                </a:moveTo>
                <a:lnTo>
                  <a:pt x="0" y="0"/>
                </a:lnTo>
                <a:lnTo>
                  <a:pt x="0" y="911351"/>
                </a:lnTo>
                <a:lnTo>
                  <a:pt x="9140952" y="911351"/>
                </a:lnTo>
                <a:lnTo>
                  <a:pt x="9140952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86029" y="179654"/>
            <a:ext cx="463486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TRAN</a:t>
            </a:r>
            <a:r>
              <a:rPr spc="-15" dirty="0"/>
              <a:t>S</a:t>
            </a:r>
            <a:r>
              <a:rPr dirty="0"/>
              <a:t>I</a:t>
            </a:r>
            <a:r>
              <a:rPr spc="-20" dirty="0"/>
              <a:t>S</a:t>
            </a:r>
            <a:r>
              <a:rPr dirty="0"/>
              <a:t>T</a:t>
            </a:r>
            <a:r>
              <a:rPr spc="-25" dirty="0"/>
              <a:t>O</a:t>
            </a:r>
            <a:r>
              <a:rPr spc="5" dirty="0"/>
              <a:t>R</a:t>
            </a:r>
            <a:r>
              <a:rPr spc="-190" dirty="0"/>
              <a:t> </a:t>
            </a:r>
            <a:r>
              <a:rPr dirty="0"/>
              <a:t>CHARA</a:t>
            </a:r>
            <a:r>
              <a:rPr spc="5" dirty="0"/>
              <a:t>C</a:t>
            </a:r>
            <a:r>
              <a:rPr spc="-5" dirty="0"/>
              <a:t>TERI</a:t>
            </a:r>
            <a:r>
              <a:rPr spc="-20" dirty="0"/>
              <a:t>S</a:t>
            </a:r>
            <a:r>
              <a:rPr spc="-5" dirty="0"/>
              <a:t>TICS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8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05800" y="0"/>
            <a:ext cx="835151" cy="89611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9915" y="342544"/>
            <a:ext cx="4591685" cy="357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70"/>
              </a:lnSpc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TRAN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spc="-9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CHAR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25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TERI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TICS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0835" y="888284"/>
            <a:ext cx="8289290" cy="964565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04470" indent="-192405">
              <a:lnSpc>
                <a:spcPct val="100000"/>
              </a:lnSpc>
              <a:spcBef>
                <a:spcPts val="1395"/>
              </a:spcBef>
              <a:buSzPct val="90000"/>
              <a:buFont typeface="Wingdings"/>
              <a:buChar char=""/>
              <a:tabLst>
                <a:tab pos="205104" algn="l"/>
              </a:tabLst>
            </a:pPr>
            <a:r>
              <a:rPr sz="2000" spc="-10" dirty="0">
                <a:latin typeface="Calibri"/>
                <a:cs typeface="Calibri"/>
              </a:rPr>
              <a:t>This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45" dirty="0">
                <a:latin typeface="Calibri"/>
                <a:cs typeface="Calibri"/>
              </a:rPr>
              <a:t>offers</a:t>
            </a:r>
            <a:r>
              <a:rPr sz="2000" spc="-5" dirty="0">
                <a:latin typeface="Calibri"/>
                <a:cs typeface="Calibri"/>
              </a:rPr>
              <a:t> high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input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impedance,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low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output impedance, </a:t>
            </a:r>
            <a:r>
              <a:rPr sz="2000" spc="-35" dirty="0">
                <a:latin typeface="Calibri"/>
                <a:cs typeface="Calibri"/>
              </a:rPr>
              <a:t>voltage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gain</a:t>
            </a:r>
            <a:r>
              <a:rPr sz="2000" spc="-10" dirty="0">
                <a:latin typeface="Calibri"/>
                <a:cs typeface="Calibri"/>
              </a:rPr>
              <a:t> less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than</a:t>
            </a:r>
            <a:endParaRPr sz="2000">
              <a:latin typeface="Calibri"/>
              <a:cs typeface="Calibri"/>
            </a:endParaRPr>
          </a:p>
          <a:p>
            <a:pPr marL="238125">
              <a:lnSpc>
                <a:spcPct val="100000"/>
              </a:lnSpc>
              <a:spcBef>
                <a:spcPts val="1295"/>
              </a:spcBef>
            </a:pPr>
            <a:r>
              <a:rPr sz="2000" spc="-5" dirty="0">
                <a:latin typeface="Calibri"/>
                <a:cs typeface="Calibri"/>
              </a:rPr>
              <a:t>one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large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current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gain.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574" y="1981200"/>
            <a:ext cx="2666238" cy="217093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78048" y="2128139"/>
            <a:ext cx="2253742" cy="169595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89346" y="1652904"/>
            <a:ext cx="3168523" cy="170573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916929" y="3511677"/>
            <a:ext cx="240792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94995" marR="5080" indent="-58293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Calibri"/>
                <a:cs typeface="Calibri"/>
              </a:rPr>
              <a:t>F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g</a:t>
            </a:r>
            <a:r>
              <a:rPr sz="1600" b="1" spc="-5" dirty="0">
                <a:latin typeface="Calibri"/>
                <a:cs typeface="Calibri"/>
              </a:rPr>
              <a:t>.10</a:t>
            </a:r>
            <a:r>
              <a:rPr sz="1600" b="1" dirty="0">
                <a:latin typeface="Calibri"/>
                <a:cs typeface="Calibri"/>
              </a:rPr>
              <a:t>: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C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onf</a:t>
            </a:r>
            <a:r>
              <a:rPr sz="1600" b="1" spc="-20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gu</a:t>
            </a:r>
            <a:r>
              <a:rPr sz="1600" b="1" spc="-20" dirty="0">
                <a:latin typeface="Calibri"/>
                <a:cs typeface="Calibri"/>
              </a:rPr>
              <a:t>r</a:t>
            </a:r>
            <a:r>
              <a:rPr sz="1600" b="1" spc="-30" dirty="0">
                <a:latin typeface="Calibri"/>
                <a:cs typeface="Calibri"/>
              </a:rPr>
              <a:t>a</a:t>
            </a:r>
            <a:r>
              <a:rPr sz="1600" b="1" spc="-10" dirty="0">
                <a:latin typeface="Calibri"/>
                <a:cs typeface="Calibri"/>
              </a:rPr>
              <a:t>t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on</a:t>
            </a:r>
            <a:r>
              <a:rPr sz="1600" b="1" spc="-7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O</a:t>
            </a:r>
            <a:r>
              <a:rPr sz="1600" b="1" dirty="0">
                <a:latin typeface="Calibri"/>
                <a:cs typeface="Calibri"/>
              </a:rPr>
              <a:t>/P  </a:t>
            </a:r>
            <a:r>
              <a:rPr sz="1600" b="1" spc="-10" dirty="0">
                <a:latin typeface="Calibri"/>
                <a:cs typeface="Calibri"/>
              </a:rPr>
              <a:t>Characteristics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73704" y="3969511"/>
            <a:ext cx="22072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97205" marR="5080" indent="-48514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Calibri"/>
                <a:cs typeface="Calibri"/>
              </a:rPr>
              <a:t>F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g</a:t>
            </a:r>
            <a:r>
              <a:rPr sz="1600" b="1" spc="-5" dirty="0">
                <a:latin typeface="Calibri"/>
                <a:cs typeface="Calibri"/>
              </a:rPr>
              <a:t>.9</a:t>
            </a:r>
            <a:r>
              <a:rPr sz="1600" b="1" dirty="0">
                <a:latin typeface="Calibri"/>
                <a:cs typeface="Calibri"/>
              </a:rPr>
              <a:t>: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C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onf</a:t>
            </a:r>
            <a:r>
              <a:rPr sz="1600" b="1" spc="-20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gu</a:t>
            </a:r>
            <a:r>
              <a:rPr sz="1600" b="1" spc="-20" dirty="0">
                <a:latin typeface="Calibri"/>
                <a:cs typeface="Calibri"/>
              </a:rPr>
              <a:t>r</a:t>
            </a:r>
            <a:r>
              <a:rPr sz="1600" b="1" spc="-30" dirty="0">
                <a:latin typeface="Calibri"/>
                <a:cs typeface="Calibri"/>
              </a:rPr>
              <a:t>at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on</a:t>
            </a:r>
            <a:r>
              <a:rPr sz="1600" b="1" spc="-17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I</a:t>
            </a:r>
            <a:r>
              <a:rPr sz="1600" b="1" spc="5" dirty="0">
                <a:latin typeface="Calibri"/>
                <a:cs typeface="Calibri"/>
              </a:rPr>
              <a:t>/</a:t>
            </a:r>
            <a:r>
              <a:rPr sz="1600" b="1" dirty="0">
                <a:latin typeface="Calibri"/>
                <a:cs typeface="Calibri"/>
              </a:rPr>
              <a:t>P  </a:t>
            </a:r>
            <a:r>
              <a:rPr sz="1600" b="1" spc="-15" dirty="0">
                <a:latin typeface="Calibri"/>
                <a:cs typeface="Calibri"/>
              </a:rPr>
              <a:t>Characteristics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8909" y="4121911"/>
            <a:ext cx="2194560" cy="5149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Calibri"/>
                <a:cs typeface="Calibri"/>
              </a:rPr>
              <a:t>F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g</a:t>
            </a:r>
            <a:r>
              <a:rPr sz="1600" b="1" spc="-5" dirty="0">
                <a:latin typeface="Calibri"/>
                <a:cs typeface="Calibri"/>
              </a:rPr>
              <a:t>.8</a:t>
            </a:r>
            <a:r>
              <a:rPr sz="1600" b="1" dirty="0">
                <a:latin typeface="Calibri"/>
                <a:cs typeface="Calibri"/>
              </a:rPr>
              <a:t>: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NPN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00" dirty="0">
                <a:latin typeface="Calibri"/>
                <a:cs typeface="Calibri"/>
              </a:rPr>
              <a:t>T</a:t>
            </a:r>
            <a:r>
              <a:rPr sz="1600" b="1" spc="-45" dirty="0">
                <a:latin typeface="Calibri"/>
                <a:cs typeface="Calibri"/>
              </a:rPr>
              <a:t>r</a:t>
            </a:r>
            <a:r>
              <a:rPr sz="1600" b="1" spc="-30" dirty="0">
                <a:latin typeface="Calibri"/>
                <a:cs typeface="Calibri"/>
              </a:rPr>
              <a:t>a</a:t>
            </a:r>
            <a:r>
              <a:rPr sz="1600" b="1" spc="-25" dirty="0">
                <a:latin typeface="Calibri"/>
                <a:cs typeface="Calibri"/>
              </a:rPr>
              <a:t>n</a:t>
            </a:r>
            <a:r>
              <a:rPr sz="1600" b="1" spc="-20" dirty="0">
                <a:latin typeface="Calibri"/>
                <a:cs typeface="Calibri"/>
              </a:rPr>
              <a:t>s</a:t>
            </a:r>
            <a:r>
              <a:rPr sz="1600" b="1" spc="-35" dirty="0">
                <a:latin typeface="Calibri"/>
                <a:cs typeface="Calibri"/>
              </a:rPr>
              <a:t>i</a:t>
            </a:r>
            <a:r>
              <a:rPr sz="1600" b="1" spc="-45" dirty="0">
                <a:latin typeface="Calibri"/>
                <a:cs typeface="Calibri"/>
              </a:rPr>
              <a:t>s</a:t>
            </a:r>
            <a:r>
              <a:rPr sz="1600" b="1" spc="-55" dirty="0">
                <a:latin typeface="Calibri"/>
                <a:cs typeface="Calibri"/>
              </a:rPr>
              <a:t>t</a:t>
            </a:r>
            <a:r>
              <a:rPr sz="1600" b="1" spc="-30" dirty="0">
                <a:latin typeface="Calibri"/>
                <a:cs typeface="Calibri"/>
              </a:rPr>
              <a:t>o</a:t>
            </a:r>
            <a:r>
              <a:rPr sz="1600" b="1" dirty="0">
                <a:latin typeface="Calibri"/>
                <a:cs typeface="Calibri"/>
              </a:rPr>
              <a:t>r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n</a:t>
            </a:r>
            <a:r>
              <a:rPr sz="1600" b="1" spc="-14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C</a:t>
            </a:r>
            <a:endParaRPr sz="1600">
              <a:latin typeface="Calibri"/>
              <a:cs typeface="Calibri"/>
            </a:endParaRPr>
          </a:p>
          <a:p>
            <a:pPr marL="38100" algn="ctr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latin typeface="Calibri"/>
                <a:cs typeface="Calibri"/>
              </a:rPr>
              <a:t>Configuration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667000" y="4724400"/>
            <a:ext cx="2093976" cy="160020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5090286" y="5265877"/>
            <a:ext cx="2709545" cy="5149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sz="1600" b="1" dirty="0">
                <a:latin typeface="Calibri"/>
                <a:cs typeface="Calibri"/>
              </a:rPr>
              <a:t>F</a:t>
            </a:r>
            <a:r>
              <a:rPr sz="1600" b="1" spc="-10" dirty="0">
                <a:latin typeface="Calibri"/>
                <a:cs typeface="Calibri"/>
              </a:rPr>
              <a:t>i</a:t>
            </a:r>
            <a:r>
              <a:rPr sz="1600" b="1" spc="-5" dirty="0">
                <a:latin typeface="Calibri"/>
                <a:cs typeface="Calibri"/>
              </a:rPr>
              <a:t>g</a:t>
            </a:r>
            <a:r>
              <a:rPr sz="1600" b="1" dirty="0">
                <a:latin typeface="Calibri"/>
                <a:cs typeface="Calibri"/>
              </a:rPr>
              <a:t>.11: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</a:t>
            </a:r>
            <a:r>
              <a:rPr sz="1600" b="1" spc="5" dirty="0">
                <a:latin typeface="Calibri"/>
                <a:cs typeface="Calibri"/>
              </a:rPr>
              <a:t>C </a:t>
            </a:r>
            <a:r>
              <a:rPr sz="1600" b="1" spc="-10" dirty="0">
                <a:latin typeface="Calibri"/>
                <a:cs typeface="Calibri"/>
              </a:rPr>
              <a:t>C</a:t>
            </a:r>
            <a:r>
              <a:rPr sz="1600" b="1" spc="5" dirty="0">
                <a:latin typeface="Calibri"/>
                <a:cs typeface="Calibri"/>
              </a:rPr>
              <a:t>on</a:t>
            </a:r>
            <a:r>
              <a:rPr sz="1600" b="1" spc="-10" dirty="0">
                <a:latin typeface="Calibri"/>
                <a:cs typeface="Calibri"/>
              </a:rPr>
              <a:t>f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gu</a:t>
            </a:r>
            <a:r>
              <a:rPr sz="1600" b="1" spc="-20" dirty="0">
                <a:latin typeface="Calibri"/>
                <a:cs typeface="Calibri"/>
              </a:rPr>
              <a:t>r</a:t>
            </a:r>
            <a:r>
              <a:rPr sz="1600" b="1" spc="-25" dirty="0">
                <a:latin typeface="Calibri"/>
                <a:cs typeface="Calibri"/>
              </a:rPr>
              <a:t>a</a:t>
            </a:r>
            <a:r>
              <a:rPr sz="1600" b="1" spc="-10" dirty="0">
                <a:latin typeface="Calibri"/>
                <a:cs typeface="Calibri"/>
              </a:rPr>
              <a:t>t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spc="5" dirty="0">
                <a:latin typeface="Calibri"/>
                <a:cs typeface="Calibri"/>
              </a:rPr>
              <a:t>on</a:t>
            </a:r>
            <a:r>
              <a:rPr sz="1600" b="1" spc="-1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ur</a:t>
            </a:r>
            <a:r>
              <a:rPr sz="1600" b="1" spc="-20" dirty="0">
                <a:latin typeface="Calibri"/>
                <a:cs typeface="Calibri"/>
              </a:rPr>
              <a:t>r</a:t>
            </a:r>
            <a:r>
              <a:rPr sz="1600" b="1" spc="5" dirty="0">
                <a:latin typeface="Calibri"/>
                <a:cs typeface="Calibri"/>
              </a:rPr>
              <a:t>e</a:t>
            </a:r>
            <a:r>
              <a:rPr sz="1600" b="1" spc="-20" dirty="0">
                <a:latin typeface="Calibri"/>
                <a:cs typeface="Calibri"/>
              </a:rPr>
              <a:t>n</a:t>
            </a:r>
            <a:r>
              <a:rPr sz="1600" b="1" dirty="0">
                <a:latin typeface="Calibri"/>
                <a:cs typeface="Calibri"/>
              </a:rPr>
              <a:t>t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b="1" spc="-100" dirty="0">
                <a:latin typeface="Calibri"/>
                <a:cs typeface="Calibri"/>
              </a:rPr>
              <a:t>T</a:t>
            </a:r>
            <a:r>
              <a:rPr sz="1600" b="1" spc="-45" dirty="0">
                <a:latin typeface="Calibri"/>
                <a:cs typeface="Calibri"/>
              </a:rPr>
              <a:t>r</a:t>
            </a:r>
            <a:r>
              <a:rPr sz="1600" b="1" spc="-30" dirty="0">
                <a:latin typeface="Calibri"/>
                <a:cs typeface="Calibri"/>
              </a:rPr>
              <a:t>a</a:t>
            </a:r>
            <a:r>
              <a:rPr sz="1600" b="1" spc="-25" dirty="0">
                <a:latin typeface="Calibri"/>
                <a:cs typeface="Calibri"/>
              </a:rPr>
              <a:t>n</a:t>
            </a:r>
            <a:r>
              <a:rPr sz="1600" b="1" spc="-45" dirty="0">
                <a:latin typeface="Calibri"/>
                <a:cs typeface="Calibri"/>
              </a:rPr>
              <a:t>s</a:t>
            </a:r>
            <a:r>
              <a:rPr sz="1600" b="1" spc="-55" dirty="0">
                <a:latin typeface="Calibri"/>
                <a:cs typeface="Calibri"/>
              </a:rPr>
              <a:t>f</a:t>
            </a:r>
            <a:r>
              <a:rPr sz="1600" b="1" spc="-20" dirty="0">
                <a:latin typeface="Calibri"/>
                <a:cs typeface="Calibri"/>
              </a:rPr>
              <a:t>e</a:t>
            </a:r>
            <a:r>
              <a:rPr sz="1600" b="1" dirty="0">
                <a:latin typeface="Calibri"/>
                <a:cs typeface="Calibri"/>
              </a:rPr>
              <a:t>r</a:t>
            </a:r>
            <a:r>
              <a:rPr sz="1600" b="1" spc="-12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ha</a:t>
            </a:r>
            <a:r>
              <a:rPr sz="1600" b="1" spc="-25" dirty="0">
                <a:latin typeface="Calibri"/>
                <a:cs typeface="Calibri"/>
              </a:rPr>
              <a:t>r</a:t>
            </a:r>
            <a:r>
              <a:rPr sz="1600" b="1" dirty="0">
                <a:latin typeface="Calibri"/>
                <a:cs typeface="Calibri"/>
              </a:rPr>
              <a:t>ac</a:t>
            </a:r>
            <a:r>
              <a:rPr sz="1600" b="1" spc="-35" dirty="0">
                <a:latin typeface="Calibri"/>
                <a:cs typeface="Calibri"/>
              </a:rPr>
              <a:t>t</a:t>
            </a:r>
            <a:r>
              <a:rPr sz="1600" b="1" dirty="0">
                <a:latin typeface="Calibri"/>
                <a:cs typeface="Calibri"/>
              </a:rPr>
              <a:t>er</a:t>
            </a:r>
            <a:r>
              <a:rPr sz="1600" b="1" spc="-35" dirty="0">
                <a:latin typeface="Calibri"/>
                <a:cs typeface="Calibri"/>
              </a:rPr>
              <a:t>i</a:t>
            </a:r>
            <a:r>
              <a:rPr sz="1600" b="1" spc="-20" dirty="0">
                <a:latin typeface="Calibri"/>
                <a:cs typeface="Calibri"/>
              </a:rPr>
              <a:t>s</a:t>
            </a:r>
            <a:r>
              <a:rPr sz="1600" b="1" spc="-30" dirty="0">
                <a:latin typeface="Calibri"/>
                <a:cs typeface="Calibri"/>
              </a:rPr>
              <a:t>t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spc="-5" dirty="0">
                <a:latin typeface="Calibri"/>
                <a:cs typeface="Calibri"/>
              </a:rPr>
              <a:t>cs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0"/>
            <a:ext cx="9141460" cy="911860"/>
          </a:xfrm>
          <a:custGeom>
            <a:avLst/>
            <a:gdLst/>
            <a:ahLst/>
            <a:cxnLst/>
            <a:rect l="l" t="t" r="r" b="b"/>
            <a:pathLst>
              <a:path w="9141460" h="911860">
                <a:moveTo>
                  <a:pt x="9140952" y="0"/>
                </a:moveTo>
                <a:lnTo>
                  <a:pt x="0" y="0"/>
                </a:lnTo>
                <a:lnTo>
                  <a:pt x="0" y="911351"/>
                </a:lnTo>
                <a:lnTo>
                  <a:pt x="9140952" y="911351"/>
                </a:lnTo>
                <a:lnTo>
                  <a:pt x="9140952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29615" y="176530"/>
            <a:ext cx="463486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TRANS</a:t>
            </a:r>
            <a:r>
              <a:rPr spc="-10" dirty="0"/>
              <a:t>I</a:t>
            </a:r>
            <a:r>
              <a:rPr dirty="0"/>
              <a:t>ST</a:t>
            </a:r>
            <a:r>
              <a:rPr spc="-30" dirty="0"/>
              <a:t>O</a:t>
            </a:r>
            <a:r>
              <a:rPr dirty="0"/>
              <a:t>R</a:t>
            </a:r>
            <a:r>
              <a:rPr spc="-195" dirty="0"/>
              <a:t> </a:t>
            </a:r>
            <a:r>
              <a:rPr spc="-5" dirty="0"/>
              <a:t>CH</a:t>
            </a:r>
            <a:r>
              <a:rPr dirty="0"/>
              <a:t>ARAC</a:t>
            </a:r>
            <a:r>
              <a:rPr spc="5" dirty="0"/>
              <a:t>T</a:t>
            </a:r>
            <a:r>
              <a:rPr dirty="0"/>
              <a:t>ERI</a:t>
            </a:r>
            <a:r>
              <a:rPr spc="-15" dirty="0"/>
              <a:t>S</a:t>
            </a:r>
            <a:r>
              <a:rPr spc="-5" dirty="0"/>
              <a:t>TICS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9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F5F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</TotalTime>
  <Words>851</Words>
  <Application>Microsoft Office PowerPoint</Application>
  <PresentationFormat>On-screen Show (4:3)</PresentationFormat>
  <Paragraphs>133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Office Theme</vt:lpstr>
      <vt:lpstr>BIPOLAR JUNCTION TRANSISTOR</vt:lpstr>
      <vt:lpstr>CONTENTS</vt:lpstr>
      <vt:lpstr>PowerPoint Presentation</vt:lpstr>
      <vt:lpstr>INTRODUCTION</vt:lpstr>
      <vt:lpstr>TRANSISTOR OPERATION</vt:lpstr>
      <vt:lpstr>TRANSISTOR OPERATION</vt:lpstr>
      <vt:lpstr>TRANSISTOR CHARACTERISTICS</vt:lpstr>
      <vt:lpstr>TRANSISTOR CHARACTERISTICS</vt:lpstr>
      <vt:lpstr>TRANSISTOR CHARACTERISTICS</vt:lpstr>
      <vt:lpstr>TRANSISTOR CHARACTERISTICS</vt:lpstr>
      <vt:lpstr>COMPARISON OF TRANSISTOR CONFIGURATIONS</vt:lpstr>
      <vt:lpstr>DC AND AC LOAD LINE</vt:lpstr>
      <vt:lpstr>TRANSISTOR HYBRID PARAMETER MODEL</vt:lpstr>
      <vt:lpstr>TRANSISTOR HYBRID PARAMETER MODEL</vt:lpstr>
      <vt:lpstr>TRANSISTOR HYBRID PARAMETER MODEL</vt:lpstr>
      <vt:lpstr>TRANSISTOR HYBRID PARAMETER MODEL</vt:lpstr>
      <vt:lpstr>TRANSISTOR HYBRID PARAMETER MODEL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ANALOG AND DIGITAL ELECTRONICS (IT)</dc:title>
  <dc:creator>Chandra Shaker Arrabotu</dc:creator>
  <cp:lastModifiedBy>Chandra Shaker Arrabotu</cp:lastModifiedBy>
  <cp:revision>8</cp:revision>
  <dcterms:created xsi:type="dcterms:W3CDTF">2022-11-28T19:56:31Z</dcterms:created>
  <dcterms:modified xsi:type="dcterms:W3CDTF">2022-11-29T18:39:43Z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2019-08-02T00:00:00Z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2022-11-28T00:00:00Z</vt:filetime>
  </property>
</Properties>
</file>