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6"/>
  </p:notesMasterIdLst>
  <p:sldIdLst>
    <p:sldId id="256" r:id="rId2"/>
    <p:sldId id="257" r:id="rId3"/>
    <p:sldId id="292" r:id="rId4"/>
    <p:sldId id="293" r:id="rId5"/>
    <p:sldId id="294" r:id="rId6"/>
    <p:sldId id="296" r:id="rId7"/>
    <p:sldId id="297" r:id="rId8"/>
    <p:sldId id="298" r:id="rId9"/>
    <p:sldId id="299" r:id="rId10"/>
    <p:sldId id="300" r:id="rId11"/>
    <p:sldId id="301" r:id="rId12"/>
    <p:sldId id="302" r:id="rId13"/>
    <p:sldId id="303" r:id="rId14"/>
    <p:sldId id="304" r:id="rId1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54" autoAdjust="0"/>
  </p:normalViewPr>
  <p:slideViewPr>
    <p:cSldViewPr>
      <p:cViewPr varScale="1">
        <p:scale>
          <a:sx n="63" d="100"/>
          <a:sy n="63" d="100"/>
        </p:scale>
        <p:origin x="138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ndra Shaker Arrabotu" userId="9fa7441b53866eab" providerId="LiveId" clId="{5729F9BF-2AEF-493C-A7BB-6C46D342C824}"/>
    <pc:docChg chg="modSld">
      <pc:chgData name="Chandra Shaker Arrabotu" userId="9fa7441b53866eab" providerId="LiveId" clId="{5729F9BF-2AEF-493C-A7BB-6C46D342C824}" dt="2020-08-24T19:40:19.125" v="0" actId="20577"/>
      <pc:docMkLst>
        <pc:docMk/>
      </pc:docMkLst>
      <pc:sldChg chg="modSp mod">
        <pc:chgData name="Chandra Shaker Arrabotu" userId="9fa7441b53866eab" providerId="LiveId" clId="{5729F9BF-2AEF-493C-A7BB-6C46D342C824}" dt="2020-08-24T19:40:19.125" v="0" actId="20577"/>
        <pc:sldMkLst>
          <pc:docMk/>
          <pc:sldMk cId="0" sldId="256"/>
        </pc:sldMkLst>
        <pc:spChg chg="mod">
          <ac:chgData name="Chandra Shaker Arrabotu" userId="9fa7441b53866eab" providerId="LiveId" clId="{5729F9BF-2AEF-493C-A7BB-6C46D342C824}" dt="2020-08-24T19:40:19.125" v="0" actId="20577"/>
          <ac:spMkLst>
            <pc:docMk/>
            <pc:sldMk cId="0" sldId="256"/>
            <ac:spMk id="9" creationId="{F716C202-C1DD-4FB8-AB1A-9616DC315ADE}"/>
          </ac:spMkLst>
        </pc:sp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77380FE-29D1-4080-95F0-EDC690E32FA8}"/>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B31E036B-9369-4956-A07B-C1865BAA34DA}"/>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3D9DF25E-F282-488A-96F2-D1F2CEB80151}" type="datetimeFigureOut">
              <a:rPr lang="en-US"/>
              <a:pPr>
                <a:defRPr/>
              </a:pPr>
              <a:t>8/25/2020</a:t>
            </a:fld>
            <a:endParaRPr lang="en-US"/>
          </a:p>
        </p:txBody>
      </p:sp>
      <p:sp>
        <p:nvSpPr>
          <p:cNvPr id="4" name="Slide Image Placeholder 3">
            <a:extLst>
              <a:ext uri="{FF2B5EF4-FFF2-40B4-BE49-F238E27FC236}">
                <a16:creationId xmlns:a16="http://schemas.microsoft.com/office/drawing/2014/main" id="{232EF9C6-C35C-4E1C-B389-054CC74F9081}"/>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07D6A33A-6176-45F3-8598-7969BCC8A717}"/>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AE043970-22CE-42F7-8393-FBFC9485CCB1}"/>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9855CA43-C401-4F00-AA6E-9F6B57FAA79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9DA4FE9E-9E0E-4CF7-9C02-946B2FC5AE1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rgbClr val="0000FF"/>
                </a:solidFill>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a:extLst>
              <a:ext uri="{FF2B5EF4-FFF2-40B4-BE49-F238E27FC236}">
                <a16:creationId xmlns:a16="http://schemas.microsoft.com/office/drawing/2014/main" id="{E7926FC7-5003-48D9-B903-FDCCA4EB0CA5}"/>
              </a:ext>
            </a:extLst>
          </p:cNvPr>
          <p:cNvSpPr>
            <a:spLocks noGrp="1"/>
          </p:cNvSpPr>
          <p:nvPr>
            <p:ph type="dt" sz="half" idx="10"/>
          </p:nvPr>
        </p:nvSpPr>
        <p:spPr/>
        <p:txBody>
          <a:bodyPr/>
          <a:lstStyle>
            <a:lvl1pPr>
              <a:defRPr/>
            </a:lvl1pPr>
          </a:lstStyle>
          <a:p>
            <a:pPr>
              <a:defRPr/>
            </a:pPr>
            <a:fld id="{D1EEF954-CE33-4246-A11E-5E20257229C4}" type="datetime3">
              <a:rPr lang="en-US"/>
              <a:pPr>
                <a:defRPr/>
              </a:pPr>
              <a:t>25 August 2020</a:t>
            </a:fld>
            <a:endParaRPr lang="en-US"/>
          </a:p>
        </p:txBody>
      </p:sp>
      <p:sp>
        <p:nvSpPr>
          <p:cNvPr id="5" name="Footer Placeholder 4">
            <a:extLst>
              <a:ext uri="{FF2B5EF4-FFF2-40B4-BE49-F238E27FC236}">
                <a16:creationId xmlns:a16="http://schemas.microsoft.com/office/drawing/2014/main" id="{BBF4421D-D642-4D56-8861-97B8ED40C0ED}"/>
              </a:ext>
            </a:extLst>
          </p:cNvPr>
          <p:cNvSpPr>
            <a:spLocks noGrp="1"/>
          </p:cNvSpPr>
          <p:nvPr>
            <p:ph type="ftr" sz="quarter" idx="11"/>
          </p:nvPr>
        </p:nvSpPr>
        <p:spPr/>
        <p:txBody>
          <a:bodyPr/>
          <a:lstStyle>
            <a:lvl1pPr>
              <a:defRPr/>
            </a:lvl1pPr>
          </a:lstStyle>
          <a:p>
            <a:pPr>
              <a:defRPr/>
            </a:pPr>
            <a:r>
              <a:rPr lang="en-US"/>
              <a:t>Embedded System Design</a:t>
            </a:r>
          </a:p>
        </p:txBody>
      </p:sp>
      <p:sp>
        <p:nvSpPr>
          <p:cNvPr id="6" name="Slide Number Placeholder 5">
            <a:extLst>
              <a:ext uri="{FF2B5EF4-FFF2-40B4-BE49-F238E27FC236}">
                <a16:creationId xmlns:a16="http://schemas.microsoft.com/office/drawing/2014/main" id="{3615F1BD-E373-4332-95B2-60A5E97CA8F4}"/>
              </a:ext>
            </a:extLst>
          </p:cNvPr>
          <p:cNvSpPr>
            <a:spLocks noGrp="1"/>
          </p:cNvSpPr>
          <p:nvPr>
            <p:ph type="sldNum" sz="quarter" idx="12"/>
          </p:nvPr>
        </p:nvSpPr>
        <p:spPr/>
        <p:txBody>
          <a:bodyPr/>
          <a:lstStyle>
            <a:lvl1pPr>
              <a:defRPr/>
            </a:lvl1pPr>
          </a:lstStyle>
          <a:p>
            <a:pPr>
              <a:defRPr/>
            </a:pPr>
            <a:fld id="{A1FFDAD7-5D78-4513-B506-F7C65B9A57D4}" type="slidenum">
              <a:rPr lang="en-US" altLang="en-US"/>
              <a:pPr>
                <a:defRPr/>
              </a:pPr>
              <a:t>‹#›</a:t>
            </a:fld>
            <a:endParaRPr lang="en-US" altLang="en-US"/>
          </a:p>
        </p:txBody>
      </p:sp>
    </p:spTree>
    <p:extLst>
      <p:ext uri="{BB962C8B-B14F-4D97-AF65-F5344CB8AC3E}">
        <p14:creationId xmlns:p14="http://schemas.microsoft.com/office/powerpoint/2010/main" val="257466811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F268B3-EF5C-4F96-91DB-531E735883C0}"/>
              </a:ext>
            </a:extLst>
          </p:cNvPr>
          <p:cNvSpPr>
            <a:spLocks noGrp="1"/>
          </p:cNvSpPr>
          <p:nvPr>
            <p:ph type="dt" sz="half" idx="10"/>
          </p:nvPr>
        </p:nvSpPr>
        <p:spPr/>
        <p:txBody>
          <a:bodyPr/>
          <a:lstStyle>
            <a:lvl1pPr>
              <a:defRPr/>
            </a:lvl1pPr>
          </a:lstStyle>
          <a:p>
            <a:pPr>
              <a:defRPr/>
            </a:pPr>
            <a:fld id="{D5AE5CA0-5149-4E97-9B18-2EFAFF73C30C}" type="datetime3">
              <a:rPr lang="en-US"/>
              <a:pPr>
                <a:defRPr/>
              </a:pPr>
              <a:t>25 August 2020</a:t>
            </a:fld>
            <a:endParaRPr lang="en-US"/>
          </a:p>
        </p:txBody>
      </p:sp>
      <p:sp>
        <p:nvSpPr>
          <p:cNvPr id="5" name="Footer Placeholder 4">
            <a:extLst>
              <a:ext uri="{FF2B5EF4-FFF2-40B4-BE49-F238E27FC236}">
                <a16:creationId xmlns:a16="http://schemas.microsoft.com/office/drawing/2014/main" id="{874CC55E-A6AB-46C9-9381-729201AB46C2}"/>
              </a:ext>
            </a:extLst>
          </p:cNvPr>
          <p:cNvSpPr>
            <a:spLocks noGrp="1"/>
          </p:cNvSpPr>
          <p:nvPr>
            <p:ph type="ftr" sz="quarter" idx="11"/>
          </p:nvPr>
        </p:nvSpPr>
        <p:spPr/>
        <p:txBody>
          <a:bodyPr/>
          <a:lstStyle>
            <a:lvl1pPr>
              <a:defRPr/>
            </a:lvl1pPr>
          </a:lstStyle>
          <a:p>
            <a:pPr>
              <a:defRPr/>
            </a:pPr>
            <a:r>
              <a:rPr lang="en-US"/>
              <a:t>VLSI Design</a:t>
            </a:r>
          </a:p>
        </p:txBody>
      </p:sp>
      <p:sp>
        <p:nvSpPr>
          <p:cNvPr id="6" name="Slide Number Placeholder 5">
            <a:extLst>
              <a:ext uri="{FF2B5EF4-FFF2-40B4-BE49-F238E27FC236}">
                <a16:creationId xmlns:a16="http://schemas.microsoft.com/office/drawing/2014/main" id="{D6607048-F2F8-4041-9956-387621C3B222}"/>
              </a:ext>
            </a:extLst>
          </p:cNvPr>
          <p:cNvSpPr>
            <a:spLocks noGrp="1"/>
          </p:cNvSpPr>
          <p:nvPr>
            <p:ph type="sldNum" sz="quarter" idx="12"/>
          </p:nvPr>
        </p:nvSpPr>
        <p:spPr/>
        <p:txBody>
          <a:bodyPr/>
          <a:lstStyle>
            <a:lvl1pPr>
              <a:defRPr/>
            </a:lvl1pPr>
          </a:lstStyle>
          <a:p>
            <a:pPr>
              <a:defRPr/>
            </a:pPr>
            <a:fld id="{CD620678-C0A6-4CED-8478-0DDC5DF91ABC}" type="slidenum">
              <a:rPr lang="en-US" altLang="en-US"/>
              <a:pPr>
                <a:defRPr/>
              </a:pPr>
              <a:t>‹#›</a:t>
            </a:fld>
            <a:endParaRPr lang="en-US" altLang="en-US"/>
          </a:p>
        </p:txBody>
      </p:sp>
    </p:spTree>
    <p:extLst>
      <p:ext uri="{BB962C8B-B14F-4D97-AF65-F5344CB8AC3E}">
        <p14:creationId xmlns:p14="http://schemas.microsoft.com/office/powerpoint/2010/main" val="938017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04E76E-C752-4930-BEB9-6C87C565AEC1}"/>
              </a:ext>
            </a:extLst>
          </p:cNvPr>
          <p:cNvSpPr>
            <a:spLocks noGrp="1"/>
          </p:cNvSpPr>
          <p:nvPr>
            <p:ph type="dt" sz="half" idx="10"/>
          </p:nvPr>
        </p:nvSpPr>
        <p:spPr/>
        <p:txBody>
          <a:bodyPr/>
          <a:lstStyle>
            <a:lvl1pPr>
              <a:defRPr/>
            </a:lvl1pPr>
          </a:lstStyle>
          <a:p>
            <a:pPr>
              <a:defRPr/>
            </a:pPr>
            <a:fld id="{79C5FF2D-6A4C-425B-8F43-8031B541FC07}" type="datetime3">
              <a:rPr lang="en-US"/>
              <a:pPr>
                <a:defRPr/>
              </a:pPr>
              <a:t>25 August 2020</a:t>
            </a:fld>
            <a:endParaRPr lang="en-US"/>
          </a:p>
        </p:txBody>
      </p:sp>
      <p:sp>
        <p:nvSpPr>
          <p:cNvPr id="5" name="Footer Placeholder 4">
            <a:extLst>
              <a:ext uri="{FF2B5EF4-FFF2-40B4-BE49-F238E27FC236}">
                <a16:creationId xmlns:a16="http://schemas.microsoft.com/office/drawing/2014/main" id="{92C2E1C8-4358-4D26-B742-499DE66FDE17}"/>
              </a:ext>
            </a:extLst>
          </p:cNvPr>
          <p:cNvSpPr>
            <a:spLocks noGrp="1"/>
          </p:cNvSpPr>
          <p:nvPr>
            <p:ph type="ftr" sz="quarter" idx="11"/>
          </p:nvPr>
        </p:nvSpPr>
        <p:spPr/>
        <p:txBody>
          <a:bodyPr/>
          <a:lstStyle>
            <a:lvl1pPr>
              <a:defRPr/>
            </a:lvl1pPr>
          </a:lstStyle>
          <a:p>
            <a:pPr>
              <a:defRPr/>
            </a:pPr>
            <a:r>
              <a:rPr lang="en-US"/>
              <a:t>VLSI Design</a:t>
            </a:r>
          </a:p>
        </p:txBody>
      </p:sp>
      <p:sp>
        <p:nvSpPr>
          <p:cNvPr id="6" name="Slide Number Placeholder 5">
            <a:extLst>
              <a:ext uri="{FF2B5EF4-FFF2-40B4-BE49-F238E27FC236}">
                <a16:creationId xmlns:a16="http://schemas.microsoft.com/office/drawing/2014/main" id="{BBE46296-287B-4C29-800D-1017F4E81685}"/>
              </a:ext>
            </a:extLst>
          </p:cNvPr>
          <p:cNvSpPr>
            <a:spLocks noGrp="1"/>
          </p:cNvSpPr>
          <p:nvPr>
            <p:ph type="sldNum" sz="quarter" idx="12"/>
          </p:nvPr>
        </p:nvSpPr>
        <p:spPr/>
        <p:txBody>
          <a:bodyPr/>
          <a:lstStyle>
            <a:lvl1pPr>
              <a:defRPr/>
            </a:lvl1pPr>
          </a:lstStyle>
          <a:p>
            <a:pPr>
              <a:defRPr/>
            </a:pPr>
            <a:fld id="{DFE2E079-8908-4BE8-B41E-F5562939B18A}" type="slidenum">
              <a:rPr lang="en-US" altLang="en-US"/>
              <a:pPr>
                <a:defRPr/>
              </a:pPr>
              <a:t>‹#›</a:t>
            </a:fld>
            <a:endParaRPr lang="en-US" altLang="en-US"/>
          </a:p>
        </p:txBody>
      </p:sp>
    </p:spTree>
    <p:extLst>
      <p:ext uri="{BB962C8B-B14F-4D97-AF65-F5344CB8AC3E}">
        <p14:creationId xmlns:p14="http://schemas.microsoft.com/office/powerpoint/2010/main" val="3997734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0D7649F-B945-47B7-96DE-9A0AFC0CEAC7}"/>
              </a:ext>
            </a:extLst>
          </p:cNvPr>
          <p:cNvSpPr/>
          <p:nvPr userDrawn="1"/>
        </p:nvSpPr>
        <p:spPr>
          <a:xfrm>
            <a:off x="0" y="6461125"/>
            <a:ext cx="9144000" cy="381000"/>
          </a:xfrm>
          <a:prstGeom prst="rect">
            <a:avLst/>
          </a:prstGeom>
          <a:solidFill>
            <a:srgbClr val="13075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1" dirty="0">
              <a:solidFill>
                <a:srgbClr val="FFC000"/>
              </a:solidFill>
            </a:endParaRPr>
          </a:p>
        </p:txBody>
      </p:sp>
      <p:cxnSp>
        <p:nvCxnSpPr>
          <p:cNvPr id="5" name="Straight Connector 4">
            <a:extLst>
              <a:ext uri="{FF2B5EF4-FFF2-40B4-BE49-F238E27FC236}">
                <a16:creationId xmlns:a16="http://schemas.microsoft.com/office/drawing/2014/main" id="{C6AC9DF0-5998-42D6-A30B-019911CD69A8}"/>
              </a:ext>
            </a:extLst>
          </p:cNvPr>
          <p:cNvCxnSpPr/>
          <p:nvPr/>
        </p:nvCxnSpPr>
        <p:spPr>
          <a:xfrm>
            <a:off x="0" y="1219200"/>
            <a:ext cx="9144000" cy="1588"/>
          </a:xfrm>
          <a:prstGeom prst="line">
            <a:avLst/>
          </a:prstGeom>
          <a:ln/>
        </p:spPr>
        <p:style>
          <a:lnRef idx="3">
            <a:schemeClr val="accent6"/>
          </a:lnRef>
          <a:fillRef idx="0">
            <a:schemeClr val="accent6"/>
          </a:fillRef>
          <a:effectRef idx="2">
            <a:schemeClr val="accent6"/>
          </a:effectRef>
          <a:fontRef idx="minor">
            <a:schemeClr val="tx1"/>
          </a:fontRef>
        </p:style>
      </p:cxnSp>
      <p:sp>
        <p:nvSpPr>
          <p:cNvPr id="2" name="Title 1"/>
          <p:cNvSpPr>
            <a:spLocks noGrp="1"/>
          </p:cNvSpPr>
          <p:nvPr>
            <p:ph type="title"/>
          </p:nvPr>
        </p:nvSpPr>
        <p:spPr>
          <a:xfrm>
            <a:off x="457200" y="-9427"/>
            <a:ext cx="8229600" cy="1143000"/>
          </a:xfrm>
        </p:spPr>
        <p:txBody>
          <a:bodyPr/>
          <a:lstStyle>
            <a:lvl1pPr>
              <a:defRPr sz="3600" b="1">
                <a:solidFill>
                  <a:srgbClr val="0000FF"/>
                </a:solidFill>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buNone/>
              <a:defRPr>
                <a:solidFill>
                  <a:schemeClr val="tx1">
                    <a:lumMod val="95000"/>
                    <a:lumOff val="5000"/>
                  </a:schemeClr>
                </a:solidFill>
                <a:latin typeface="Arial" pitchFamily="34" charset="0"/>
                <a:cs typeface="Arial" pitchFamily="34" charset="0"/>
              </a:defRPr>
            </a:lvl1pPr>
            <a:lvl2pPr>
              <a:defRPr>
                <a:solidFill>
                  <a:schemeClr val="tx1">
                    <a:lumMod val="95000"/>
                    <a:lumOff val="5000"/>
                  </a:schemeClr>
                </a:solidFill>
              </a:defRPr>
            </a:lvl2pPr>
            <a:lvl3pPr>
              <a:defRPr>
                <a:solidFill>
                  <a:schemeClr val="tx1">
                    <a:lumMod val="95000"/>
                    <a:lumOff val="5000"/>
                  </a:schemeClr>
                </a:solidFill>
              </a:defRPr>
            </a:lvl3pPr>
            <a:lvl4pPr>
              <a:defRPr>
                <a:solidFill>
                  <a:schemeClr val="tx1">
                    <a:lumMod val="95000"/>
                    <a:lumOff val="5000"/>
                  </a:schemeClr>
                </a:solidFill>
              </a:defRPr>
            </a:lvl4pPr>
            <a:lvl5pPr>
              <a:defRPr>
                <a:solidFill>
                  <a:schemeClr val="tx1">
                    <a:lumMod val="95000"/>
                    <a:lumOff val="5000"/>
                  </a:schemeClr>
                </a:solidFill>
              </a:defRPr>
            </a:lvl5pPr>
          </a:lstStyle>
          <a:p>
            <a:pPr lvl="0"/>
            <a:endParaRPr lang="en-US" dirty="0"/>
          </a:p>
        </p:txBody>
      </p:sp>
      <p:sp>
        <p:nvSpPr>
          <p:cNvPr id="6" name="Date Placeholder 3">
            <a:extLst>
              <a:ext uri="{FF2B5EF4-FFF2-40B4-BE49-F238E27FC236}">
                <a16:creationId xmlns:a16="http://schemas.microsoft.com/office/drawing/2014/main" id="{05398C7C-997C-4ED8-A8F2-5DF79BD92298}"/>
              </a:ext>
            </a:extLst>
          </p:cNvPr>
          <p:cNvSpPr>
            <a:spLocks noGrp="1"/>
          </p:cNvSpPr>
          <p:nvPr>
            <p:ph type="dt" sz="half" idx="10"/>
          </p:nvPr>
        </p:nvSpPr>
        <p:spPr>
          <a:xfrm>
            <a:off x="457200" y="6492875"/>
            <a:ext cx="2133600" cy="365125"/>
          </a:xfrm>
        </p:spPr>
        <p:txBody>
          <a:bodyPr/>
          <a:lstStyle>
            <a:lvl1pPr>
              <a:defRPr sz="1400" b="1">
                <a:solidFill>
                  <a:srgbClr val="FFC000"/>
                </a:solidFill>
                <a:latin typeface="Times New Roman" pitchFamily="18" charset="0"/>
                <a:cs typeface="Times New Roman" pitchFamily="18" charset="0"/>
              </a:defRPr>
            </a:lvl1pPr>
          </a:lstStyle>
          <a:p>
            <a:pPr>
              <a:defRPr/>
            </a:pPr>
            <a:fld id="{CC8F5AA1-1D43-46ED-AF34-F4D24C0EEB13}" type="datetime3">
              <a:rPr lang="en-US"/>
              <a:pPr>
                <a:defRPr/>
              </a:pPr>
              <a:t>25 August 2020</a:t>
            </a:fld>
            <a:endParaRPr lang="en-US" dirty="0"/>
          </a:p>
        </p:txBody>
      </p:sp>
      <p:sp>
        <p:nvSpPr>
          <p:cNvPr id="7" name="Footer Placeholder 4">
            <a:extLst>
              <a:ext uri="{FF2B5EF4-FFF2-40B4-BE49-F238E27FC236}">
                <a16:creationId xmlns:a16="http://schemas.microsoft.com/office/drawing/2014/main" id="{6ACE2DE5-FC52-442F-8D95-2BD942521A1C}"/>
              </a:ext>
            </a:extLst>
          </p:cNvPr>
          <p:cNvSpPr>
            <a:spLocks noGrp="1"/>
          </p:cNvSpPr>
          <p:nvPr>
            <p:ph type="ftr" sz="quarter" idx="11"/>
          </p:nvPr>
        </p:nvSpPr>
        <p:spPr>
          <a:xfrm>
            <a:off x="3124200" y="6478588"/>
            <a:ext cx="2895600" cy="365125"/>
          </a:xfrm>
        </p:spPr>
        <p:txBody>
          <a:bodyPr/>
          <a:lstStyle>
            <a:lvl1pPr>
              <a:defRPr sz="1400" b="1">
                <a:solidFill>
                  <a:srgbClr val="FFC000"/>
                </a:solidFill>
                <a:latin typeface="Times New Roman" pitchFamily="18" charset="0"/>
                <a:cs typeface="Times New Roman" pitchFamily="18" charset="0"/>
              </a:defRPr>
            </a:lvl1pPr>
          </a:lstStyle>
          <a:p>
            <a:pPr>
              <a:defRPr/>
            </a:pPr>
            <a:r>
              <a:rPr lang="en-US"/>
              <a:t>Embedded System Design</a:t>
            </a:r>
            <a:endParaRPr lang="en-US" dirty="0"/>
          </a:p>
        </p:txBody>
      </p:sp>
      <p:sp>
        <p:nvSpPr>
          <p:cNvPr id="8" name="Slide Number Placeholder 5">
            <a:extLst>
              <a:ext uri="{FF2B5EF4-FFF2-40B4-BE49-F238E27FC236}">
                <a16:creationId xmlns:a16="http://schemas.microsoft.com/office/drawing/2014/main" id="{26377532-BCBA-4547-AB75-548A3AEB23BE}"/>
              </a:ext>
            </a:extLst>
          </p:cNvPr>
          <p:cNvSpPr>
            <a:spLocks noGrp="1"/>
          </p:cNvSpPr>
          <p:nvPr>
            <p:ph type="sldNum" sz="quarter" idx="12"/>
          </p:nvPr>
        </p:nvSpPr>
        <p:spPr>
          <a:xfrm>
            <a:off x="7239000" y="6437313"/>
            <a:ext cx="1752600" cy="365125"/>
          </a:xfrm>
        </p:spPr>
        <p:txBody>
          <a:bodyPr/>
          <a:lstStyle>
            <a:lvl1pPr>
              <a:defRPr b="1">
                <a:solidFill>
                  <a:srgbClr val="FFC000"/>
                </a:solidFill>
                <a:latin typeface="Arial" panose="020B0604020202020204" pitchFamily="34" charset="0"/>
                <a:cs typeface="Arial" panose="020B0604020202020204" pitchFamily="34" charset="0"/>
              </a:defRPr>
            </a:lvl1pPr>
          </a:lstStyle>
          <a:p>
            <a:pPr>
              <a:defRPr/>
            </a:pPr>
            <a:fld id="{7C4BCD9D-6F65-41C2-A9CC-B6622A247CF2}" type="slidenum">
              <a:rPr lang="en-US" altLang="en-US"/>
              <a:pPr>
                <a:defRPr/>
              </a:pPr>
              <a:t>‹#›</a:t>
            </a:fld>
            <a:endParaRPr lang="en-US" altLang="en-US"/>
          </a:p>
        </p:txBody>
      </p:sp>
    </p:spTree>
    <p:extLst>
      <p:ext uri="{BB962C8B-B14F-4D97-AF65-F5344CB8AC3E}">
        <p14:creationId xmlns:p14="http://schemas.microsoft.com/office/powerpoint/2010/main" val="671164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02BAD3-7784-41B7-A02C-3248D848DC36}"/>
              </a:ext>
            </a:extLst>
          </p:cNvPr>
          <p:cNvSpPr>
            <a:spLocks noGrp="1"/>
          </p:cNvSpPr>
          <p:nvPr>
            <p:ph type="dt" sz="half" idx="10"/>
          </p:nvPr>
        </p:nvSpPr>
        <p:spPr/>
        <p:txBody>
          <a:bodyPr/>
          <a:lstStyle>
            <a:lvl1pPr>
              <a:defRPr>
                <a:solidFill>
                  <a:srgbClr val="FFFF00"/>
                </a:solidFill>
              </a:defRPr>
            </a:lvl1pPr>
          </a:lstStyle>
          <a:p>
            <a:pPr>
              <a:defRPr/>
            </a:pPr>
            <a:fld id="{07093366-7032-4919-99A1-623BA2343ACE}" type="datetime3">
              <a:rPr lang="en-US"/>
              <a:pPr>
                <a:defRPr/>
              </a:pPr>
              <a:t>25 August 2020</a:t>
            </a:fld>
            <a:endParaRPr lang="en-US" dirty="0"/>
          </a:p>
        </p:txBody>
      </p:sp>
      <p:sp>
        <p:nvSpPr>
          <p:cNvPr id="5" name="Footer Placeholder 4">
            <a:extLst>
              <a:ext uri="{FF2B5EF4-FFF2-40B4-BE49-F238E27FC236}">
                <a16:creationId xmlns:a16="http://schemas.microsoft.com/office/drawing/2014/main" id="{C7010C8A-B4FE-4E2A-A46A-B649E7F56BD3}"/>
              </a:ext>
            </a:extLst>
          </p:cNvPr>
          <p:cNvSpPr>
            <a:spLocks noGrp="1"/>
          </p:cNvSpPr>
          <p:nvPr>
            <p:ph type="ftr" sz="quarter" idx="11"/>
          </p:nvPr>
        </p:nvSpPr>
        <p:spPr/>
        <p:txBody>
          <a:bodyPr/>
          <a:lstStyle>
            <a:lvl1pPr>
              <a:defRPr>
                <a:solidFill>
                  <a:srgbClr val="FFFF00"/>
                </a:solidFill>
              </a:defRPr>
            </a:lvl1pPr>
          </a:lstStyle>
          <a:p>
            <a:pPr>
              <a:defRPr/>
            </a:pPr>
            <a:r>
              <a:rPr lang="en-US"/>
              <a:t>Embedded System Design</a:t>
            </a:r>
          </a:p>
        </p:txBody>
      </p:sp>
      <p:sp>
        <p:nvSpPr>
          <p:cNvPr id="6" name="Slide Number Placeholder 5">
            <a:extLst>
              <a:ext uri="{FF2B5EF4-FFF2-40B4-BE49-F238E27FC236}">
                <a16:creationId xmlns:a16="http://schemas.microsoft.com/office/drawing/2014/main" id="{CBF17A86-E2FC-4759-9A6C-01FA34FE2939}"/>
              </a:ext>
            </a:extLst>
          </p:cNvPr>
          <p:cNvSpPr>
            <a:spLocks noGrp="1"/>
          </p:cNvSpPr>
          <p:nvPr>
            <p:ph type="sldNum" sz="quarter" idx="12"/>
          </p:nvPr>
        </p:nvSpPr>
        <p:spPr/>
        <p:txBody>
          <a:bodyPr/>
          <a:lstStyle>
            <a:lvl1pPr>
              <a:defRPr/>
            </a:lvl1pPr>
          </a:lstStyle>
          <a:p>
            <a:pPr>
              <a:defRPr/>
            </a:pPr>
            <a:fld id="{6EB9A6FD-BF9D-4E19-95FD-5A48CD699F24}" type="slidenum">
              <a:rPr lang="en-US" altLang="en-US"/>
              <a:pPr>
                <a:defRPr/>
              </a:pPr>
              <a:t>‹#›</a:t>
            </a:fld>
            <a:endParaRPr lang="en-US" altLang="en-US"/>
          </a:p>
        </p:txBody>
      </p:sp>
    </p:spTree>
    <p:extLst>
      <p:ext uri="{BB962C8B-B14F-4D97-AF65-F5344CB8AC3E}">
        <p14:creationId xmlns:p14="http://schemas.microsoft.com/office/powerpoint/2010/main" val="220270229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FF"/>
                </a:solidFill>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solidFill>
                  <a:schemeClr val="tx1">
                    <a:lumMod val="95000"/>
                    <a:lumOff val="5000"/>
                  </a:schemeClr>
                </a:solidFill>
              </a:defRPr>
            </a:lvl1pPr>
            <a:lvl2pPr>
              <a:defRPr sz="2400">
                <a:solidFill>
                  <a:schemeClr val="tx1">
                    <a:lumMod val="95000"/>
                    <a:lumOff val="5000"/>
                  </a:schemeClr>
                </a:solidFill>
              </a:defRPr>
            </a:lvl2pPr>
            <a:lvl3pPr>
              <a:defRPr sz="2000">
                <a:solidFill>
                  <a:schemeClr val="tx1">
                    <a:lumMod val="95000"/>
                    <a:lumOff val="5000"/>
                  </a:schemeClr>
                </a:solidFill>
              </a:defRPr>
            </a:lvl3pPr>
            <a:lvl4pPr>
              <a:defRPr sz="1800">
                <a:solidFill>
                  <a:schemeClr val="tx1">
                    <a:lumMod val="95000"/>
                    <a:lumOff val="5000"/>
                  </a:schemeClr>
                </a:solidFill>
              </a:defRPr>
            </a:lvl4pPr>
            <a:lvl5pPr>
              <a:defRPr sz="1800">
                <a:solidFill>
                  <a:schemeClr val="tx1">
                    <a:lumMod val="95000"/>
                    <a:lumOff val="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chemeClr val="tx1">
                    <a:lumMod val="95000"/>
                    <a:lumOff val="5000"/>
                  </a:schemeClr>
                </a:solidFill>
              </a:defRPr>
            </a:lvl1pPr>
            <a:lvl2pPr>
              <a:defRPr sz="2400">
                <a:solidFill>
                  <a:schemeClr val="tx1">
                    <a:lumMod val="95000"/>
                    <a:lumOff val="5000"/>
                  </a:schemeClr>
                </a:solidFill>
              </a:defRPr>
            </a:lvl2pPr>
            <a:lvl3pPr>
              <a:defRPr sz="2000">
                <a:solidFill>
                  <a:schemeClr val="tx1">
                    <a:lumMod val="95000"/>
                    <a:lumOff val="5000"/>
                  </a:schemeClr>
                </a:solidFill>
              </a:defRPr>
            </a:lvl3pPr>
            <a:lvl4pPr>
              <a:defRPr sz="1800">
                <a:solidFill>
                  <a:schemeClr val="tx1">
                    <a:lumMod val="95000"/>
                    <a:lumOff val="5000"/>
                  </a:schemeClr>
                </a:solidFill>
              </a:defRPr>
            </a:lvl4pPr>
            <a:lvl5pPr>
              <a:defRPr sz="1800">
                <a:solidFill>
                  <a:schemeClr val="tx1">
                    <a:lumMod val="95000"/>
                    <a:lumOff val="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id="{3C24CFE7-3FC2-4BF5-B4C3-E35A969C60A5}"/>
              </a:ext>
            </a:extLst>
          </p:cNvPr>
          <p:cNvSpPr>
            <a:spLocks noGrp="1"/>
          </p:cNvSpPr>
          <p:nvPr>
            <p:ph type="dt" sz="half" idx="10"/>
          </p:nvPr>
        </p:nvSpPr>
        <p:spPr/>
        <p:txBody>
          <a:bodyPr/>
          <a:lstStyle>
            <a:lvl1pPr>
              <a:defRPr/>
            </a:lvl1pPr>
          </a:lstStyle>
          <a:p>
            <a:pPr>
              <a:defRPr/>
            </a:pPr>
            <a:fld id="{DCA8774D-A21D-4F6B-9754-52DCA7FD49AE}" type="datetime3">
              <a:rPr lang="en-US"/>
              <a:pPr>
                <a:defRPr/>
              </a:pPr>
              <a:t>25 August 2020</a:t>
            </a:fld>
            <a:endParaRPr lang="en-US" dirty="0"/>
          </a:p>
        </p:txBody>
      </p:sp>
      <p:sp>
        <p:nvSpPr>
          <p:cNvPr id="6" name="Footer Placeholder 4">
            <a:extLst>
              <a:ext uri="{FF2B5EF4-FFF2-40B4-BE49-F238E27FC236}">
                <a16:creationId xmlns:a16="http://schemas.microsoft.com/office/drawing/2014/main" id="{27C76FCC-CA0E-4C44-8705-57B7E9017450}"/>
              </a:ext>
            </a:extLst>
          </p:cNvPr>
          <p:cNvSpPr>
            <a:spLocks noGrp="1"/>
          </p:cNvSpPr>
          <p:nvPr>
            <p:ph type="ftr" sz="quarter" idx="11"/>
          </p:nvPr>
        </p:nvSpPr>
        <p:spPr/>
        <p:txBody>
          <a:bodyPr/>
          <a:lstStyle>
            <a:lvl1pPr>
              <a:defRPr/>
            </a:lvl1pPr>
          </a:lstStyle>
          <a:p>
            <a:pPr>
              <a:defRPr/>
            </a:pPr>
            <a:r>
              <a:rPr lang="en-US"/>
              <a:t>Embedded System Design</a:t>
            </a:r>
          </a:p>
        </p:txBody>
      </p:sp>
      <p:sp>
        <p:nvSpPr>
          <p:cNvPr id="7" name="Slide Number Placeholder 5">
            <a:extLst>
              <a:ext uri="{FF2B5EF4-FFF2-40B4-BE49-F238E27FC236}">
                <a16:creationId xmlns:a16="http://schemas.microsoft.com/office/drawing/2014/main" id="{BACC1A54-B807-4AAA-84CA-DC51224BBA69}"/>
              </a:ext>
            </a:extLst>
          </p:cNvPr>
          <p:cNvSpPr>
            <a:spLocks noGrp="1"/>
          </p:cNvSpPr>
          <p:nvPr>
            <p:ph type="sldNum" sz="quarter" idx="12"/>
          </p:nvPr>
        </p:nvSpPr>
        <p:spPr/>
        <p:txBody>
          <a:bodyPr/>
          <a:lstStyle>
            <a:lvl1pPr>
              <a:defRPr/>
            </a:lvl1pPr>
          </a:lstStyle>
          <a:p>
            <a:pPr>
              <a:defRPr/>
            </a:pPr>
            <a:fld id="{D3355422-92B9-4438-B683-20FC717100DB}" type="slidenum">
              <a:rPr lang="en-US" altLang="en-US"/>
              <a:pPr>
                <a:defRPr/>
              </a:pPr>
              <a:t>‹#›</a:t>
            </a:fld>
            <a:endParaRPr lang="en-US" altLang="en-US"/>
          </a:p>
        </p:txBody>
      </p:sp>
    </p:spTree>
    <p:extLst>
      <p:ext uri="{BB962C8B-B14F-4D97-AF65-F5344CB8AC3E}">
        <p14:creationId xmlns:p14="http://schemas.microsoft.com/office/powerpoint/2010/main" val="3351379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2DC2C153-0B20-467A-8E8E-7C851863D504}"/>
              </a:ext>
            </a:extLst>
          </p:cNvPr>
          <p:cNvSpPr>
            <a:spLocks noGrp="1"/>
          </p:cNvSpPr>
          <p:nvPr>
            <p:ph type="dt" sz="half" idx="10"/>
          </p:nvPr>
        </p:nvSpPr>
        <p:spPr/>
        <p:txBody>
          <a:bodyPr/>
          <a:lstStyle>
            <a:lvl1pPr>
              <a:defRPr/>
            </a:lvl1pPr>
          </a:lstStyle>
          <a:p>
            <a:pPr>
              <a:defRPr/>
            </a:pPr>
            <a:fld id="{5AB22EEE-354F-4B3D-B9A0-06845AB2B964}" type="datetime3">
              <a:rPr lang="en-US"/>
              <a:pPr>
                <a:defRPr/>
              </a:pPr>
              <a:t>25 August 2020</a:t>
            </a:fld>
            <a:endParaRPr lang="en-US" dirty="0"/>
          </a:p>
        </p:txBody>
      </p:sp>
      <p:sp>
        <p:nvSpPr>
          <p:cNvPr id="8" name="Footer Placeholder 4">
            <a:extLst>
              <a:ext uri="{FF2B5EF4-FFF2-40B4-BE49-F238E27FC236}">
                <a16:creationId xmlns:a16="http://schemas.microsoft.com/office/drawing/2014/main" id="{6C806778-0D81-4719-B96C-2E3EC7C8AA81}"/>
              </a:ext>
            </a:extLst>
          </p:cNvPr>
          <p:cNvSpPr>
            <a:spLocks noGrp="1"/>
          </p:cNvSpPr>
          <p:nvPr>
            <p:ph type="ftr" sz="quarter" idx="11"/>
          </p:nvPr>
        </p:nvSpPr>
        <p:spPr/>
        <p:txBody>
          <a:bodyPr/>
          <a:lstStyle>
            <a:lvl1pPr>
              <a:defRPr/>
            </a:lvl1pPr>
          </a:lstStyle>
          <a:p>
            <a:pPr>
              <a:defRPr/>
            </a:pPr>
            <a:r>
              <a:rPr lang="en-US"/>
              <a:t>Embedded System Design</a:t>
            </a:r>
          </a:p>
        </p:txBody>
      </p:sp>
      <p:sp>
        <p:nvSpPr>
          <p:cNvPr id="9" name="Slide Number Placeholder 5">
            <a:extLst>
              <a:ext uri="{FF2B5EF4-FFF2-40B4-BE49-F238E27FC236}">
                <a16:creationId xmlns:a16="http://schemas.microsoft.com/office/drawing/2014/main" id="{F371E9BB-A2DB-401E-9084-7BC1AB0AE193}"/>
              </a:ext>
            </a:extLst>
          </p:cNvPr>
          <p:cNvSpPr>
            <a:spLocks noGrp="1"/>
          </p:cNvSpPr>
          <p:nvPr>
            <p:ph type="sldNum" sz="quarter" idx="12"/>
          </p:nvPr>
        </p:nvSpPr>
        <p:spPr/>
        <p:txBody>
          <a:bodyPr/>
          <a:lstStyle>
            <a:lvl1pPr>
              <a:defRPr/>
            </a:lvl1pPr>
          </a:lstStyle>
          <a:p>
            <a:pPr>
              <a:defRPr/>
            </a:pPr>
            <a:fld id="{E72088ED-6543-45F8-998B-8A317FE96A50}" type="slidenum">
              <a:rPr lang="en-US" altLang="en-US"/>
              <a:pPr>
                <a:defRPr/>
              </a:pPr>
              <a:t>‹#›</a:t>
            </a:fld>
            <a:endParaRPr lang="en-US" altLang="en-US"/>
          </a:p>
        </p:txBody>
      </p:sp>
    </p:spTree>
    <p:extLst>
      <p:ext uri="{BB962C8B-B14F-4D97-AF65-F5344CB8AC3E}">
        <p14:creationId xmlns:p14="http://schemas.microsoft.com/office/powerpoint/2010/main" val="3113463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4E0AEAF1-A240-4C94-A56D-5F6CB6FD6B45}"/>
              </a:ext>
            </a:extLst>
          </p:cNvPr>
          <p:cNvSpPr>
            <a:spLocks noGrp="1"/>
          </p:cNvSpPr>
          <p:nvPr>
            <p:ph type="dt" sz="half" idx="10"/>
          </p:nvPr>
        </p:nvSpPr>
        <p:spPr/>
        <p:txBody>
          <a:bodyPr/>
          <a:lstStyle>
            <a:lvl1pPr>
              <a:defRPr/>
            </a:lvl1pPr>
          </a:lstStyle>
          <a:p>
            <a:pPr>
              <a:defRPr/>
            </a:pPr>
            <a:fld id="{687F4835-DC4D-45DB-B358-8557CD1BCDEE}" type="datetime3">
              <a:rPr lang="en-US"/>
              <a:pPr>
                <a:defRPr/>
              </a:pPr>
              <a:t>25 August 2020</a:t>
            </a:fld>
            <a:endParaRPr lang="en-US" dirty="0"/>
          </a:p>
        </p:txBody>
      </p:sp>
      <p:sp>
        <p:nvSpPr>
          <p:cNvPr id="4" name="Footer Placeholder 4">
            <a:extLst>
              <a:ext uri="{FF2B5EF4-FFF2-40B4-BE49-F238E27FC236}">
                <a16:creationId xmlns:a16="http://schemas.microsoft.com/office/drawing/2014/main" id="{5DCE0C7D-5011-4FF7-99C8-65DF6FBDACBB}"/>
              </a:ext>
            </a:extLst>
          </p:cNvPr>
          <p:cNvSpPr>
            <a:spLocks noGrp="1"/>
          </p:cNvSpPr>
          <p:nvPr>
            <p:ph type="ftr" sz="quarter" idx="11"/>
          </p:nvPr>
        </p:nvSpPr>
        <p:spPr/>
        <p:txBody>
          <a:bodyPr/>
          <a:lstStyle>
            <a:lvl1pPr>
              <a:defRPr/>
            </a:lvl1pPr>
          </a:lstStyle>
          <a:p>
            <a:pPr>
              <a:defRPr/>
            </a:pPr>
            <a:r>
              <a:rPr lang="en-US"/>
              <a:t>Embedded System Design</a:t>
            </a:r>
          </a:p>
        </p:txBody>
      </p:sp>
      <p:sp>
        <p:nvSpPr>
          <p:cNvPr id="5" name="Slide Number Placeholder 5">
            <a:extLst>
              <a:ext uri="{FF2B5EF4-FFF2-40B4-BE49-F238E27FC236}">
                <a16:creationId xmlns:a16="http://schemas.microsoft.com/office/drawing/2014/main" id="{0E3F7F62-80AF-41D0-91AB-092F81A02714}"/>
              </a:ext>
            </a:extLst>
          </p:cNvPr>
          <p:cNvSpPr>
            <a:spLocks noGrp="1"/>
          </p:cNvSpPr>
          <p:nvPr>
            <p:ph type="sldNum" sz="quarter" idx="12"/>
          </p:nvPr>
        </p:nvSpPr>
        <p:spPr/>
        <p:txBody>
          <a:bodyPr/>
          <a:lstStyle>
            <a:lvl1pPr>
              <a:defRPr/>
            </a:lvl1pPr>
          </a:lstStyle>
          <a:p>
            <a:pPr>
              <a:defRPr/>
            </a:pPr>
            <a:fld id="{EF886B1A-43EE-4099-BE9C-38FEF0885E75}" type="slidenum">
              <a:rPr lang="en-US" altLang="en-US"/>
              <a:pPr>
                <a:defRPr/>
              </a:pPr>
              <a:t>‹#›</a:t>
            </a:fld>
            <a:endParaRPr lang="en-US" altLang="en-US"/>
          </a:p>
        </p:txBody>
      </p:sp>
    </p:spTree>
    <p:extLst>
      <p:ext uri="{BB962C8B-B14F-4D97-AF65-F5344CB8AC3E}">
        <p14:creationId xmlns:p14="http://schemas.microsoft.com/office/powerpoint/2010/main" val="114840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99C6B9B-A22A-4CB2-9C3C-EC0E4818C9A5}"/>
              </a:ext>
            </a:extLst>
          </p:cNvPr>
          <p:cNvSpPr>
            <a:spLocks noGrp="1"/>
          </p:cNvSpPr>
          <p:nvPr>
            <p:ph type="dt" sz="half" idx="10"/>
          </p:nvPr>
        </p:nvSpPr>
        <p:spPr/>
        <p:txBody>
          <a:bodyPr/>
          <a:lstStyle>
            <a:lvl1pPr>
              <a:defRPr/>
            </a:lvl1pPr>
          </a:lstStyle>
          <a:p>
            <a:pPr>
              <a:defRPr/>
            </a:pPr>
            <a:fld id="{8D974E3D-D16A-487F-AD81-060326081976}" type="datetime3">
              <a:rPr lang="en-US"/>
              <a:pPr>
                <a:defRPr/>
              </a:pPr>
              <a:t>25 August 2020</a:t>
            </a:fld>
            <a:endParaRPr lang="en-US" dirty="0"/>
          </a:p>
        </p:txBody>
      </p:sp>
      <p:sp>
        <p:nvSpPr>
          <p:cNvPr id="3" name="Footer Placeholder 4">
            <a:extLst>
              <a:ext uri="{FF2B5EF4-FFF2-40B4-BE49-F238E27FC236}">
                <a16:creationId xmlns:a16="http://schemas.microsoft.com/office/drawing/2014/main" id="{C9038620-18B8-4358-A442-DC4C045BC61F}"/>
              </a:ext>
            </a:extLst>
          </p:cNvPr>
          <p:cNvSpPr>
            <a:spLocks noGrp="1"/>
          </p:cNvSpPr>
          <p:nvPr>
            <p:ph type="ftr" sz="quarter" idx="11"/>
          </p:nvPr>
        </p:nvSpPr>
        <p:spPr/>
        <p:txBody>
          <a:bodyPr/>
          <a:lstStyle>
            <a:lvl1pPr>
              <a:defRPr/>
            </a:lvl1pPr>
          </a:lstStyle>
          <a:p>
            <a:pPr>
              <a:defRPr/>
            </a:pPr>
            <a:r>
              <a:rPr lang="en-US"/>
              <a:t>Embedded System Design</a:t>
            </a:r>
          </a:p>
        </p:txBody>
      </p:sp>
      <p:sp>
        <p:nvSpPr>
          <p:cNvPr id="4" name="Slide Number Placeholder 5">
            <a:extLst>
              <a:ext uri="{FF2B5EF4-FFF2-40B4-BE49-F238E27FC236}">
                <a16:creationId xmlns:a16="http://schemas.microsoft.com/office/drawing/2014/main" id="{F3BD9DEF-308D-47EB-9196-D5DBEEC8C7B7}"/>
              </a:ext>
            </a:extLst>
          </p:cNvPr>
          <p:cNvSpPr>
            <a:spLocks noGrp="1"/>
          </p:cNvSpPr>
          <p:nvPr>
            <p:ph type="sldNum" sz="quarter" idx="12"/>
          </p:nvPr>
        </p:nvSpPr>
        <p:spPr/>
        <p:txBody>
          <a:bodyPr/>
          <a:lstStyle>
            <a:lvl1pPr>
              <a:defRPr/>
            </a:lvl1pPr>
          </a:lstStyle>
          <a:p>
            <a:pPr>
              <a:defRPr/>
            </a:pPr>
            <a:fld id="{095F17AA-CFCC-4337-B631-C210236C23F3}" type="slidenum">
              <a:rPr lang="en-US" altLang="en-US"/>
              <a:pPr>
                <a:defRPr/>
              </a:pPr>
              <a:t>‹#›</a:t>
            </a:fld>
            <a:endParaRPr lang="en-US" altLang="en-US"/>
          </a:p>
        </p:txBody>
      </p:sp>
    </p:spTree>
    <p:extLst>
      <p:ext uri="{BB962C8B-B14F-4D97-AF65-F5344CB8AC3E}">
        <p14:creationId xmlns:p14="http://schemas.microsoft.com/office/powerpoint/2010/main" val="4171459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D40A4E1-72F7-42F9-ABC2-77BE0BA45BA6}"/>
              </a:ext>
            </a:extLst>
          </p:cNvPr>
          <p:cNvSpPr>
            <a:spLocks noGrp="1"/>
          </p:cNvSpPr>
          <p:nvPr>
            <p:ph type="dt" sz="half" idx="10"/>
          </p:nvPr>
        </p:nvSpPr>
        <p:spPr/>
        <p:txBody>
          <a:bodyPr/>
          <a:lstStyle>
            <a:lvl1pPr>
              <a:defRPr/>
            </a:lvl1pPr>
          </a:lstStyle>
          <a:p>
            <a:pPr>
              <a:defRPr/>
            </a:pPr>
            <a:fld id="{A87E4194-A10D-441B-8DA7-C6DAB7E83490}" type="datetime3">
              <a:rPr lang="en-US"/>
              <a:pPr>
                <a:defRPr/>
              </a:pPr>
              <a:t>25 August 2020</a:t>
            </a:fld>
            <a:endParaRPr lang="en-US"/>
          </a:p>
        </p:txBody>
      </p:sp>
      <p:sp>
        <p:nvSpPr>
          <p:cNvPr id="6" name="Footer Placeholder 4">
            <a:extLst>
              <a:ext uri="{FF2B5EF4-FFF2-40B4-BE49-F238E27FC236}">
                <a16:creationId xmlns:a16="http://schemas.microsoft.com/office/drawing/2014/main" id="{99A2401A-7B91-4D14-8897-59D731E3E915}"/>
              </a:ext>
            </a:extLst>
          </p:cNvPr>
          <p:cNvSpPr>
            <a:spLocks noGrp="1"/>
          </p:cNvSpPr>
          <p:nvPr>
            <p:ph type="ftr" sz="quarter" idx="11"/>
          </p:nvPr>
        </p:nvSpPr>
        <p:spPr/>
        <p:txBody>
          <a:bodyPr/>
          <a:lstStyle>
            <a:lvl1pPr>
              <a:defRPr/>
            </a:lvl1pPr>
          </a:lstStyle>
          <a:p>
            <a:pPr>
              <a:defRPr/>
            </a:pPr>
            <a:r>
              <a:rPr lang="en-US"/>
              <a:t>VLSI Design</a:t>
            </a:r>
          </a:p>
        </p:txBody>
      </p:sp>
      <p:sp>
        <p:nvSpPr>
          <p:cNvPr id="7" name="Slide Number Placeholder 5">
            <a:extLst>
              <a:ext uri="{FF2B5EF4-FFF2-40B4-BE49-F238E27FC236}">
                <a16:creationId xmlns:a16="http://schemas.microsoft.com/office/drawing/2014/main" id="{531E3B54-317A-41C3-AED9-F7B79B4B4832}"/>
              </a:ext>
            </a:extLst>
          </p:cNvPr>
          <p:cNvSpPr>
            <a:spLocks noGrp="1"/>
          </p:cNvSpPr>
          <p:nvPr>
            <p:ph type="sldNum" sz="quarter" idx="12"/>
          </p:nvPr>
        </p:nvSpPr>
        <p:spPr/>
        <p:txBody>
          <a:bodyPr/>
          <a:lstStyle>
            <a:lvl1pPr>
              <a:defRPr/>
            </a:lvl1pPr>
          </a:lstStyle>
          <a:p>
            <a:pPr>
              <a:defRPr/>
            </a:pPr>
            <a:fld id="{FD6D0DDC-880E-43EE-94A0-2BFAE1B16C95}" type="slidenum">
              <a:rPr lang="en-US" altLang="en-US"/>
              <a:pPr>
                <a:defRPr/>
              </a:pPr>
              <a:t>‹#›</a:t>
            </a:fld>
            <a:endParaRPr lang="en-US" altLang="en-US"/>
          </a:p>
        </p:txBody>
      </p:sp>
    </p:spTree>
    <p:extLst>
      <p:ext uri="{BB962C8B-B14F-4D97-AF65-F5344CB8AC3E}">
        <p14:creationId xmlns:p14="http://schemas.microsoft.com/office/powerpoint/2010/main" val="2467740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5FA15E2D-E9B2-45E9-B292-836D001E3481}"/>
              </a:ext>
            </a:extLst>
          </p:cNvPr>
          <p:cNvSpPr>
            <a:spLocks noGrp="1"/>
          </p:cNvSpPr>
          <p:nvPr>
            <p:ph type="dt" sz="half" idx="10"/>
          </p:nvPr>
        </p:nvSpPr>
        <p:spPr/>
        <p:txBody>
          <a:bodyPr/>
          <a:lstStyle>
            <a:lvl1pPr>
              <a:defRPr/>
            </a:lvl1pPr>
          </a:lstStyle>
          <a:p>
            <a:pPr>
              <a:defRPr/>
            </a:pPr>
            <a:fld id="{67047DB8-B7C7-4A4B-BF86-EDF816077707}" type="datetime3">
              <a:rPr lang="en-US"/>
              <a:pPr>
                <a:defRPr/>
              </a:pPr>
              <a:t>25 August 2020</a:t>
            </a:fld>
            <a:endParaRPr lang="en-US"/>
          </a:p>
        </p:txBody>
      </p:sp>
      <p:sp>
        <p:nvSpPr>
          <p:cNvPr id="6" name="Footer Placeholder 4">
            <a:extLst>
              <a:ext uri="{FF2B5EF4-FFF2-40B4-BE49-F238E27FC236}">
                <a16:creationId xmlns:a16="http://schemas.microsoft.com/office/drawing/2014/main" id="{8C9FE09F-ED0A-4D18-BA48-F2DF0A6F2A98}"/>
              </a:ext>
            </a:extLst>
          </p:cNvPr>
          <p:cNvSpPr>
            <a:spLocks noGrp="1"/>
          </p:cNvSpPr>
          <p:nvPr>
            <p:ph type="ftr" sz="quarter" idx="11"/>
          </p:nvPr>
        </p:nvSpPr>
        <p:spPr/>
        <p:txBody>
          <a:bodyPr/>
          <a:lstStyle>
            <a:lvl1pPr>
              <a:defRPr/>
            </a:lvl1pPr>
          </a:lstStyle>
          <a:p>
            <a:pPr>
              <a:defRPr/>
            </a:pPr>
            <a:r>
              <a:rPr lang="en-US"/>
              <a:t>VLSI Design</a:t>
            </a:r>
          </a:p>
        </p:txBody>
      </p:sp>
      <p:sp>
        <p:nvSpPr>
          <p:cNvPr id="7" name="Slide Number Placeholder 5">
            <a:extLst>
              <a:ext uri="{FF2B5EF4-FFF2-40B4-BE49-F238E27FC236}">
                <a16:creationId xmlns:a16="http://schemas.microsoft.com/office/drawing/2014/main" id="{91F35F7D-3845-43CF-9C7D-ACEA9AE7D07B}"/>
              </a:ext>
            </a:extLst>
          </p:cNvPr>
          <p:cNvSpPr>
            <a:spLocks noGrp="1"/>
          </p:cNvSpPr>
          <p:nvPr>
            <p:ph type="sldNum" sz="quarter" idx="12"/>
          </p:nvPr>
        </p:nvSpPr>
        <p:spPr/>
        <p:txBody>
          <a:bodyPr/>
          <a:lstStyle>
            <a:lvl1pPr>
              <a:defRPr/>
            </a:lvl1pPr>
          </a:lstStyle>
          <a:p>
            <a:pPr>
              <a:defRPr/>
            </a:pPr>
            <a:fld id="{E1AE0F27-3A78-4B3A-9DE7-EFBDABFF3180}" type="slidenum">
              <a:rPr lang="en-US" altLang="en-US"/>
              <a:pPr>
                <a:defRPr/>
              </a:pPr>
              <a:t>‹#›</a:t>
            </a:fld>
            <a:endParaRPr lang="en-US" altLang="en-US"/>
          </a:p>
        </p:txBody>
      </p:sp>
    </p:spTree>
    <p:extLst>
      <p:ext uri="{BB962C8B-B14F-4D97-AF65-F5344CB8AC3E}">
        <p14:creationId xmlns:p14="http://schemas.microsoft.com/office/powerpoint/2010/main" val="3695440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DD7876D-81F3-4EFA-891E-694B1F85E1C9}"/>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2B6F8E68-A26A-40CB-A2BD-18C0C7F1F0C2}"/>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D35B5A69-D137-43BC-BAB8-075FFC2FFF1B}"/>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rgbClr val="FFFF00"/>
                </a:solidFill>
                <a:latin typeface="+mn-lt"/>
              </a:defRPr>
            </a:lvl1pPr>
          </a:lstStyle>
          <a:p>
            <a:pPr>
              <a:defRPr/>
            </a:pPr>
            <a:fld id="{3FB87062-12D1-459F-8A2B-D363CA9825E2}" type="datetime3">
              <a:rPr lang="en-US"/>
              <a:pPr>
                <a:defRPr/>
              </a:pPr>
              <a:t>25 August 2020</a:t>
            </a:fld>
            <a:endParaRPr lang="en-US" dirty="0"/>
          </a:p>
        </p:txBody>
      </p:sp>
      <p:sp>
        <p:nvSpPr>
          <p:cNvPr id="5" name="Footer Placeholder 4">
            <a:extLst>
              <a:ext uri="{FF2B5EF4-FFF2-40B4-BE49-F238E27FC236}">
                <a16:creationId xmlns:a16="http://schemas.microsoft.com/office/drawing/2014/main" id="{5EB97FDB-045D-442B-A405-371AD4F8C1FF}"/>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rgbClr val="FFFF00"/>
                </a:solidFill>
                <a:latin typeface="+mn-lt"/>
              </a:defRPr>
            </a:lvl1pPr>
          </a:lstStyle>
          <a:p>
            <a:pPr>
              <a:defRPr/>
            </a:pPr>
            <a:r>
              <a:rPr lang="en-US"/>
              <a:t>Embedded System Design</a:t>
            </a:r>
          </a:p>
        </p:txBody>
      </p:sp>
      <p:sp>
        <p:nvSpPr>
          <p:cNvPr id="6" name="Slide Number Placeholder 5">
            <a:extLst>
              <a:ext uri="{FF2B5EF4-FFF2-40B4-BE49-F238E27FC236}">
                <a16:creationId xmlns:a16="http://schemas.microsoft.com/office/drawing/2014/main" id="{3D12557F-7854-4BE2-A797-F0838B153E74}"/>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00"/>
                </a:solidFill>
                <a:latin typeface="Calibri" panose="020F0502020204030204" pitchFamily="34" charset="0"/>
              </a:defRPr>
            </a:lvl1pPr>
          </a:lstStyle>
          <a:p>
            <a:pPr>
              <a:defRPr/>
            </a:pPr>
            <a:fld id="{3845CB12-9084-4D68-8B95-88D7EC888A6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483" r:id="rId1"/>
    <p:sldLayoutId id="2147485484" r:id="rId2"/>
    <p:sldLayoutId id="2147485485" r:id="rId3"/>
    <p:sldLayoutId id="2147485479" r:id="rId4"/>
    <p:sldLayoutId id="2147485480" r:id="rId5"/>
    <p:sldLayoutId id="2147485481" r:id="rId6"/>
    <p:sldLayoutId id="2147485482" r:id="rId7"/>
    <p:sldLayoutId id="2147485486" r:id="rId8"/>
    <p:sldLayoutId id="2147485487" r:id="rId9"/>
    <p:sldLayoutId id="2147485488" r:id="rId10"/>
    <p:sldLayoutId id="2147485489" r:id="rId11"/>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3.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4.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7">
            <a:extLst>
              <a:ext uri="{FF2B5EF4-FFF2-40B4-BE49-F238E27FC236}">
                <a16:creationId xmlns:a16="http://schemas.microsoft.com/office/drawing/2014/main" id="{2E7D275C-4D25-42C1-B5A7-04F692DCC1D6}"/>
              </a:ext>
            </a:extLst>
          </p:cNvPr>
          <p:cNvSpPr>
            <a:spLocks noGrp="1"/>
          </p:cNvSpPr>
          <p:nvPr>
            <p:ph type="title"/>
          </p:nvPr>
        </p:nvSpPr>
        <p:spPr>
          <a:xfrm>
            <a:off x="457200" y="-9525"/>
            <a:ext cx="8229600" cy="1143000"/>
          </a:xfrm>
        </p:spPr>
        <p:txBody>
          <a:bodyPr/>
          <a:lstStyle/>
          <a:p>
            <a:r>
              <a:rPr lang="en-US" altLang="en-US">
                <a:latin typeface="Times New Roman" panose="02020603050405020304" pitchFamily="18" charset="0"/>
                <a:cs typeface="Times New Roman" panose="02020603050405020304" pitchFamily="18" charset="0"/>
              </a:rPr>
              <a:t>Embedded System Design</a:t>
            </a:r>
          </a:p>
        </p:txBody>
      </p:sp>
      <p:sp>
        <p:nvSpPr>
          <p:cNvPr id="9" name="Content Placeholder 8">
            <a:extLst>
              <a:ext uri="{FF2B5EF4-FFF2-40B4-BE49-F238E27FC236}">
                <a16:creationId xmlns:a16="http://schemas.microsoft.com/office/drawing/2014/main" id="{F716C202-C1DD-4FB8-AB1A-9616DC315ADE}"/>
              </a:ext>
            </a:extLst>
          </p:cNvPr>
          <p:cNvSpPr>
            <a:spLocks noGrp="1"/>
          </p:cNvSpPr>
          <p:nvPr>
            <p:ph idx="1"/>
          </p:nvPr>
        </p:nvSpPr>
        <p:spPr/>
        <p:txBody>
          <a:bodyPr/>
          <a:lstStyle/>
          <a:p>
            <a:pPr algn="ctr" eaLnBrk="1" hangingPunct="1">
              <a:buFont typeface="Arial" charset="0"/>
              <a:buNone/>
              <a:defRPr/>
            </a:pPr>
            <a:r>
              <a:rPr lang="en-US" altLang="en-US" b="1" dirty="0">
                <a:solidFill>
                  <a:srgbClr val="0000FF"/>
                </a:solidFill>
                <a:latin typeface="Times New Roman" pitchFamily="18" charset="0"/>
                <a:cs typeface="Times New Roman" pitchFamily="18" charset="0"/>
              </a:rPr>
              <a:t>Unit II</a:t>
            </a:r>
            <a:br>
              <a:rPr lang="en-US" altLang="en-US" b="1" dirty="0">
                <a:solidFill>
                  <a:srgbClr val="0000FF"/>
                </a:solidFill>
                <a:latin typeface="Times New Roman" pitchFamily="18" charset="0"/>
                <a:cs typeface="Times New Roman" pitchFamily="18" charset="0"/>
              </a:rPr>
            </a:br>
            <a:endParaRPr lang="en-US" altLang="en-US" b="1" dirty="0">
              <a:solidFill>
                <a:srgbClr val="0000FF"/>
              </a:solidFill>
              <a:latin typeface="Times New Roman" pitchFamily="18" charset="0"/>
              <a:cs typeface="Times New Roman" pitchFamily="18" charset="0"/>
            </a:endParaRPr>
          </a:p>
          <a:p>
            <a:pPr algn="ctr" eaLnBrk="1" hangingPunct="1">
              <a:buFont typeface="Arial" charset="0"/>
              <a:buNone/>
              <a:defRPr/>
            </a:pPr>
            <a:r>
              <a:rPr lang="en-US" altLang="en-US" b="1" dirty="0">
                <a:solidFill>
                  <a:srgbClr val="0000FF"/>
                </a:solidFill>
                <a:latin typeface="Times New Roman" pitchFamily="18" charset="0"/>
                <a:cs typeface="Times New Roman" pitchFamily="18" charset="0"/>
              </a:rPr>
              <a:t>Typical Embedded System</a:t>
            </a:r>
          </a:p>
          <a:p>
            <a:pPr algn="ctr" eaLnBrk="1" hangingPunct="1">
              <a:buFont typeface="Arial" charset="0"/>
              <a:buNone/>
              <a:defRPr/>
            </a:pPr>
            <a:endParaRPr lang="en-US" altLang="en-US" b="1" dirty="0">
              <a:solidFill>
                <a:srgbClr val="0000FF"/>
              </a:solidFill>
            </a:endParaRPr>
          </a:p>
          <a:p>
            <a:pPr algn="ctr" eaLnBrk="1" hangingPunct="1">
              <a:buFont typeface="Arial" charset="0"/>
              <a:buNone/>
              <a:defRPr/>
            </a:pPr>
            <a:endParaRPr lang="en-US" b="1" dirty="0">
              <a:solidFill>
                <a:srgbClr val="0000FF"/>
              </a:solidFill>
            </a:endParaRPr>
          </a:p>
          <a:p>
            <a:pPr algn="ctr" eaLnBrk="1" hangingPunct="1">
              <a:lnSpc>
                <a:spcPct val="80000"/>
              </a:lnSpc>
              <a:buFont typeface="Arial" charset="0"/>
              <a:buNone/>
              <a:defRPr/>
            </a:pPr>
            <a:r>
              <a:rPr lang="en-US" altLang="en-US" sz="2400" b="1" dirty="0">
                <a:latin typeface="Times New Roman" pitchFamily="18" charset="0"/>
                <a:cs typeface="Times New Roman" pitchFamily="18" charset="0"/>
              </a:rPr>
              <a:t>Mr. A. Chandra Shaker</a:t>
            </a:r>
          </a:p>
          <a:p>
            <a:pPr algn="ctr" eaLnBrk="1" hangingPunct="1">
              <a:lnSpc>
                <a:spcPct val="80000"/>
              </a:lnSpc>
              <a:buFont typeface="Arial" charset="0"/>
              <a:buNone/>
              <a:defRPr/>
            </a:pPr>
            <a:r>
              <a:rPr lang="en-US" altLang="en-US" sz="2400" b="1" dirty="0">
                <a:latin typeface="Times New Roman" pitchFamily="18" charset="0"/>
                <a:cs typeface="Times New Roman" pitchFamily="18" charset="0"/>
              </a:rPr>
              <a:t> </a:t>
            </a:r>
            <a:r>
              <a:rPr lang="en-US" altLang="en-US" sz="2400" b="1" err="1">
                <a:latin typeface="Times New Roman" pitchFamily="18" charset="0"/>
                <a:cs typeface="Times New Roman" pitchFamily="18" charset="0"/>
              </a:rPr>
              <a:t>Asst</a:t>
            </a:r>
            <a:r>
              <a:rPr lang="en-US" altLang="en-US" sz="2400" b="1">
                <a:latin typeface="Times New Roman" pitchFamily="18" charset="0"/>
                <a:cs typeface="Times New Roman" pitchFamily="18" charset="0"/>
              </a:rPr>
              <a:t>. Prof</a:t>
            </a:r>
            <a:endParaRPr lang="en-US" altLang="en-US" sz="2400" b="1" dirty="0">
              <a:latin typeface="Times New Roman" pitchFamily="18" charset="0"/>
              <a:cs typeface="Times New Roman" pitchFamily="18" charset="0"/>
            </a:endParaRPr>
          </a:p>
          <a:p>
            <a:pPr algn="ctr" eaLnBrk="1" hangingPunct="1">
              <a:buFont typeface="Arial" charset="0"/>
              <a:buNone/>
              <a:defRPr/>
            </a:pPr>
            <a:endParaRPr lang="en-US" dirty="0"/>
          </a:p>
        </p:txBody>
      </p:sp>
      <p:sp>
        <p:nvSpPr>
          <p:cNvPr id="10244" name="Date Placeholder 3">
            <a:extLst>
              <a:ext uri="{FF2B5EF4-FFF2-40B4-BE49-F238E27FC236}">
                <a16:creationId xmlns:a16="http://schemas.microsoft.com/office/drawing/2014/main" id="{19B4027F-0F02-406E-859D-EB4E4EEBD699}"/>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46CE7DCA-E8E6-44E6-B12B-7884236921F8}"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25 August 2020</a:t>
            </a:fld>
            <a:endParaRPr lang="en-US" altLang="en-US" sz="1600">
              <a:solidFill>
                <a:srgbClr val="FFC000"/>
              </a:solidFill>
              <a:latin typeface="Times New Roman" panose="02020603050405020304" pitchFamily="18" charset="0"/>
            </a:endParaRPr>
          </a:p>
        </p:txBody>
      </p:sp>
      <p:sp>
        <p:nvSpPr>
          <p:cNvPr id="10245" name="Footer Placeholder 4">
            <a:extLst>
              <a:ext uri="{FF2B5EF4-FFF2-40B4-BE49-F238E27FC236}">
                <a16:creationId xmlns:a16="http://schemas.microsoft.com/office/drawing/2014/main" id="{237ACCC0-3BE1-4805-936A-584F130B39B8}"/>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10246" name="Slide Number Placeholder 5">
            <a:extLst>
              <a:ext uri="{FF2B5EF4-FFF2-40B4-BE49-F238E27FC236}">
                <a16:creationId xmlns:a16="http://schemas.microsoft.com/office/drawing/2014/main" id="{6F52C60E-CF4D-4065-825B-A51518F0FD2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464C6B5-1CA4-4E98-BE30-D3DCDA2214DC}" type="slidenum">
              <a:rPr lang="en-US" altLang="en-US" sz="1400" smtClean="0">
                <a:solidFill>
                  <a:srgbClr val="FFC000"/>
                </a:solidFill>
                <a:latin typeface="Arial" panose="020B0604020202020204" pitchFamily="34" charset="0"/>
              </a:rPr>
              <a:pPr>
                <a:spcBef>
                  <a:spcPct val="0"/>
                </a:spcBef>
                <a:buFontTx/>
                <a:buNone/>
              </a:pPr>
              <a:t>1</a:t>
            </a:fld>
            <a:endParaRPr lang="en-US" altLang="en-US" sz="1400">
              <a:solidFill>
                <a:srgbClr val="FFC00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71FA5EAE-42BA-48D4-8DE9-89F10D4EB788}"/>
              </a:ext>
            </a:extLst>
          </p:cNvPr>
          <p:cNvSpPr>
            <a:spLocks noGrp="1"/>
          </p:cNvSpPr>
          <p:nvPr>
            <p:ph type="title"/>
          </p:nvPr>
        </p:nvSpPr>
        <p:spPr>
          <a:xfrm>
            <a:off x="457200" y="-9525"/>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3F80ADC-FBBD-4C67-9FEA-5DB3BE25ABA3}"/>
              </a:ext>
            </a:extLst>
          </p:cNvPr>
          <p:cNvSpPr>
            <a:spLocks noGrp="1"/>
          </p:cNvSpPr>
          <p:nvPr>
            <p:ph idx="1"/>
          </p:nvPr>
        </p:nvSpPr>
        <p:spPr>
          <a:xfrm>
            <a:off x="0" y="1219200"/>
            <a:ext cx="9144000" cy="914400"/>
          </a:xfrm>
        </p:spPr>
        <p:txBody>
          <a:bodyPr/>
          <a:lstStyle/>
          <a:p>
            <a:pPr marL="0" lvl="3" indent="0" algn="ctr" eaLnBrk="1" hangingPunct="1">
              <a:buFont typeface="Arial" charset="0"/>
              <a:buNone/>
              <a:defRPr/>
            </a:pPr>
            <a:r>
              <a:rPr lang="en-US" sz="2800" b="1" kern="0" dirty="0">
                <a:solidFill>
                  <a:srgbClr val="0000FF"/>
                </a:solidFill>
                <a:latin typeface="Times New Roman"/>
              </a:rPr>
              <a:t>Memory – </a:t>
            </a:r>
            <a:r>
              <a:rPr lang="en-IN" sz="2800" b="1" kern="0" dirty="0">
                <a:solidFill>
                  <a:srgbClr val="0000FF"/>
                </a:solidFill>
                <a:latin typeface="Times New Roman"/>
              </a:rPr>
              <a:t>Read-Write Memory/Random Access Memory (RAM)</a:t>
            </a:r>
            <a:endParaRPr lang="en-US" sz="2800" b="1" kern="0" dirty="0">
              <a:solidFill>
                <a:srgbClr val="0000FF"/>
              </a:solidFill>
              <a:latin typeface="Times New Roman"/>
            </a:endParaRPr>
          </a:p>
          <a:p>
            <a:pPr marL="0" lvl="3" indent="0" algn="ctr" eaLnBrk="1" hangingPunct="1">
              <a:buFont typeface="Arial" charset="0"/>
              <a:buNone/>
              <a:defRPr/>
            </a:pPr>
            <a:endParaRPr lang="en-US" sz="2800" b="1" kern="0" dirty="0">
              <a:solidFill>
                <a:srgbClr val="0000FF"/>
              </a:solidFill>
              <a:latin typeface="Times New Roman"/>
            </a:endParaRPr>
          </a:p>
          <a:p>
            <a:pPr marL="0" lvl="3" indent="0" algn="ctr" eaLnBrk="1" hangingPunct="1">
              <a:buFont typeface="Arial" charset="0"/>
              <a:buNone/>
              <a:defRPr/>
            </a:pPr>
            <a:endParaRPr lang="en-US" sz="2800" b="1" kern="0" dirty="0">
              <a:solidFill>
                <a:srgbClr val="0000FF"/>
              </a:solidFill>
              <a:latin typeface="Times New Roman"/>
            </a:endParaRP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19460" name="Date Placeholder 3">
            <a:extLst>
              <a:ext uri="{FF2B5EF4-FFF2-40B4-BE49-F238E27FC236}">
                <a16:creationId xmlns:a16="http://schemas.microsoft.com/office/drawing/2014/main" id="{2FB55BC0-67CD-4A47-A7FA-A000AC5ACCCD}"/>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42D5AE30-E4AB-4BB8-A13E-434858CD1E04}"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25 August 2020</a:t>
            </a:fld>
            <a:endParaRPr lang="en-US" altLang="en-US" sz="1600">
              <a:solidFill>
                <a:srgbClr val="FFC000"/>
              </a:solidFill>
              <a:latin typeface="Times New Roman" panose="02020603050405020304" pitchFamily="18" charset="0"/>
            </a:endParaRPr>
          </a:p>
        </p:txBody>
      </p:sp>
      <p:sp>
        <p:nvSpPr>
          <p:cNvPr id="19461" name="Footer Placeholder 4">
            <a:extLst>
              <a:ext uri="{FF2B5EF4-FFF2-40B4-BE49-F238E27FC236}">
                <a16:creationId xmlns:a16="http://schemas.microsoft.com/office/drawing/2014/main" id="{07B2A974-1593-4563-9909-6CBEEE3EAB77}"/>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19462" name="Slide Number Placeholder 5">
            <a:extLst>
              <a:ext uri="{FF2B5EF4-FFF2-40B4-BE49-F238E27FC236}">
                <a16:creationId xmlns:a16="http://schemas.microsoft.com/office/drawing/2014/main" id="{47E99BED-1BD3-4D9D-ADDE-0D2CE7B2B8A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93BD248-2D19-4250-89EF-E866DCBDEB68}" type="slidenum">
              <a:rPr lang="en-US" altLang="en-US" sz="1400" smtClean="0">
                <a:solidFill>
                  <a:srgbClr val="FFC000"/>
                </a:solidFill>
                <a:latin typeface="Arial" panose="020B0604020202020204" pitchFamily="34" charset="0"/>
              </a:rPr>
              <a:pPr>
                <a:spcBef>
                  <a:spcPct val="0"/>
                </a:spcBef>
                <a:buFontTx/>
                <a:buNone/>
              </a:pPr>
              <a:t>10</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3EC9F14F-29D3-4169-B82C-0073856908CC}"/>
              </a:ext>
            </a:extLst>
          </p:cNvPr>
          <p:cNvSpPr txBox="1">
            <a:spLocks/>
          </p:cNvSpPr>
          <p:nvPr/>
        </p:nvSpPr>
        <p:spPr bwMode="auto">
          <a:xfrm>
            <a:off x="304800" y="2057400"/>
            <a:ext cx="8534400" cy="2362200"/>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IN" sz="2000" kern="0" dirty="0">
                <a:solidFill>
                  <a:srgbClr val="000000"/>
                </a:solidFill>
                <a:latin typeface="Times New Roman"/>
              </a:rPr>
              <a:t>RAM is the data memory or working memory of the controller/processor.</a:t>
            </a:r>
          </a:p>
          <a:p>
            <a:pPr marL="342900" indent="-342900" algn="just">
              <a:spcBef>
                <a:spcPct val="20000"/>
              </a:spcBef>
              <a:buFont typeface="Wingdings" pitchFamily="2" charset="2"/>
              <a:buChar char="ü"/>
              <a:defRPr/>
            </a:pPr>
            <a:r>
              <a:rPr lang="en-IN" sz="2000" kern="0" dirty="0">
                <a:solidFill>
                  <a:srgbClr val="000000"/>
                </a:solidFill>
                <a:latin typeface="Times New Roman"/>
              </a:rPr>
              <a:t>RAM is volatile, meaning when the power is turned off, all the contents are destroyed.</a:t>
            </a:r>
          </a:p>
          <a:p>
            <a:pPr marL="342900" indent="-342900" algn="just">
              <a:spcBef>
                <a:spcPct val="20000"/>
              </a:spcBef>
              <a:buFont typeface="Wingdings" pitchFamily="2" charset="2"/>
              <a:buChar char="ü"/>
              <a:defRPr/>
            </a:pPr>
            <a:r>
              <a:rPr lang="en-IN" sz="2000" kern="0" dirty="0">
                <a:solidFill>
                  <a:srgbClr val="000000"/>
                </a:solidFill>
                <a:latin typeface="Times New Roman"/>
              </a:rPr>
              <a:t>RAM is a direct access memory, meaning we can access the desired memory location directly without the need for traversing through the entire memory locations to reach the desired memory position (i.e. Random Access of memory location).</a:t>
            </a:r>
          </a:p>
        </p:txBody>
      </p:sp>
      <p:graphicFrame>
        <p:nvGraphicFramePr>
          <p:cNvPr id="19464" name="Object 3">
            <a:extLst>
              <a:ext uri="{FF2B5EF4-FFF2-40B4-BE49-F238E27FC236}">
                <a16:creationId xmlns:a16="http://schemas.microsoft.com/office/drawing/2014/main" id="{CA85525E-F7CB-4E8A-B7B5-AE63AA777024}"/>
              </a:ext>
            </a:extLst>
          </p:cNvPr>
          <p:cNvGraphicFramePr>
            <a:graphicFrameLocks noChangeAspect="1"/>
          </p:cNvGraphicFramePr>
          <p:nvPr/>
        </p:nvGraphicFramePr>
        <p:xfrm>
          <a:off x="2362200" y="4267200"/>
          <a:ext cx="4495800" cy="2133600"/>
        </p:xfrm>
        <a:graphic>
          <a:graphicData uri="http://schemas.openxmlformats.org/presentationml/2006/ole">
            <mc:AlternateContent xmlns:mc="http://schemas.openxmlformats.org/markup-compatibility/2006">
              <mc:Choice xmlns:v="urn:schemas-microsoft-com:vml" Requires="v">
                <p:oleObj spid="_x0000_s2050" name="Visio" r:id="rId3" imgW="3349371" imgH="1806321" progId="Visio.Drawing.11">
                  <p:embed/>
                </p:oleObj>
              </mc:Choice>
              <mc:Fallback>
                <p:oleObj name="Visio" r:id="rId3" imgW="3349371" imgH="1806321" progId="Visio.Drawing.11">
                  <p:embed/>
                  <p:pic>
                    <p:nvPicPr>
                      <p:cNvPr id="19464" name="Object 3">
                        <a:extLst>
                          <a:ext uri="{FF2B5EF4-FFF2-40B4-BE49-F238E27FC236}">
                            <a16:creationId xmlns:a16="http://schemas.microsoft.com/office/drawing/2014/main" id="{CA85525E-F7CB-4E8A-B7B5-AE63AA7770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4267200"/>
                        <a:ext cx="44958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758E9625-326C-4CCC-BE2E-AE0E73B7A567}"/>
              </a:ext>
            </a:extLst>
          </p:cNvPr>
          <p:cNvSpPr>
            <a:spLocks noGrp="1"/>
          </p:cNvSpPr>
          <p:nvPr>
            <p:ph type="title"/>
          </p:nvPr>
        </p:nvSpPr>
        <p:spPr>
          <a:xfrm>
            <a:off x="457200" y="-9525"/>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17A0680-F1A9-40F8-A744-88A47F6ADF77}"/>
              </a:ext>
            </a:extLst>
          </p:cNvPr>
          <p:cNvSpPr>
            <a:spLocks noGrp="1"/>
          </p:cNvSpPr>
          <p:nvPr>
            <p:ph idx="1"/>
          </p:nvPr>
        </p:nvSpPr>
        <p:spPr>
          <a:xfrm>
            <a:off x="0" y="1295400"/>
            <a:ext cx="9144000" cy="914400"/>
          </a:xfrm>
        </p:spPr>
        <p:txBody>
          <a:bodyPr/>
          <a:lstStyle/>
          <a:p>
            <a:pPr marL="0" lvl="3" indent="0" algn="ctr" eaLnBrk="1" hangingPunct="1">
              <a:buFont typeface="Arial" charset="0"/>
              <a:buNone/>
              <a:defRPr/>
            </a:pPr>
            <a:r>
              <a:rPr lang="en-US" sz="2400" b="1" kern="0" dirty="0">
                <a:solidFill>
                  <a:srgbClr val="0000FF"/>
                </a:solidFill>
                <a:latin typeface="Times New Roman"/>
              </a:rPr>
              <a:t>RAM – Static RAM (SRAM)</a:t>
            </a:r>
          </a:p>
          <a:p>
            <a:pPr marL="0" lvl="3" indent="0" algn="ctr" eaLnBrk="1" hangingPunct="1">
              <a:buFont typeface="Arial" charset="0"/>
              <a:buNone/>
              <a:defRPr/>
            </a:pPr>
            <a:endParaRPr lang="en-US" sz="2800" b="1" kern="0" dirty="0">
              <a:solidFill>
                <a:srgbClr val="0000FF"/>
              </a:solidFill>
              <a:latin typeface="Times New Roman"/>
            </a:endParaRP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20484" name="Date Placeholder 3">
            <a:extLst>
              <a:ext uri="{FF2B5EF4-FFF2-40B4-BE49-F238E27FC236}">
                <a16:creationId xmlns:a16="http://schemas.microsoft.com/office/drawing/2014/main" id="{A0AD3179-BE05-46C4-B9E1-C81BCCD42B98}"/>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0BC92768-D926-4335-8040-C19F805C0B40}"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25 August 2020</a:t>
            </a:fld>
            <a:endParaRPr lang="en-US" altLang="en-US" sz="1600">
              <a:solidFill>
                <a:srgbClr val="FFC000"/>
              </a:solidFill>
              <a:latin typeface="Times New Roman" panose="02020603050405020304" pitchFamily="18" charset="0"/>
            </a:endParaRPr>
          </a:p>
        </p:txBody>
      </p:sp>
      <p:sp>
        <p:nvSpPr>
          <p:cNvPr id="20485" name="Footer Placeholder 4">
            <a:extLst>
              <a:ext uri="{FF2B5EF4-FFF2-40B4-BE49-F238E27FC236}">
                <a16:creationId xmlns:a16="http://schemas.microsoft.com/office/drawing/2014/main" id="{FE6DE75D-872D-403D-93EA-A7F196355132}"/>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20486" name="Slide Number Placeholder 5">
            <a:extLst>
              <a:ext uri="{FF2B5EF4-FFF2-40B4-BE49-F238E27FC236}">
                <a16:creationId xmlns:a16="http://schemas.microsoft.com/office/drawing/2014/main" id="{7F9E3FBE-F565-4F4E-97A1-E25956CD81F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96133AE-5E18-4C89-AEEE-0615C41EE6CC}" type="slidenum">
              <a:rPr lang="en-US" altLang="en-US" sz="1400" smtClean="0">
                <a:solidFill>
                  <a:srgbClr val="FFC000"/>
                </a:solidFill>
                <a:latin typeface="Arial" panose="020B0604020202020204" pitchFamily="34" charset="0"/>
              </a:rPr>
              <a:pPr>
                <a:spcBef>
                  <a:spcPct val="0"/>
                </a:spcBef>
                <a:buFontTx/>
                <a:buNone/>
              </a:pPr>
              <a:t>11</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B04D40F1-7E77-42C3-ACCC-56E5C68AF811}"/>
              </a:ext>
            </a:extLst>
          </p:cNvPr>
          <p:cNvSpPr txBox="1">
            <a:spLocks/>
          </p:cNvSpPr>
          <p:nvPr/>
        </p:nvSpPr>
        <p:spPr bwMode="auto">
          <a:xfrm>
            <a:off x="304800" y="1752600"/>
            <a:ext cx="8534400" cy="2362200"/>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IN" sz="2000" kern="0" dirty="0">
                <a:solidFill>
                  <a:srgbClr val="000000"/>
                </a:solidFill>
                <a:latin typeface="Times New Roman"/>
              </a:rPr>
              <a:t>Static RAM stores data in the form of Voltage. They are made up of flip-flops.</a:t>
            </a:r>
          </a:p>
          <a:p>
            <a:pPr marL="342900" indent="-342900" algn="just">
              <a:spcBef>
                <a:spcPct val="20000"/>
              </a:spcBef>
              <a:buFont typeface="Wingdings" pitchFamily="2" charset="2"/>
              <a:buChar char="ü"/>
              <a:defRPr/>
            </a:pPr>
            <a:r>
              <a:rPr lang="en-IN" sz="2000" kern="0" dirty="0">
                <a:solidFill>
                  <a:srgbClr val="000000"/>
                </a:solidFill>
                <a:latin typeface="Times New Roman"/>
              </a:rPr>
              <a:t>In typical implementation, an SRAM cell (bit) is realized using 6 transistors (or 6 MOSFETs). Four of the transistors are used for building the latch (flip-flop) part of the memory cell and 2 for controlling the access. </a:t>
            </a:r>
          </a:p>
          <a:p>
            <a:pPr marL="342900" indent="-342900" algn="just">
              <a:spcBef>
                <a:spcPct val="20000"/>
              </a:spcBef>
              <a:buFont typeface="Wingdings" pitchFamily="2" charset="2"/>
              <a:buChar char="ü"/>
              <a:defRPr/>
            </a:pPr>
            <a:r>
              <a:rPr lang="en-IN" sz="2000" kern="0" dirty="0">
                <a:solidFill>
                  <a:srgbClr val="000000"/>
                </a:solidFill>
                <a:latin typeface="Times New Roman"/>
              </a:rPr>
              <a:t>Static RAM is the fastest form of RAM available. SRAM is fast in operation due to its resistive networking and switching capabilities.</a:t>
            </a:r>
          </a:p>
          <a:p>
            <a:pPr marL="342900" indent="-342900" algn="just">
              <a:spcBef>
                <a:spcPct val="20000"/>
              </a:spcBef>
              <a:buFont typeface="Wingdings" pitchFamily="2" charset="2"/>
              <a:buChar char="ü"/>
              <a:defRPr/>
            </a:pPr>
            <a:endParaRPr lang="en-IN" sz="2000" kern="0" dirty="0">
              <a:solidFill>
                <a:srgbClr val="000000"/>
              </a:solidFill>
              <a:latin typeface="Times New Roman"/>
            </a:endParaRP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236538" indent="-236538" algn="just">
              <a:spcBef>
                <a:spcPts val="200"/>
              </a:spcBef>
              <a:buFont typeface="Wingdings" pitchFamily="2" charset="2"/>
              <a:buChar char="ü"/>
              <a:defRPr/>
            </a:pPr>
            <a:endParaRPr lang="en-IN" sz="2000" kern="0" dirty="0">
              <a:solidFill>
                <a:srgbClr val="000000"/>
              </a:solidFill>
              <a:latin typeface="Times New Roman"/>
            </a:endParaRPr>
          </a:p>
          <a:p>
            <a:pPr marL="236538" indent="-236538" algn="just">
              <a:spcBef>
                <a:spcPts val="200"/>
              </a:spcBef>
              <a:buFont typeface="Wingdings" pitchFamily="2" charset="2"/>
              <a:buChar char="ü"/>
              <a:defRPr/>
            </a:pPr>
            <a:endParaRPr lang="en-IN" sz="2000" kern="0" dirty="0">
              <a:solidFill>
                <a:srgbClr val="000000"/>
              </a:solidFill>
              <a:latin typeface="Times New Roman"/>
            </a:endParaRPr>
          </a:p>
          <a:p>
            <a:pPr marL="236538" indent="-236538" algn="just">
              <a:spcBef>
                <a:spcPts val="200"/>
              </a:spcBef>
              <a:defRPr/>
            </a:pPr>
            <a:endParaRPr lang="en-IN" sz="2000" kern="0" dirty="0">
              <a:solidFill>
                <a:srgbClr val="000000"/>
              </a:solidFill>
              <a:latin typeface="Times New Roman"/>
            </a:endParaRPr>
          </a:p>
          <a:p>
            <a:pPr marL="236538" indent="-236538" algn="just">
              <a:spcBef>
                <a:spcPts val="200"/>
              </a:spcBef>
              <a:buFont typeface="Wingdings" pitchFamily="2" charset="2"/>
              <a:buChar char="ü"/>
              <a:defRPr/>
            </a:pPr>
            <a:endParaRPr lang="en-IN" sz="2000" kern="0" dirty="0">
              <a:solidFill>
                <a:srgbClr val="000000"/>
              </a:solidFill>
              <a:latin typeface="Times New Roman"/>
            </a:endParaRPr>
          </a:p>
          <a:p>
            <a:pPr marL="236538" indent="-236538" algn="just">
              <a:spcBef>
                <a:spcPts val="200"/>
              </a:spcBef>
              <a:buFont typeface="Wingdings" pitchFamily="2" charset="2"/>
              <a:buChar char="ü"/>
              <a:defRPr/>
            </a:pPr>
            <a:endParaRPr lang="en-IN" sz="2000" kern="0" dirty="0">
              <a:solidFill>
                <a:srgbClr val="000000"/>
              </a:solidFill>
              <a:latin typeface="Times New Roman"/>
            </a:endParaRPr>
          </a:p>
        </p:txBody>
      </p:sp>
      <p:graphicFrame>
        <p:nvGraphicFramePr>
          <p:cNvPr id="20488" name="Object 3">
            <a:extLst>
              <a:ext uri="{FF2B5EF4-FFF2-40B4-BE49-F238E27FC236}">
                <a16:creationId xmlns:a16="http://schemas.microsoft.com/office/drawing/2014/main" id="{18BBF5B2-30E8-4921-9C93-A121AFEE9E05}"/>
              </a:ext>
            </a:extLst>
          </p:cNvPr>
          <p:cNvGraphicFramePr>
            <a:graphicFrameLocks noChangeAspect="1"/>
          </p:cNvGraphicFramePr>
          <p:nvPr/>
        </p:nvGraphicFramePr>
        <p:xfrm>
          <a:off x="2209800" y="3733800"/>
          <a:ext cx="4238625" cy="2667000"/>
        </p:xfrm>
        <a:graphic>
          <a:graphicData uri="http://schemas.openxmlformats.org/presentationml/2006/ole">
            <mc:AlternateContent xmlns:mc="http://schemas.openxmlformats.org/markup-compatibility/2006">
              <mc:Choice xmlns:v="urn:schemas-microsoft-com:vml" Requires="v">
                <p:oleObj spid="_x0000_s3074" name="Visio" r:id="rId3" imgW="4234815" imgH="2841879" progId="Visio.Drawing.11">
                  <p:embed/>
                </p:oleObj>
              </mc:Choice>
              <mc:Fallback>
                <p:oleObj name="Visio" r:id="rId3" imgW="4234815" imgH="2841879" progId="Visio.Drawing.11">
                  <p:embed/>
                  <p:pic>
                    <p:nvPicPr>
                      <p:cNvPr id="20488" name="Object 3">
                        <a:extLst>
                          <a:ext uri="{FF2B5EF4-FFF2-40B4-BE49-F238E27FC236}">
                            <a16:creationId xmlns:a16="http://schemas.microsoft.com/office/drawing/2014/main" id="{18BBF5B2-30E8-4921-9C93-A121AFEE9E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3733800"/>
                        <a:ext cx="4238625"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489" name="Rectangle 3">
            <a:extLst>
              <a:ext uri="{FF2B5EF4-FFF2-40B4-BE49-F238E27FC236}">
                <a16:creationId xmlns:a16="http://schemas.microsoft.com/office/drawing/2014/main" id="{6DF0DF86-E80F-4111-844F-526C82AE8484}"/>
              </a:ext>
            </a:extLst>
          </p:cNvPr>
          <p:cNvSpPr>
            <a:spLocks noChangeArrowheads="1"/>
          </p:cNvSpPr>
          <p:nvPr/>
        </p:nvSpPr>
        <p:spPr bwMode="auto">
          <a:xfrm>
            <a:off x="6172200" y="5181600"/>
            <a:ext cx="3352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400" b="1">
                <a:latin typeface="Times New Roman" panose="02020603050405020304" pitchFamily="18" charset="0"/>
                <a:cs typeface="Times New Roman" panose="02020603050405020304" pitchFamily="18" charset="0"/>
              </a:rPr>
              <a:t>SRAM cell implementation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9BB79CBE-24AC-4627-B3F5-542B0BB580A0}"/>
              </a:ext>
            </a:extLst>
          </p:cNvPr>
          <p:cNvSpPr>
            <a:spLocks noGrp="1"/>
          </p:cNvSpPr>
          <p:nvPr>
            <p:ph type="title"/>
          </p:nvPr>
        </p:nvSpPr>
        <p:spPr>
          <a:xfrm>
            <a:off x="457200" y="-9525"/>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56C0A35-2E67-474A-AA53-E00C6D84F636}"/>
              </a:ext>
            </a:extLst>
          </p:cNvPr>
          <p:cNvSpPr>
            <a:spLocks noGrp="1"/>
          </p:cNvSpPr>
          <p:nvPr>
            <p:ph idx="1"/>
          </p:nvPr>
        </p:nvSpPr>
        <p:spPr>
          <a:xfrm>
            <a:off x="0" y="1295400"/>
            <a:ext cx="9144000" cy="914400"/>
          </a:xfrm>
        </p:spPr>
        <p:txBody>
          <a:bodyPr/>
          <a:lstStyle/>
          <a:p>
            <a:pPr marL="0" lvl="3" indent="0" algn="ctr" eaLnBrk="1" hangingPunct="1">
              <a:buFont typeface="Arial" charset="0"/>
              <a:buNone/>
              <a:defRPr/>
            </a:pPr>
            <a:r>
              <a:rPr lang="en-US" sz="2400" b="1" kern="0" dirty="0">
                <a:solidFill>
                  <a:srgbClr val="0000FF"/>
                </a:solidFill>
                <a:latin typeface="Times New Roman"/>
              </a:rPr>
              <a:t>RAM – Dynamic RAM (DRAM)</a:t>
            </a:r>
          </a:p>
          <a:p>
            <a:pPr marL="0" lvl="3" indent="0" algn="ctr" eaLnBrk="1" hangingPunct="1">
              <a:buFont typeface="Arial" charset="0"/>
              <a:buNone/>
              <a:defRPr/>
            </a:pPr>
            <a:endParaRPr lang="en-US" sz="2800" b="1" kern="0" dirty="0">
              <a:solidFill>
                <a:srgbClr val="0000FF"/>
              </a:solidFill>
              <a:latin typeface="Times New Roman"/>
            </a:endParaRP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21508" name="Date Placeholder 3">
            <a:extLst>
              <a:ext uri="{FF2B5EF4-FFF2-40B4-BE49-F238E27FC236}">
                <a16:creationId xmlns:a16="http://schemas.microsoft.com/office/drawing/2014/main" id="{C808B61A-E21F-4F8A-A5F5-0E9BDE470B80}"/>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A0DEEE09-176B-484C-AEB5-B802C4783E82}"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25 August 2020</a:t>
            </a:fld>
            <a:endParaRPr lang="en-US" altLang="en-US" sz="1600">
              <a:solidFill>
                <a:srgbClr val="FFC000"/>
              </a:solidFill>
              <a:latin typeface="Times New Roman" panose="02020603050405020304" pitchFamily="18" charset="0"/>
            </a:endParaRPr>
          </a:p>
        </p:txBody>
      </p:sp>
      <p:sp>
        <p:nvSpPr>
          <p:cNvPr id="21509" name="Footer Placeholder 4">
            <a:extLst>
              <a:ext uri="{FF2B5EF4-FFF2-40B4-BE49-F238E27FC236}">
                <a16:creationId xmlns:a16="http://schemas.microsoft.com/office/drawing/2014/main" id="{AFA9A8D9-B6AB-43DD-A2D7-642A45F54A39}"/>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21510" name="Slide Number Placeholder 5">
            <a:extLst>
              <a:ext uri="{FF2B5EF4-FFF2-40B4-BE49-F238E27FC236}">
                <a16:creationId xmlns:a16="http://schemas.microsoft.com/office/drawing/2014/main" id="{30280A49-6291-4FB7-8D08-356025A9C95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08BD89F-75E8-46DA-97EE-D25044295C2F}" type="slidenum">
              <a:rPr lang="en-US" altLang="en-US" sz="1400" smtClean="0">
                <a:solidFill>
                  <a:srgbClr val="FFC000"/>
                </a:solidFill>
                <a:latin typeface="Arial" panose="020B0604020202020204" pitchFamily="34" charset="0"/>
              </a:rPr>
              <a:pPr>
                <a:spcBef>
                  <a:spcPct val="0"/>
                </a:spcBef>
                <a:buFontTx/>
                <a:buNone/>
              </a:pPr>
              <a:t>12</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F3803EB3-9AC4-4ADC-8508-0B117714A343}"/>
              </a:ext>
            </a:extLst>
          </p:cNvPr>
          <p:cNvSpPr txBox="1">
            <a:spLocks/>
          </p:cNvSpPr>
          <p:nvPr/>
        </p:nvSpPr>
        <p:spPr bwMode="auto">
          <a:xfrm>
            <a:off x="304800" y="1752600"/>
            <a:ext cx="8534400" cy="2362200"/>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IN" sz="2000" kern="0" dirty="0">
                <a:solidFill>
                  <a:srgbClr val="000000"/>
                </a:solidFill>
                <a:latin typeface="Times New Roman"/>
              </a:rPr>
              <a:t>Dynamic RAM stores data in the form of charge. They are made up of MOS transistor gates.</a:t>
            </a:r>
          </a:p>
          <a:p>
            <a:pPr marL="342900" indent="-342900" algn="just">
              <a:spcBef>
                <a:spcPct val="20000"/>
              </a:spcBef>
              <a:buFont typeface="Wingdings" pitchFamily="2" charset="2"/>
              <a:buChar char="ü"/>
              <a:defRPr/>
            </a:pPr>
            <a:r>
              <a:rPr lang="en-IN" sz="2000" kern="0" dirty="0">
                <a:solidFill>
                  <a:srgbClr val="000000"/>
                </a:solidFill>
                <a:latin typeface="Times New Roman"/>
              </a:rPr>
              <a:t>The advantages of DRAM are its high density and low cost compared to SRAM.</a:t>
            </a:r>
          </a:p>
          <a:p>
            <a:pPr marL="342900" indent="-342900" algn="just">
              <a:spcBef>
                <a:spcPct val="20000"/>
              </a:spcBef>
              <a:buFont typeface="Wingdings" pitchFamily="2" charset="2"/>
              <a:buChar char="ü"/>
              <a:defRPr/>
            </a:pPr>
            <a:r>
              <a:rPr lang="en-IN" sz="2000" kern="0" dirty="0">
                <a:solidFill>
                  <a:srgbClr val="000000"/>
                </a:solidFill>
                <a:latin typeface="Times New Roman"/>
              </a:rPr>
              <a:t>The disadvantage is that since the information is stored as charge it gets leaked off with time and to prevent this they need to be refreshed periodically.</a:t>
            </a:r>
          </a:p>
          <a:p>
            <a:pPr marL="342900" indent="-342900" algn="just">
              <a:spcBef>
                <a:spcPct val="20000"/>
              </a:spcBef>
              <a:buFont typeface="Wingdings" pitchFamily="2" charset="2"/>
              <a:buChar char="ü"/>
              <a:defRPr/>
            </a:pPr>
            <a:r>
              <a:rPr lang="en-IN" sz="2000" kern="0" dirty="0">
                <a:solidFill>
                  <a:srgbClr val="000000"/>
                </a:solidFill>
                <a:latin typeface="Times New Roman"/>
              </a:rPr>
              <a:t>Special circuits called DRAM controllers are used for the refreshing operation. The refresh operation is done periodically in milliseconds interval.</a:t>
            </a:r>
          </a:p>
          <a:p>
            <a:pPr marL="236538" indent="-236538" algn="just">
              <a:spcBef>
                <a:spcPts val="200"/>
              </a:spcBef>
              <a:buFont typeface="Wingdings" pitchFamily="2" charset="2"/>
              <a:buChar char="ü"/>
              <a:defRPr/>
            </a:pPr>
            <a:endParaRPr lang="en-IN" sz="2000" kern="0" dirty="0">
              <a:solidFill>
                <a:srgbClr val="000000"/>
              </a:solidFill>
              <a:latin typeface="Times New Roman"/>
            </a:endParaRPr>
          </a:p>
        </p:txBody>
      </p:sp>
      <p:sp>
        <p:nvSpPr>
          <p:cNvPr id="21512" name="Rectangle 3">
            <a:extLst>
              <a:ext uri="{FF2B5EF4-FFF2-40B4-BE49-F238E27FC236}">
                <a16:creationId xmlns:a16="http://schemas.microsoft.com/office/drawing/2014/main" id="{30E7E7BC-9331-4F24-B7A3-56F58B511500}"/>
              </a:ext>
            </a:extLst>
          </p:cNvPr>
          <p:cNvSpPr>
            <a:spLocks noChangeArrowheads="1"/>
          </p:cNvSpPr>
          <p:nvPr/>
        </p:nvSpPr>
        <p:spPr bwMode="auto">
          <a:xfrm>
            <a:off x="5334000" y="5181600"/>
            <a:ext cx="3352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400" b="1">
                <a:latin typeface="Times New Roman" panose="02020603050405020304" pitchFamily="18" charset="0"/>
                <a:cs typeface="Times New Roman" panose="02020603050405020304" pitchFamily="18" charset="0"/>
              </a:rPr>
              <a:t>DRAM cell implementation</a:t>
            </a:r>
          </a:p>
        </p:txBody>
      </p:sp>
      <p:graphicFrame>
        <p:nvGraphicFramePr>
          <p:cNvPr id="21513" name="Object 3">
            <a:extLst>
              <a:ext uri="{FF2B5EF4-FFF2-40B4-BE49-F238E27FC236}">
                <a16:creationId xmlns:a16="http://schemas.microsoft.com/office/drawing/2014/main" id="{AD7DA065-7CD9-4F2A-94AB-340A99ABD915}"/>
              </a:ext>
            </a:extLst>
          </p:cNvPr>
          <p:cNvGraphicFramePr>
            <a:graphicFrameLocks noChangeAspect="1"/>
          </p:cNvGraphicFramePr>
          <p:nvPr/>
        </p:nvGraphicFramePr>
        <p:xfrm>
          <a:off x="3429000" y="4419600"/>
          <a:ext cx="1933575" cy="2057400"/>
        </p:xfrm>
        <a:graphic>
          <a:graphicData uri="http://schemas.openxmlformats.org/presentationml/2006/ole">
            <mc:AlternateContent xmlns:mc="http://schemas.openxmlformats.org/markup-compatibility/2006">
              <mc:Choice xmlns:v="urn:schemas-microsoft-com:vml" Requires="v">
                <p:oleObj spid="_x0000_s4098" name="Visio" r:id="rId3" imgW="1624203" imgH="1772031" progId="Visio.Drawing.11">
                  <p:embed/>
                </p:oleObj>
              </mc:Choice>
              <mc:Fallback>
                <p:oleObj name="Visio" r:id="rId3" imgW="1624203" imgH="1772031" progId="Visio.Drawing.11">
                  <p:embed/>
                  <p:pic>
                    <p:nvPicPr>
                      <p:cNvPr id="21513" name="Object 3">
                        <a:extLst>
                          <a:ext uri="{FF2B5EF4-FFF2-40B4-BE49-F238E27FC236}">
                            <a16:creationId xmlns:a16="http://schemas.microsoft.com/office/drawing/2014/main" id="{AD7DA065-7CD9-4F2A-94AB-340A99ABD9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4419600"/>
                        <a:ext cx="1933575"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EED4DC90-7F24-4FCF-9797-EBDA8CCC3BC0}"/>
              </a:ext>
            </a:extLst>
          </p:cNvPr>
          <p:cNvSpPr>
            <a:spLocks noGrp="1"/>
          </p:cNvSpPr>
          <p:nvPr>
            <p:ph type="title"/>
          </p:nvPr>
        </p:nvSpPr>
        <p:spPr>
          <a:xfrm>
            <a:off x="457200" y="-9525"/>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US"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D571527-8CAD-41F1-B0CF-6E322392EA49}"/>
              </a:ext>
            </a:extLst>
          </p:cNvPr>
          <p:cNvSpPr>
            <a:spLocks noGrp="1"/>
          </p:cNvSpPr>
          <p:nvPr>
            <p:ph idx="1"/>
          </p:nvPr>
        </p:nvSpPr>
        <p:spPr>
          <a:xfrm>
            <a:off x="457200" y="1447800"/>
            <a:ext cx="8229600" cy="381000"/>
          </a:xfrm>
        </p:spPr>
        <p:txBody>
          <a:bodyPr/>
          <a:lstStyle/>
          <a:p>
            <a:pPr marL="342900" lvl="3" indent="-342900" algn="ctr">
              <a:buFont typeface="Arial" charset="0"/>
              <a:buNone/>
              <a:defRPr/>
            </a:pPr>
            <a:r>
              <a:rPr lang="en-US" sz="2400" b="1" dirty="0">
                <a:solidFill>
                  <a:srgbClr val="0000FF"/>
                </a:solidFill>
                <a:latin typeface="Times New Roman" pitchFamily="18" charset="0"/>
                <a:cs typeface="Times New Roman" pitchFamily="18" charset="0"/>
              </a:rPr>
              <a:t>RAM – SRAM Vs DRAM</a:t>
            </a:r>
            <a:endParaRPr lang="en-US" sz="2400" dirty="0">
              <a:latin typeface="Times New Roman" pitchFamily="18" charset="0"/>
              <a:cs typeface="Times New Roman" pitchFamily="18" charset="0"/>
            </a:endParaRPr>
          </a:p>
          <a:p>
            <a:pPr>
              <a:buFont typeface="Arial" charset="0"/>
              <a:buNone/>
              <a:defRPr/>
            </a:pPr>
            <a:endParaRPr lang="en-US" altLang="en-US" sz="2800" b="1" dirty="0">
              <a:solidFill>
                <a:srgbClr val="0000FF"/>
              </a:solidFill>
            </a:endParaRPr>
          </a:p>
          <a:p>
            <a:pPr>
              <a:buFont typeface="Arial" charset="0"/>
              <a:buNone/>
              <a:defRPr/>
            </a:pPr>
            <a:endParaRPr lang="en-US" sz="2800" dirty="0">
              <a:solidFill>
                <a:srgbClr val="0000FF"/>
              </a:solidFill>
            </a:endParaRPr>
          </a:p>
        </p:txBody>
      </p:sp>
      <p:sp>
        <p:nvSpPr>
          <p:cNvPr id="22532" name="Date Placeholder 3">
            <a:extLst>
              <a:ext uri="{FF2B5EF4-FFF2-40B4-BE49-F238E27FC236}">
                <a16:creationId xmlns:a16="http://schemas.microsoft.com/office/drawing/2014/main" id="{BE261061-1617-4706-B496-2E401A0DDAB0}"/>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82F34AC8-AC98-4161-8BD9-F1A40CAB8DF9}"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25 August 2020</a:t>
            </a:fld>
            <a:endParaRPr lang="en-US" altLang="en-US" sz="1600">
              <a:solidFill>
                <a:srgbClr val="FFC000"/>
              </a:solidFill>
              <a:latin typeface="Times New Roman" panose="02020603050405020304" pitchFamily="18" charset="0"/>
            </a:endParaRPr>
          </a:p>
        </p:txBody>
      </p:sp>
      <p:sp>
        <p:nvSpPr>
          <p:cNvPr id="22533" name="Footer Placeholder 4">
            <a:extLst>
              <a:ext uri="{FF2B5EF4-FFF2-40B4-BE49-F238E27FC236}">
                <a16:creationId xmlns:a16="http://schemas.microsoft.com/office/drawing/2014/main" id="{03F7F5C8-AA60-49A8-A70D-E93307DDC52D}"/>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22534" name="Slide Number Placeholder 5">
            <a:extLst>
              <a:ext uri="{FF2B5EF4-FFF2-40B4-BE49-F238E27FC236}">
                <a16:creationId xmlns:a16="http://schemas.microsoft.com/office/drawing/2014/main" id="{F5C2D462-54FF-49C7-B47D-F4B733283FD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C361EAB-30C4-4099-A69C-54A37357A81D}" type="slidenum">
              <a:rPr lang="en-US" altLang="en-US" sz="1400" smtClean="0">
                <a:solidFill>
                  <a:srgbClr val="FFC000"/>
                </a:solidFill>
                <a:latin typeface="Arial" panose="020B0604020202020204" pitchFamily="34" charset="0"/>
              </a:rPr>
              <a:pPr>
                <a:spcBef>
                  <a:spcPct val="0"/>
                </a:spcBef>
                <a:buFontTx/>
                <a:buNone/>
              </a:pPr>
              <a:t>13</a:t>
            </a:fld>
            <a:endParaRPr lang="en-US" altLang="en-US" sz="1400">
              <a:solidFill>
                <a:srgbClr val="FFC000"/>
              </a:solidFill>
              <a:latin typeface="Arial" panose="020B0604020202020204" pitchFamily="34" charset="0"/>
            </a:endParaRPr>
          </a:p>
        </p:txBody>
      </p:sp>
      <p:graphicFrame>
        <p:nvGraphicFramePr>
          <p:cNvPr id="7" name="Table 6">
            <a:extLst>
              <a:ext uri="{FF2B5EF4-FFF2-40B4-BE49-F238E27FC236}">
                <a16:creationId xmlns:a16="http://schemas.microsoft.com/office/drawing/2014/main" id="{1DA500CA-41A0-432C-A431-B59FCA241391}"/>
              </a:ext>
            </a:extLst>
          </p:cNvPr>
          <p:cNvGraphicFramePr>
            <a:graphicFrameLocks noGrp="1"/>
          </p:cNvGraphicFramePr>
          <p:nvPr/>
        </p:nvGraphicFramePr>
        <p:xfrm>
          <a:off x="304800" y="2133600"/>
          <a:ext cx="8534400" cy="3663950"/>
        </p:xfrm>
        <a:graphic>
          <a:graphicData uri="http://schemas.openxmlformats.org/drawingml/2006/table">
            <a:tbl>
              <a:tblPr/>
              <a:tblGrid>
                <a:gridCol w="4267200">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tblGrid>
              <a:tr h="480638">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cap="none" normalizeH="0" baseline="0" dirty="0">
                          <a:ln>
                            <a:noFill/>
                          </a:ln>
                          <a:solidFill>
                            <a:srgbClr val="FFFFFF"/>
                          </a:solidFill>
                          <a:effectLst/>
                          <a:latin typeface="Times New Roman" pitchFamily="18" charset="0"/>
                          <a:cs typeface="Times New Roman" pitchFamily="18" charset="0"/>
                        </a:rPr>
                        <a:t>SRAM</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cap="none" normalizeH="0" baseline="0" dirty="0">
                          <a:ln>
                            <a:noFill/>
                          </a:ln>
                          <a:solidFill>
                            <a:srgbClr val="FFFFFF"/>
                          </a:solidFill>
                          <a:effectLst/>
                          <a:latin typeface="Times New Roman" pitchFamily="18" charset="0"/>
                          <a:cs typeface="Times New Roman" pitchFamily="18" charset="0"/>
                        </a:rPr>
                        <a:t>DRAM</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736987">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rgbClr val="000000"/>
                          </a:solidFill>
                          <a:effectLst/>
                          <a:latin typeface="Times New Roman" pitchFamily="18" charset="0"/>
                          <a:cs typeface="Times New Roman" pitchFamily="18" charset="0"/>
                        </a:rPr>
                        <a:t>Made up of 6 CMOS transistors (MOSFET)</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rgbClr val="000000"/>
                          </a:solidFill>
                          <a:effectLst/>
                          <a:latin typeface="Times New Roman" pitchFamily="18" charset="0"/>
                          <a:cs typeface="Times New Roman" pitchFamily="18" charset="0"/>
                        </a:rPr>
                        <a:t>Made up of a MOSFET and a capacitor</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416551">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rgbClr val="000000"/>
                          </a:solidFill>
                          <a:effectLst/>
                          <a:latin typeface="Times New Roman" pitchFamily="18" charset="0"/>
                          <a:cs typeface="Times New Roman" pitchFamily="18" charset="0"/>
                        </a:rPr>
                        <a:t>Doesn’t Require refreshing </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just">
                        <a:spcBef>
                          <a:spcPts val="0"/>
                        </a:spcBef>
                        <a:spcAft>
                          <a:spcPts val="0"/>
                        </a:spcAft>
                      </a:pPr>
                      <a:r>
                        <a:rPr lang="en-US" sz="2000" dirty="0">
                          <a:latin typeface="Times New Roman"/>
                          <a:ea typeface="Times New Roman"/>
                        </a:rPr>
                        <a:t>Requires refreshing</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423274">
                <a:tc>
                  <a:txBody>
                    <a:bodyPr/>
                    <a:lstStyle/>
                    <a:p>
                      <a:pPr marL="0" marR="0" algn="just">
                        <a:spcBef>
                          <a:spcPts val="0"/>
                        </a:spcBef>
                        <a:spcAft>
                          <a:spcPts val="0"/>
                        </a:spcAft>
                      </a:pPr>
                      <a:r>
                        <a:rPr lang="en-US" sz="2000" dirty="0">
                          <a:latin typeface="Times New Roman"/>
                          <a:ea typeface="Times New Roman"/>
                        </a:rPr>
                        <a:t>Low capacity (Less dense)</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just">
                        <a:spcBef>
                          <a:spcPts val="0"/>
                        </a:spcBef>
                        <a:spcAft>
                          <a:spcPts val="0"/>
                        </a:spcAft>
                      </a:pPr>
                      <a:r>
                        <a:rPr lang="en-US" sz="2000" dirty="0">
                          <a:latin typeface="Times New Roman"/>
                          <a:ea typeface="Times New Roman"/>
                        </a:rPr>
                        <a:t>High Capacity (Highly dense)</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324757">
                <a:tc>
                  <a:txBody>
                    <a:bodyPr/>
                    <a:lstStyle/>
                    <a:p>
                      <a:pPr marL="0" marR="0" algn="just">
                        <a:spcBef>
                          <a:spcPts val="0"/>
                        </a:spcBef>
                        <a:spcAft>
                          <a:spcPts val="0"/>
                        </a:spcAft>
                      </a:pPr>
                      <a:r>
                        <a:rPr lang="en-US" sz="2000" dirty="0">
                          <a:latin typeface="Times New Roman"/>
                          <a:ea typeface="Times New Roman"/>
                        </a:rPr>
                        <a:t>More expensive</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just">
                        <a:spcBef>
                          <a:spcPts val="0"/>
                        </a:spcBef>
                        <a:spcAft>
                          <a:spcPts val="0"/>
                        </a:spcAft>
                      </a:pPr>
                      <a:r>
                        <a:rPr lang="en-US" sz="2000" dirty="0">
                          <a:latin typeface="Times New Roman"/>
                          <a:ea typeface="Times New Roman"/>
                        </a:rPr>
                        <a:t>Less Expensive</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1281742">
                <a:tc>
                  <a:txBody>
                    <a:bodyPr/>
                    <a:lstStyle/>
                    <a:p>
                      <a:pPr marL="0" marR="0" algn="just">
                        <a:spcBef>
                          <a:spcPts val="0"/>
                        </a:spcBef>
                        <a:spcAft>
                          <a:spcPts val="0"/>
                        </a:spcAft>
                      </a:pPr>
                      <a:r>
                        <a:rPr lang="en-US" sz="2000">
                          <a:latin typeface="Times New Roman"/>
                          <a:ea typeface="Times New Roman"/>
                        </a:rPr>
                        <a:t>Fast in operation. Typical access time is 10ns</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just">
                        <a:spcBef>
                          <a:spcPts val="0"/>
                        </a:spcBef>
                        <a:spcAft>
                          <a:spcPts val="0"/>
                        </a:spcAft>
                      </a:pPr>
                      <a:r>
                        <a:rPr lang="en-US" sz="2000" dirty="0">
                          <a:latin typeface="Times New Roman"/>
                          <a:ea typeface="Times New Roman"/>
                        </a:rPr>
                        <a:t>Slow in operation due to refresh requirements. Typical access time is 60ns. Write operation is faster than read operation. </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DD25FA65-1AEA-4452-A249-5062629A5AE3}"/>
              </a:ext>
            </a:extLst>
          </p:cNvPr>
          <p:cNvSpPr>
            <a:spLocks noGrp="1"/>
          </p:cNvSpPr>
          <p:nvPr>
            <p:ph type="title"/>
          </p:nvPr>
        </p:nvSpPr>
        <p:spPr>
          <a:xfrm>
            <a:off x="457200" y="-9525"/>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7EBCB50-D177-4A7E-B06E-0B834E362EEA}"/>
              </a:ext>
            </a:extLst>
          </p:cNvPr>
          <p:cNvSpPr>
            <a:spLocks noGrp="1"/>
          </p:cNvSpPr>
          <p:nvPr>
            <p:ph idx="1"/>
          </p:nvPr>
        </p:nvSpPr>
        <p:spPr>
          <a:xfrm>
            <a:off x="0" y="1600200"/>
            <a:ext cx="9144000" cy="914400"/>
          </a:xfrm>
        </p:spPr>
        <p:txBody>
          <a:bodyPr/>
          <a:lstStyle/>
          <a:p>
            <a:pPr marL="0" lvl="3" indent="0" algn="ctr" eaLnBrk="1" hangingPunct="1">
              <a:buFont typeface="Arial" charset="0"/>
              <a:buNone/>
              <a:defRPr/>
            </a:pPr>
            <a:r>
              <a:rPr lang="it-IT" sz="2400" b="1" kern="0" dirty="0">
                <a:solidFill>
                  <a:srgbClr val="0000FF"/>
                </a:solidFill>
                <a:latin typeface="Times New Roman"/>
              </a:rPr>
              <a:t>RAM –  Non Volatile RAM (NVRAM)</a:t>
            </a:r>
            <a:endParaRPr lang="en-US" sz="2800" b="1" kern="0" dirty="0">
              <a:solidFill>
                <a:srgbClr val="0000FF"/>
              </a:solidFill>
              <a:latin typeface="Times New Roman"/>
            </a:endParaRP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23556" name="Date Placeholder 3">
            <a:extLst>
              <a:ext uri="{FF2B5EF4-FFF2-40B4-BE49-F238E27FC236}">
                <a16:creationId xmlns:a16="http://schemas.microsoft.com/office/drawing/2014/main" id="{8565F683-08FE-464E-B432-CBDE15B1691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6829BA26-E4D0-429F-8E8C-74D44D3F2536}"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25 August 2020</a:t>
            </a:fld>
            <a:endParaRPr lang="en-US" altLang="en-US" sz="1600">
              <a:solidFill>
                <a:srgbClr val="FFC000"/>
              </a:solidFill>
              <a:latin typeface="Times New Roman" panose="02020603050405020304" pitchFamily="18" charset="0"/>
            </a:endParaRPr>
          </a:p>
        </p:txBody>
      </p:sp>
      <p:sp>
        <p:nvSpPr>
          <p:cNvPr id="23557" name="Footer Placeholder 4">
            <a:extLst>
              <a:ext uri="{FF2B5EF4-FFF2-40B4-BE49-F238E27FC236}">
                <a16:creationId xmlns:a16="http://schemas.microsoft.com/office/drawing/2014/main" id="{D3F9A61B-E0DC-4D5E-8C2A-6624E3F44C1E}"/>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23558" name="Slide Number Placeholder 5">
            <a:extLst>
              <a:ext uri="{FF2B5EF4-FFF2-40B4-BE49-F238E27FC236}">
                <a16:creationId xmlns:a16="http://schemas.microsoft.com/office/drawing/2014/main" id="{095C89F1-65A0-4454-9583-A94FDDC15E7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3278B06-9D12-4721-955A-B2079A05EADD}" type="slidenum">
              <a:rPr lang="en-US" altLang="en-US" sz="1400" smtClean="0">
                <a:solidFill>
                  <a:srgbClr val="FFC000"/>
                </a:solidFill>
                <a:latin typeface="Arial" panose="020B0604020202020204" pitchFamily="34" charset="0"/>
              </a:rPr>
              <a:pPr>
                <a:spcBef>
                  <a:spcPct val="0"/>
                </a:spcBef>
                <a:buFontTx/>
                <a:buNone/>
              </a:pPr>
              <a:t>14</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BC655B00-F79E-4122-BF61-92974A4D391C}"/>
              </a:ext>
            </a:extLst>
          </p:cNvPr>
          <p:cNvSpPr txBox="1">
            <a:spLocks/>
          </p:cNvSpPr>
          <p:nvPr/>
        </p:nvSpPr>
        <p:spPr bwMode="auto">
          <a:xfrm>
            <a:off x="304800" y="2362200"/>
            <a:ext cx="8534400" cy="3657600"/>
          </a:xfrm>
          <a:prstGeom prst="rect">
            <a:avLst/>
          </a:prstGeom>
          <a:noFill/>
          <a:ln w="9525">
            <a:noFill/>
            <a:miter lim="800000"/>
            <a:headEnd/>
            <a:tailEnd/>
          </a:ln>
        </p:spPr>
        <p:txBody>
          <a:bodyPr/>
          <a:lstStyle/>
          <a:p>
            <a:pPr marL="236538" indent="-236538" algn="just">
              <a:spcBef>
                <a:spcPts val="200"/>
              </a:spcBef>
              <a:buFont typeface="Wingdings" pitchFamily="2" charset="2"/>
              <a:buChar char="ü"/>
              <a:defRPr/>
            </a:pPr>
            <a:r>
              <a:rPr lang="en-IN" sz="2000" kern="0" dirty="0">
                <a:solidFill>
                  <a:srgbClr val="000000"/>
                </a:solidFill>
                <a:latin typeface="Times New Roman"/>
              </a:rPr>
              <a:t>Random access memory with battery backup.</a:t>
            </a:r>
          </a:p>
          <a:p>
            <a:pPr marL="236538" indent="-236538" algn="just">
              <a:spcBef>
                <a:spcPts val="200"/>
              </a:spcBef>
              <a:buFont typeface="Wingdings" pitchFamily="2" charset="2"/>
              <a:buChar char="ü"/>
              <a:defRPr/>
            </a:pPr>
            <a:r>
              <a:rPr lang="en-IN" sz="2000" kern="0" dirty="0">
                <a:solidFill>
                  <a:srgbClr val="000000"/>
                </a:solidFill>
                <a:latin typeface="Times New Roman"/>
              </a:rPr>
              <a:t>It contains Static RAM based memory and a minute battery for providing supply to the memory in the absence of external power supply.</a:t>
            </a:r>
          </a:p>
          <a:p>
            <a:pPr marL="236538" indent="-236538" algn="just">
              <a:spcBef>
                <a:spcPts val="200"/>
              </a:spcBef>
              <a:buFont typeface="Wingdings" pitchFamily="2" charset="2"/>
              <a:buChar char="ü"/>
              <a:defRPr/>
            </a:pPr>
            <a:r>
              <a:rPr lang="en-IN" sz="2000" kern="0" dirty="0">
                <a:solidFill>
                  <a:srgbClr val="000000"/>
                </a:solidFill>
                <a:latin typeface="Times New Roman"/>
              </a:rPr>
              <a:t>The memory and battery are packed together in a single package.</a:t>
            </a:r>
          </a:p>
          <a:p>
            <a:pPr marL="236538" indent="-236538" algn="just">
              <a:spcBef>
                <a:spcPts val="200"/>
              </a:spcBef>
              <a:buFont typeface="Wingdings" pitchFamily="2" charset="2"/>
              <a:buChar char="ü"/>
              <a:defRPr/>
            </a:pPr>
            <a:r>
              <a:rPr lang="en-IN" sz="2000" kern="0" dirty="0">
                <a:solidFill>
                  <a:srgbClr val="000000"/>
                </a:solidFill>
                <a:latin typeface="Times New Roman"/>
              </a:rPr>
              <a:t>NVRAM is used for the non volatile storage of results of operations or for setting up of flags etc.</a:t>
            </a:r>
          </a:p>
          <a:p>
            <a:pPr marL="236538" indent="-236538" algn="just">
              <a:spcBef>
                <a:spcPts val="200"/>
              </a:spcBef>
              <a:buFont typeface="Wingdings" pitchFamily="2" charset="2"/>
              <a:buChar char="ü"/>
              <a:defRPr/>
            </a:pPr>
            <a:r>
              <a:rPr lang="en-IN" sz="2000" kern="0" dirty="0">
                <a:solidFill>
                  <a:srgbClr val="000000"/>
                </a:solidFill>
                <a:latin typeface="Times New Roman"/>
              </a:rPr>
              <a:t>The life span of NVRAM is expected to be around 10 years.</a:t>
            </a:r>
          </a:p>
          <a:p>
            <a:pPr marL="236538" indent="-236538" algn="just">
              <a:spcBef>
                <a:spcPts val="200"/>
              </a:spcBef>
              <a:buFont typeface="Wingdings" pitchFamily="2" charset="2"/>
              <a:buChar char="ü"/>
              <a:defRPr/>
            </a:pPr>
            <a:r>
              <a:rPr lang="en-IN" sz="2000" kern="0" dirty="0">
                <a:solidFill>
                  <a:srgbClr val="000000"/>
                </a:solidFill>
                <a:latin typeface="Times New Roman"/>
              </a:rPr>
              <a:t>DS1744 from Maxim/Dallas is an example for 32KB NVRAM.</a:t>
            </a:r>
          </a:p>
          <a:p>
            <a:pPr marL="236538" indent="-236538" algn="just">
              <a:spcBef>
                <a:spcPts val="200"/>
              </a:spcBef>
              <a:defRPr/>
            </a:pPr>
            <a:endParaRPr lang="en-IN" sz="2000" kern="0" dirty="0">
              <a:solidFill>
                <a:srgbClr val="000000"/>
              </a:solidFill>
              <a:latin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17CB4A25-5A28-4AE9-910D-70C53B5215FA}"/>
              </a:ext>
            </a:extLst>
          </p:cNvPr>
          <p:cNvSpPr>
            <a:spLocks noGrp="1"/>
          </p:cNvSpPr>
          <p:nvPr>
            <p:ph type="title"/>
          </p:nvPr>
        </p:nvSpPr>
        <p:spPr>
          <a:xfrm>
            <a:off x="457200" y="-9525"/>
            <a:ext cx="8229600" cy="1143000"/>
          </a:xfrm>
        </p:spPr>
        <p:txBody>
          <a:bodyPr/>
          <a:lstStyle/>
          <a:p>
            <a:pPr eaLnBrk="1" hangingPunct="1"/>
            <a:r>
              <a:rPr lang="en-US" altLang="en-US" sz="3200">
                <a:latin typeface="Times New Roman" panose="02020603050405020304" pitchFamily="18" charset="0"/>
                <a:cs typeface="Times New Roman" panose="02020603050405020304" pitchFamily="18" charset="0"/>
              </a:rPr>
              <a:t>Typical Embedded System</a:t>
            </a:r>
          </a:p>
        </p:txBody>
      </p:sp>
      <p:sp>
        <p:nvSpPr>
          <p:cNvPr id="3" name="Content Placeholder 2">
            <a:extLst>
              <a:ext uri="{FF2B5EF4-FFF2-40B4-BE49-F238E27FC236}">
                <a16:creationId xmlns:a16="http://schemas.microsoft.com/office/drawing/2014/main" id="{CCD585FA-63F1-4574-9D77-F36F8B6535D7}"/>
              </a:ext>
            </a:extLst>
          </p:cNvPr>
          <p:cNvSpPr>
            <a:spLocks noGrp="1"/>
          </p:cNvSpPr>
          <p:nvPr>
            <p:ph idx="1"/>
          </p:nvPr>
        </p:nvSpPr>
        <p:spPr/>
        <p:txBody>
          <a:bodyPr/>
          <a:lstStyle/>
          <a:p>
            <a:pPr>
              <a:buFont typeface="Arial" charset="0"/>
              <a:buNone/>
              <a:defRPr/>
            </a:pPr>
            <a:r>
              <a:rPr lang="en-US" sz="2800" b="1" dirty="0">
                <a:solidFill>
                  <a:srgbClr val="0000FF"/>
                </a:solidFill>
                <a:latin typeface="Times New Roman" pitchFamily="18" charset="0"/>
                <a:cs typeface="Times New Roman" pitchFamily="18" charset="0"/>
              </a:rPr>
              <a:t>Unit II</a:t>
            </a:r>
          </a:p>
          <a:p>
            <a:pPr>
              <a:buFont typeface="Arial" panose="020B0604020202020204" pitchFamily="34" charset="0"/>
              <a:buChar char="•"/>
              <a:defRPr/>
            </a:pPr>
            <a:endParaRPr lang="en-US" sz="2400" dirty="0">
              <a:latin typeface="Times New Roman" pitchFamily="18" charset="0"/>
              <a:cs typeface="Times New Roman" pitchFamily="18" charset="0"/>
            </a:endParaRPr>
          </a:p>
          <a:p>
            <a:pPr>
              <a:buFont typeface="Arial" panose="020B0604020202020204" pitchFamily="34" charset="0"/>
              <a:buChar char="•"/>
              <a:defRPr/>
            </a:pPr>
            <a:r>
              <a:rPr lang="en-US" sz="2400" dirty="0">
                <a:latin typeface="Times New Roman" pitchFamily="18" charset="0"/>
                <a:cs typeface="Times New Roman" pitchFamily="18" charset="0"/>
              </a:rPr>
              <a:t>Core of  Embedded System</a:t>
            </a:r>
          </a:p>
          <a:p>
            <a:pPr>
              <a:buFont typeface="Arial" panose="020B0604020202020204" pitchFamily="34" charset="0"/>
              <a:buChar char="•"/>
              <a:defRPr/>
            </a:pPr>
            <a:endParaRPr lang="en-US" sz="2400" dirty="0">
              <a:latin typeface="Times New Roman" pitchFamily="18" charset="0"/>
              <a:cs typeface="Times New Roman" pitchFamily="18" charset="0"/>
            </a:endParaRPr>
          </a:p>
          <a:p>
            <a:pPr>
              <a:buFont typeface="Arial" panose="020B0604020202020204" pitchFamily="34" charset="0"/>
              <a:buChar char="•"/>
              <a:defRPr/>
            </a:pPr>
            <a:r>
              <a:rPr lang="en-US" sz="2400" b="1" dirty="0">
                <a:solidFill>
                  <a:srgbClr val="0000FF"/>
                </a:solidFill>
                <a:latin typeface="Times New Roman" pitchFamily="18" charset="0"/>
                <a:cs typeface="Times New Roman" pitchFamily="18" charset="0"/>
              </a:rPr>
              <a:t>Memory</a:t>
            </a:r>
          </a:p>
          <a:p>
            <a:pPr lvl="1">
              <a:buFont typeface="Arial" panose="020B0604020202020204" pitchFamily="34" charset="0"/>
              <a:buChar char="•"/>
              <a:defRPr/>
            </a:pPr>
            <a:endParaRPr lang="en-US" sz="2000" dirty="0">
              <a:latin typeface="Times New Roman" pitchFamily="18" charset="0"/>
              <a:cs typeface="Times New Roman" pitchFamily="18" charset="0"/>
            </a:endParaRPr>
          </a:p>
          <a:p>
            <a:pPr>
              <a:buFont typeface="Arial" panose="020B0604020202020204" pitchFamily="34" charset="0"/>
              <a:buChar char="•"/>
              <a:defRPr/>
            </a:pPr>
            <a:r>
              <a:rPr lang="en-US" sz="2400" dirty="0">
                <a:solidFill>
                  <a:schemeClr val="tx1"/>
                </a:solidFill>
                <a:latin typeface="Times New Roman" pitchFamily="18" charset="0"/>
                <a:cs typeface="Times New Roman" pitchFamily="18" charset="0"/>
              </a:rPr>
              <a:t>Sensors and Actuators</a:t>
            </a:r>
          </a:p>
          <a:p>
            <a:pPr>
              <a:buFont typeface="Arial" panose="020B0604020202020204" pitchFamily="34" charset="0"/>
              <a:buChar char="•"/>
              <a:defRPr/>
            </a:pPr>
            <a:endParaRPr lang="en-US" sz="2400" dirty="0">
              <a:solidFill>
                <a:schemeClr val="tx1"/>
              </a:solidFill>
              <a:latin typeface="Times New Roman" pitchFamily="18" charset="0"/>
              <a:cs typeface="Times New Roman" pitchFamily="18" charset="0"/>
            </a:endParaRPr>
          </a:p>
          <a:p>
            <a:pPr>
              <a:buFont typeface="Arial" panose="020B0604020202020204" pitchFamily="34" charset="0"/>
              <a:buChar char="•"/>
              <a:defRPr/>
            </a:pPr>
            <a:r>
              <a:rPr lang="en-US" sz="2400" dirty="0">
                <a:solidFill>
                  <a:schemeClr val="tx1"/>
                </a:solidFill>
                <a:latin typeface="Times New Roman" pitchFamily="18" charset="0"/>
                <a:cs typeface="Times New Roman" pitchFamily="18" charset="0"/>
              </a:rPr>
              <a:t>Communication Interface</a:t>
            </a:r>
          </a:p>
          <a:p>
            <a:pPr>
              <a:buFont typeface="Arial" panose="020B0604020202020204" pitchFamily="34" charset="0"/>
              <a:buChar char="•"/>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rgbClr val="0000FF"/>
              </a:solidFill>
            </a:endParaRPr>
          </a:p>
          <a:p>
            <a:pPr>
              <a:buFont typeface="Arial" charset="0"/>
              <a:buNone/>
              <a:defRPr/>
            </a:pPr>
            <a:endParaRPr lang="en-US" sz="2400" dirty="0">
              <a:solidFill>
                <a:srgbClr val="0000FF"/>
              </a:solidFill>
            </a:endParaRPr>
          </a:p>
        </p:txBody>
      </p:sp>
      <p:sp>
        <p:nvSpPr>
          <p:cNvPr id="11268" name="Date Placeholder 3">
            <a:extLst>
              <a:ext uri="{FF2B5EF4-FFF2-40B4-BE49-F238E27FC236}">
                <a16:creationId xmlns:a16="http://schemas.microsoft.com/office/drawing/2014/main" id="{19FAB827-AA9E-4920-BF8B-4B506CB44C0D}"/>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B2D9B333-D2C6-4CE3-BCF4-43D1B330C725}"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25 August 2020</a:t>
            </a:fld>
            <a:endParaRPr lang="en-US" altLang="en-US" sz="1600">
              <a:solidFill>
                <a:srgbClr val="FFC000"/>
              </a:solidFill>
              <a:latin typeface="Times New Roman" panose="02020603050405020304" pitchFamily="18" charset="0"/>
            </a:endParaRPr>
          </a:p>
        </p:txBody>
      </p:sp>
      <p:sp>
        <p:nvSpPr>
          <p:cNvPr id="11269" name="Footer Placeholder 4">
            <a:extLst>
              <a:ext uri="{FF2B5EF4-FFF2-40B4-BE49-F238E27FC236}">
                <a16:creationId xmlns:a16="http://schemas.microsoft.com/office/drawing/2014/main" id="{0AE690DC-AFAC-4BFE-89AE-312A57F2B123}"/>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11270" name="Slide Number Placeholder 5">
            <a:extLst>
              <a:ext uri="{FF2B5EF4-FFF2-40B4-BE49-F238E27FC236}">
                <a16:creationId xmlns:a16="http://schemas.microsoft.com/office/drawing/2014/main" id="{2588AEAA-8705-40D1-851F-06CB3CF23C7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FF188A4-FE39-4278-B1F3-5717709E73B1}"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2</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58A4142F-C75F-460E-BD34-E1506DD034EA}"/>
              </a:ext>
            </a:extLst>
          </p:cNvPr>
          <p:cNvSpPr>
            <a:spLocks noGrp="1"/>
          </p:cNvSpPr>
          <p:nvPr>
            <p:ph type="title"/>
          </p:nvPr>
        </p:nvSpPr>
        <p:spPr>
          <a:xfrm>
            <a:off x="457200" y="-9525"/>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321F536-97F8-41C5-84F9-B521E283C9F5}"/>
              </a:ext>
            </a:extLst>
          </p:cNvPr>
          <p:cNvSpPr>
            <a:spLocks noGrp="1"/>
          </p:cNvSpPr>
          <p:nvPr>
            <p:ph idx="1"/>
          </p:nvPr>
        </p:nvSpPr>
        <p:spPr>
          <a:xfrm>
            <a:off x="0" y="1676400"/>
            <a:ext cx="9144000" cy="914400"/>
          </a:xfrm>
        </p:spPr>
        <p:txBody>
          <a:bodyPr/>
          <a:lstStyle/>
          <a:p>
            <a:pPr marL="0" lvl="3" indent="0" algn="ctr" eaLnBrk="1" hangingPunct="1">
              <a:buFont typeface="Arial" charset="0"/>
              <a:buNone/>
              <a:defRPr/>
            </a:pPr>
            <a:r>
              <a:rPr lang="en-US" sz="2800" b="1" kern="0" dirty="0">
                <a:solidFill>
                  <a:srgbClr val="0000FF"/>
                </a:solidFill>
                <a:latin typeface="Times New Roman"/>
              </a:rPr>
              <a:t>Memory</a:t>
            </a:r>
          </a:p>
          <a:p>
            <a:pPr marL="0" lvl="3" indent="0" algn="ctr" eaLnBrk="1" hangingPunct="1">
              <a:buFont typeface="Arial" charset="0"/>
              <a:buNone/>
              <a:defRPr/>
            </a:pPr>
            <a:endParaRPr lang="en-US" sz="2800" b="1" kern="0" dirty="0">
              <a:solidFill>
                <a:srgbClr val="0000FF"/>
              </a:solidFill>
              <a:latin typeface="Times New Roman"/>
            </a:endParaRP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12292" name="Date Placeholder 3">
            <a:extLst>
              <a:ext uri="{FF2B5EF4-FFF2-40B4-BE49-F238E27FC236}">
                <a16:creationId xmlns:a16="http://schemas.microsoft.com/office/drawing/2014/main" id="{3263A317-5E9A-43D1-BFBA-E8C94EB5BE5E}"/>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52863D5A-FE2B-4027-AEEC-116677B23CDA}"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25 August 2020</a:t>
            </a:fld>
            <a:endParaRPr lang="en-US" altLang="en-US" sz="1600">
              <a:solidFill>
                <a:srgbClr val="FFC000"/>
              </a:solidFill>
              <a:latin typeface="Times New Roman" panose="02020603050405020304" pitchFamily="18" charset="0"/>
            </a:endParaRPr>
          </a:p>
        </p:txBody>
      </p:sp>
      <p:sp>
        <p:nvSpPr>
          <p:cNvPr id="12293" name="Footer Placeholder 4">
            <a:extLst>
              <a:ext uri="{FF2B5EF4-FFF2-40B4-BE49-F238E27FC236}">
                <a16:creationId xmlns:a16="http://schemas.microsoft.com/office/drawing/2014/main" id="{D1093D0D-B936-46B5-ACC0-251F1E34FCD3}"/>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12294" name="Slide Number Placeholder 5">
            <a:extLst>
              <a:ext uri="{FF2B5EF4-FFF2-40B4-BE49-F238E27FC236}">
                <a16:creationId xmlns:a16="http://schemas.microsoft.com/office/drawing/2014/main" id="{B51C9E57-9252-4DFD-AB1B-F59B7DBDE24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B2C94F0-1141-413A-AED4-C302B1840491}" type="slidenum">
              <a:rPr lang="en-US" altLang="en-US" sz="1400" smtClean="0">
                <a:solidFill>
                  <a:srgbClr val="FFC000"/>
                </a:solidFill>
                <a:latin typeface="Arial" panose="020B0604020202020204" pitchFamily="34" charset="0"/>
              </a:rPr>
              <a:pPr>
                <a:spcBef>
                  <a:spcPct val="0"/>
                </a:spcBef>
                <a:buFontTx/>
                <a:buNone/>
              </a:pPr>
              <a:t>3</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C6F747DE-DACE-4424-9AB7-131A5EE43027}"/>
              </a:ext>
            </a:extLst>
          </p:cNvPr>
          <p:cNvSpPr txBox="1">
            <a:spLocks/>
          </p:cNvSpPr>
          <p:nvPr/>
        </p:nvSpPr>
        <p:spPr bwMode="auto">
          <a:xfrm>
            <a:off x="304800" y="2057400"/>
            <a:ext cx="8534400" cy="4076700"/>
          </a:xfrm>
          <a:prstGeom prst="rect">
            <a:avLst/>
          </a:prstGeom>
          <a:noFill/>
          <a:ln w="9525">
            <a:noFill/>
            <a:miter lim="800000"/>
            <a:headEnd/>
            <a:tailEnd/>
          </a:ln>
        </p:spPr>
        <p:txBody>
          <a:bodyPr/>
          <a:lstStyle/>
          <a:p>
            <a:pPr algn="just">
              <a:spcBef>
                <a:spcPts val="200"/>
              </a:spcBef>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r>
              <a:rPr lang="en-US" sz="2000" kern="0" dirty="0">
                <a:solidFill>
                  <a:srgbClr val="000000"/>
                </a:solidFill>
                <a:latin typeface="Times New Roman"/>
              </a:rPr>
              <a:t>Memory is an important part of an embedded system. The memory used in embedded system can be either Program Storage Memory (ROM) or Data memory (RAM).</a:t>
            </a: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r>
              <a:rPr lang="en-US" sz="2000" kern="0" dirty="0">
                <a:solidFill>
                  <a:srgbClr val="000000"/>
                </a:solidFill>
                <a:latin typeface="Times New Roman"/>
              </a:rPr>
              <a:t>Certain Embedded processors/controllers contain built in program memory and data memory and this memory is known as on-chip memory.</a:t>
            </a:r>
          </a:p>
          <a:p>
            <a:pPr marL="236538" indent="-236538" algn="just">
              <a:spcBef>
                <a:spcPts val="200"/>
              </a:spcBef>
              <a:buFont typeface="Wingdings" pitchFamily="2" charset="2"/>
              <a:buChar char="ü"/>
              <a:defRPr/>
            </a:pPr>
            <a:endParaRPr lang="en-IN" sz="2000" kern="0" dirty="0">
              <a:solidFill>
                <a:srgbClr val="000000"/>
              </a:solidFill>
              <a:latin typeface="Times New Roman"/>
            </a:endParaRPr>
          </a:p>
          <a:p>
            <a:pPr marL="236538" indent="-236538" algn="just">
              <a:spcBef>
                <a:spcPts val="200"/>
              </a:spcBef>
              <a:buFont typeface="Wingdings" pitchFamily="2" charset="2"/>
              <a:buChar char="ü"/>
              <a:defRPr/>
            </a:pPr>
            <a:endParaRPr lang="en-IN" sz="2000" kern="0" dirty="0">
              <a:solidFill>
                <a:srgbClr val="000000"/>
              </a:solidFill>
              <a:latin typeface="Times New Roman"/>
            </a:endParaRPr>
          </a:p>
          <a:p>
            <a:pPr marL="236538" indent="-236538" algn="just">
              <a:spcBef>
                <a:spcPts val="200"/>
              </a:spcBef>
              <a:buFont typeface="Wingdings" pitchFamily="2" charset="2"/>
              <a:buChar char="ü"/>
              <a:defRPr/>
            </a:pPr>
            <a:endParaRPr lang="en-IN" sz="2000" kern="0" dirty="0">
              <a:solidFill>
                <a:srgbClr val="000000"/>
              </a:solidFill>
              <a:latin typeface="Times New Roman"/>
            </a:endParaRPr>
          </a:p>
          <a:p>
            <a:pPr marL="236538" indent="-236538" algn="just">
              <a:spcBef>
                <a:spcPts val="200"/>
              </a:spcBef>
              <a:buFont typeface="Wingdings" pitchFamily="2" charset="2"/>
              <a:buChar char="ü"/>
              <a:defRPr/>
            </a:pPr>
            <a:endParaRPr lang="en-IN" sz="2000" kern="0" dirty="0">
              <a:solidFill>
                <a:srgbClr val="000000"/>
              </a:solidFill>
              <a:latin typeface="Times New Roman"/>
            </a:endParaRPr>
          </a:p>
          <a:p>
            <a:pPr marL="236538" indent="-236538" algn="just">
              <a:spcBef>
                <a:spcPts val="200"/>
              </a:spcBef>
              <a:buFont typeface="Wingdings" pitchFamily="2" charset="2"/>
              <a:buChar char="ü"/>
              <a:defRPr/>
            </a:pPr>
            <a:endParaRPr lang="en-IN" sz="2000" kern="0" dirty="0">
              <a:solidFill>
                <a:srgbClr val="000000"/>
              </a:solidFill>
              <a:latin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9C8DAC94-3C1C-4731-A190-230E45A4BC00}"/>
              </a:ext>
            </a:extLst>
          </p:cNvPr>
          <p:cNvSpPr>
            <a:spLocks noGrp="1"/>
          </p:cNvSpPr>
          <p:nvPr>
            <p:ph type="title"/>
          </p:nvPr>
        </p:nvSpPr>
        <p:spPr>
          <a:xfrm>
            <a:off x="457200" y="-9525"/>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5760F4D-2B1B-45CD-97FE-3F7A4C59649B}"/>
              </a:ext>
            </a:extLst>
          </p:cNvPr>
          <p:cNvSpPr>
            <a:spLocks noGrp="1"/>
          </p:cNvSpPr>
          <p:nvPr>
            <p:ph idx="1"/>
          </p:nvPr>
        </p:nvSpPr>
        <p:spPr>
          <a:xfrm>
            <a:off x="0" y="1295400"/>
            <a:ext cx="9144000" cy="914400"/>
          </a:xfrm>
        </p:spPr>
        <p:txBody>
          <a:bodyPr/>
          <a:lstStyle/>
          <a:p>
            <a:pPr marL="0" lvl="3" indent="0" algn="ctr" eaLnBrk="1" hangingPunct="1">
              <a:buFont typeface="Arial" charset="0"/>
              <a:buNone/>
              <a:defRPr/>
            </a:pPr>
            <a:r>
              <a:rPr lang="en-US" sz="2800" b="1" kern="0" dirty="0">
                <a:solidFill>
                  <a:srgbClr val="0000FF"/>
                </a:solidFill>
                <a:latin typeface="Times New Roman"/>
              </a:rPr>
              <a:t>Memory – Program Storage Memory (ROM)</a:t>
            </a:r>
          </a:p>
          <a:p>
            <a:pPr marL="0" lvl="3" indent="0" algn="ctr" eaLnBrk="1" hangingPunct="1">
              <a:buFont typeface="Arial" charset="0"/>
              <a:buNone/>
              <a:defRPr/>
            </a:pPr>
            <a:endParaRPr lang="en-US" sz="2800" b="1" kern="0" dirty="0">
              <a:solidFill>
                <a:srgbClr val="0000FF"/>
              </a:solidFill>
              <a:latin typeface="Times New Roman"/>
            </a:endParaRPr>
          </a:p>
          <a:p>
            <a:pPr marL="0" lvl="3" indent="0" algn="ctr" eaLnBrk="1" hangingPunct="1">
              <a:buFont typeface="Arial" charset="0"/>
              <a:buNone/>
              <a:defRPr/>
            </a:pPr>
            <a:endParaRPr lang="en-US" sz="2800" b="1" kern="0" dirty="0">
              <a:solidFill>
                <a:srgbClr val="0000FF"/>
              </a:solidFill>
              <a:latin typeface="Times New Roman"/>
            </a:endParaRP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13316" name="Date Placeholder 3">
            <a:extLst>
              <a:ext uri="{FF2B5EF4-FFF2-40B4-BE49-F238E27FC236}">
                <a16:creationId xmlns:a16="http://schemas.microsoft.com/office/drawing/2014/main" id="{D7A5E355-7B41-4775-A82C-2BB02E0F2E75}"/>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4D67066E-E1CD-4EB0-AEDA-A2D30559ECF7}"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25 August 2020</a:t>
            </a:fld>
            <a:endParaRPr lang="en-US" altLang="en-US" sz="1600">
              <a:solidFill>
                <a:srgbClr val="FFC000"/>
              </a:solidFill>
              <a:latin typeface="Times New Roman" panose="02020603050405020304" pitchFamily="18" charset="0"/>
            </a:endParaRPr>
          </a:p>
        </p:txBody>
      </p:sp>
      <p:sp>
        <p:nvSpPr>
          <p:cNvPr id="13317" name="Footer Placeholder 4">
            <a:extLst>
              <a:ext uri="{FF2B5EF4-FFF2-40B4-BE49-F238E27FC236}">
                <a16:creationId xmlns:a16="http://schemas.microsoft.com/office/drawing/2014/main" id="{C5B09357-4727-401E-8964-38366EA302A6}"/>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13318" name="Slide Number Placeholder 5">
            <a:extLst>
              <a:ext uri="{FF2B5EF4-FFF2-40B4-BE49-F238E27FC236}">
                <a16:creationId xmlns:a16="http://schemas.microsoft.com/office/drawing/2014/main" id="{AF354533-626A-4B55-B139-30EE4A045C5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C82920F-6C2E-4C8F-9917-4DA7D58B0562}" type="slidenum">
              <a:rPr lang="en-US" altLang="en-US" sz="1400" smtClean="0">
                <a:solidFill>
                  <a:srgbClr val="FFC000"/>
                </a:solidFill>
                <a:latin typeface="Arial" panose="020B0604020202020204" pitchFamily="34" charset="0"/>
              </a:rPr>
              <a:pPr>
                <a:spcBef>
                  <a:spcPct val="0"/>
                </a:spcBef>
                <a:buFontTx/>
                <a:buNone/>
              </a:pPr>
              <a:t>4</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4F3429CF-6D1F-4366-BE38-99DBE157A3BB}"/>
              </a:ext>
            </a:extLst>
          </p:cNvPr>
          <p:cNvSpPr txBox="1">
            <a:spLocks/>
          </p:cNvSpPr>
          <p:nvPr/>
        </p:nvSpPr>
        <p:spPr bwMode="auto">
          <a:xfrm>
            <a:off x="304800" y="1524000"/>
            <a:ext cx="8534400" cy="2133600"/>
          </a:xfrm>
          <a:prstGeom prst="rect">
            <a:avLst/>
          </a:prstGeom>
          <a:noFill/>
          <a:ln w="9525">
            <a:noFill/>
            <a:miter lim="800000"/>
            <a:headEnd/>
            <a:tailEnd/>
          </a:ln>
        </p:spPr>
        <p:txBody>
          <a:bodyPr/>
          <a:lstStyle/>
          <a:p>
            <a:pPr algn="just">
              <a:spcBef>
                <a:spcPts val="200"/>
              </a:spcBef>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r>
              <a:rPr lang="en-IN" sz="2000" kern="0" dirty="0">
                <a:solidFill>
                  <a:srgbClr val="000000"/>
                </a:solidFill>
                <a:latin typeface="Times New Roman"/>
              </a:rPr>
              <a:t>Stores the program instructions.</a:t>
            </a:r>
          </a:p>
          <a:p>
            <a:pPr marL="342900" indent="-342900" algn="just">
              <a:spcBef>
                <a:spcPct val="20000"/>
              </a:spcBef>
              <a:buFont typeface="Wingdings" pitchFamily="2" charset="2"/>
              <a:buChar char="ü"/>
              <a:defRPr/>
            </a:pPr>
            <a:r>
              <a:rPr lang="en-IN" sz="2000" kern="0" dirty="0">
                <a:solidFill>
                  <a:srgbClr val="000000"/>
                </a:solidFill>
                <a:latin typeface="Times New Roman"/>
              </a:rPr>
              <a:t>Retains its contents even after the power to it is turned off. It is generally known as Non volatile storage memory.</a:t>
            </a:r>
          </a:p>
          <a:p>
            <a:pPr marL="342900" indent="-342900" algn="just">
              <a:spcBef>
                <a:spcPct val="20000"/>
              </a:spcBef>
              <a:buFont typeface="Wingdings" pitchFamily="2" charset="2"/>
              <a:buChar char="ü"/>
              <a:defRPr/>
            </a:pPr>
            <a:r>
              <a:rPr lang="en-IN" sz="2000" kern="0" dirty="0">
                <a:solidFill>
                  <a:srgbClr val="000000"/>
                </a:solidFill>
                <a:latin typeface="Times New Roman"/>
              </a:rPr>
              <a:t>Depending on the fabrication, erasing and programming techniques they are classified into:</a:t>
            </a: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236538" indent="-236538" algn="just">
              <a:spcBef>
                <a:spcPts val="200"/>
              </a:spcBef>
              <a:buFont typeface="Wingdings" pitchFamily="2" charset="2"/>
              <a:buChar char="ü"/>
              <a:defRPr/>
            </a:pPr>
            <a:endParaRPr lang="en-IN" sz="2000" kern="0" dirty="0">
              <a:solidFill>
                <a:srgbClr val="000000"/>
              </a:solidFill>
              <a:latin typeface="Times New Roman"/>
            </a:endParaRPr>
          </a:p>
          <a:p>
            <a:pPr marL="236538" indent="-236538" algn="just">
              <a:spcBef>
                <a:spcPts val="200"/>
              </a:spcBef>
              <a:buFont typeface="Wingdings" pitchFamily="2" charset="2"/>
              <a:buChar char="ü"/>
              <a:defRPr/>
            </a:pPr>
            <a:endParaRPr lang="en-IN" sz="2000" kern="0" dirty="0">
              <a:solidFill>
                <a:srgbClr val="000000"/>
              </a:solidFill>
              <a:latin typeface="Times New Roman"/>
            </a:endParaRPr>
          </a:p>
          <a:p>
            <a:pPr marL="236538" indent="-236538" algn="just">
              <a:spcBef>
                <a:spcPts val="200"/>
              </a:spcBef>
              <a:defRPr/>
            </a:pPr>
            <a:endParaRPr lang="en-IN" sz="2000" kern="0" dirty="0">
              <a:solidFill>
                <a:srgbClr val="000000"/>
              </a:solidFill>
              <a:latin typeface="Times New Roman"/>
            </a:endParaRPr>
          </a:p>
          <a:p>
            <a:pPr marL="236538" indent="-236538" algn="just">
              <a:spcBef>
                <a:spcPts val="200"/>
              </a:spcBef>
              <a:buFont typeface="Wingdings" pitchFamily="2" charset="2"/>
              <a:buChar char="ü"/>
              <a:defRPr/>
            </a:pPr>
            <a:endParaRPr lang="en-IN" sz="2000" kern="0" dirty="0">
              <a:solidFill>
                <a:srgbClr val="000000"/>
              </a:solidFill>
              <a:latin typeface="Times New Roman"/>
            </a:endParaRPr>
          </a:p>
          <a:p>
            <a:pPr marL="236538" indent="-236538" algn="just">
              <a:spcBef>
                <a:spcPts val="200"/>
              </a:spcBef>
              <a:buFont typeface="Wingdings" pitchFamily="2" charset="2"/>
              <a:buChar char="ü"/>
              <a:defRPr/>
            </a:pPr>
            <a:endParaRPr lang="en-IN" sz="2000" kern="0" dirty="0">
              <a:solidFill>
                <a:srgbClr val="000000"/>
              </a:solidFill>
              <a:latin typeface="Times New Roman"/>
            </a:endParaRPr>
          </a:p>
        </p:txBody>
      </p:sp>
      <p:graphicFrame>
        <p:nvGraphicFramePr>
          <p:cNvPr id="13320" name="Object 1">
            <a:extLst>
              <a:ext uri="{FF2B5EF4-FFF2-40B4-BE49-F238E27FC236}">
                <a16:creationId xmlns:a16="http://schemas.microsoft.com/office/drawing/2014/main" id="{D46E4D80-F292-437F-B983-155670512519}"/>
              </a:ext>
            </a:extLst>
          </p:cNvPr>
          <p:cNvGraphicFramePr>
            <a:graphicFrameLocks noChangeAspect="1"/>
          </p:cNvGraphicFramePr>
          <p:nvPr/>
        </p:nvGraphicFramePr>
        <p:xfrm>
          <a:off x="1752600" y="3733800"/>
          <a:ext cx="5705475" cy="2438400"/>
        </p:xfrm>
        <a:graphic>
          <a:graphicData uri="http://schemas.openxmlformats.org/presentationml/2006/ole">
            <mc:AlternateContent xmlns:mc="http://schemas.openxmlformats.org/markup-compatibility/2006">
              <mc:Choice xmlns:v="urn:schemas-microsoft-com:vml" Requires="v">
                <p:oleObj spid="_x0000_s1026" name="Visio" r:id="rId3" imgW="4235196" imgH="1977771" progId="Visio.Drawing.11">
                  <p:embed/>
                </p:oleObj>
              </mc:Choice>
              <mc:Fallback>
                <p:oleObj name="Visio" r:id="rId3" imgW="4235196" imgH="1977771" progId="Visio.Drawing.11">
                  <p:embed/>
                  <p:pic>
                    <p:nvPicPr>
                      <p:cNvPr id="13320" name="Object 1">
                        <a:extLst>
                          <a:ext uri="{FF2B5EF4-FFF2-40B4-BE49-F238E27FC236}">
                            <a16:creationId xmlns:a16="http://schemas.microsoft.com/office/drawing/2014/main" id="{D46E4D80-F292-437F-B983-1556705125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3733800"/>
                        <a:ext cx="5705475"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A9F2BD42-7C7A-431F-BB94-7D3A47B0EAA9}"/>
              </a:ext>
            </a:extLst>
          </p:cNvPr>
          <p:cNvSpPr>
            <a:spLocks noGrp="1"/>
          </p:cNvSpPr>
          <p:nvPr>
            <p:ph type="title"/>
          </p:nvPr>
        </p:nvSpPr>
        <p:spPr>
          <a:xfrm>
            <a:off x="457200" y="-9525"/>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98990E8-B9E8-4A63-8DF4-08D91EABF4A0}"/>
              </a:ext>
            </a:extLst>
          </p:cNvPr>
          <p:cNvSpPr>
            <a:spLocks noGrp="1"/>
          </p:cNvSpPr>
          <p:nvPr>
            <p:ph idx="1"/>
          </p:nvPr>
        </p:nvSpPr>
        <p:spPr>
          <a:xfrm>
            <a:off x="0" y="1503363"/>
            <a:ext cx="9144000" cy="914400"/>
          </a:xfrm>
        </p:spPr>
        <p:txBody>
          <a:bodyPr/>
          <a:lstStyle/>
          <a:p>
            <a:pPr marL="0" lvl="3" indent="0" algn="ctr" eaLnBrk="1" hangingPunct="1">
              <a:buFont typeface="Arial" charset="0"/>
              <a:buNone/>
              <a:defRPr/>
            </a:pPr>
            <a:r>
              <a:rPr lang="en-IN" sz="2800" b="1" kern="0" dirty="0">
                <a:solidFill>
                  <a:srgbClr val="0000FF"/>
                </a:solidFill>
                <a:latin typeface="Times New Roman"/>
              </a:rPr>
              <a:t> </a:t>
            </a:r>
            <a:r>
              <a:rPr lang="en-IN" sz="2400" b="1" kern="0" dirty="0">
                <a:solidFill>
                  <a:srgbClr val="0000FF"/>
                </a:solidFill>
                <a:latin typeface="Times New Roman"/>
              </a:rPr>
              <a:t>Program Storage Memory – Masked ROM (MROM)</a:t>
            </a:r>
            <a:endParaRPr lang="en-US" sz="2400" b="1" kern="0" dirty="0">
              <a:solidFill>
                <a:srgbClr val="0000FF"/>
              </a:solidFill>
              <a:latin typeface="Times New Roman"/>
            </a:endParaRPr>
          </a:p>
          <a:p>
            <a:pPr marL="0" lvl="3" indent="0" algn="ctr" eaLnBrk="1" hangingPunct="1">
              <a:buFont typeface="Arial" charset="0"/>
              <a:buNone/>
              <a:defRPr/>
            </a:pPr>
            <a:endParaRPr lang="en-US" sz="2800" b="1" kern="0" dirty="0">
              <a:solidFill>
                <a:srgbClr val="0000FF"/>
              </a:solidFill>
              <a:latin typeface="Times New Roman"/>
            </a:endParaRP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14340" name="Date Placeholder 3">
            <a:extLst>
              <a:ext uri="{FF2B5EF4-FFF2-40B4-BE49-F238E27FC236}">
                <a16:creationId xmlns:a16="http://schemas.microsoft.com/office/drawing/2014/main" id="{BEB9F963-0ED3-4476-A8E5-75EF2ED0BEC7}"/>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FAA6097C-4FD4-453B-A57F-734D177D6B8A}"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25 August 2020</a:t>
            </a:fld>
            <a:endParaRPr lang="en-US" altLang="en-US" sz="1600">
              <a:solidFill>
                <a:srgbClr val="FFC000"/>
              </a:solidFill>
              <a:latin typeface="Times New Roman" panose="02020603050405020304" pitchFamily="18" charset="0"/>
            </a:endParaRPr>
          </a:p>
        </p:txBody>
      </p:sp>
      <p:sp>
        <p:nvSpPr>
          <p:cNvPr id="14341" name="Footer Placeholder 4">
            <a:extLst>
              <a:ext uri="{FF2B5EF4-FFF2-40B4-BE49-F238E27FC236}">
                <a16:creationId xmlns:a16="http://schemas.microsoft.com/office/drawing/2014/main" id="{ED3625AF-4E5B-4D9F-84B3-F6A700A706FE}"/>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14342" name="Slide Number Placeholder 5">
            <a:extLst>
              <a:ext uri="{FF2B5EF4-FFF2-40B4-BE49-F238E27FC236}">
                <a16:creationId xmlns:a16="http://schemas.microsoft.com/office/drawing/2014/main" id="{74A7E5EF-8580-4222-8F24-3688996DCEB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5432AF2-BD0F-4752-AED9-2868E640A644}" type="slidenum">
              <a:rPr lang="en-US" altLang="en-US" sz="1400" smtClean="0">
                <a:solidFill>
                  <a:srgbClr val="FFC000"/>
                </a:solidFill>
                <a:latin typeface="Arial" panose="020B0604020202020204" pitchFamily="34" charset="0"/>
              </a:rPr>
              <a:pPr>
                <a:spcBef>
                  <a:spcPct val="0"/>
                </a:spcBef>
                <a:buFontTx/>
                <a:buNone/>
              </a:pPr>
              <a:t>5</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DE8DDB6F-A2B6-4D1A-B6F9-986C1114B27E}"/>
              </a:ext>
            </a:extLst>
          </p:cNvPr>
          <p:cNvSpPr txBox="1">
            <a:spLocks/>
          </p:cNvSpPr>
          <p:nvPr/>
        </p:nvSpPr>
        <p:spPr bwMode="auto">
          <a:xfrm>
            <a:off x="304800" y="2209800"/>
            <a:ext cx="8534400" cy="3810000"/>
          </a:xfrm>
          <a:prstGeom prst="rect">
            <a:avLst/>
          </a:prstGeom>
          <a:noFill/>
          <a:ln w="9525">
            <a:noFill/>
            <a:miter lim="800000"/>
            <a:headEnd/>
            <a:tailEnd/>
          </a:ln>
        </p:spPr>
        <p:txBody>
          <a:bodyPr/>
          <a:lstStyle/>
          <a:p>
            <a:pPr marL="236538" indent="-236538" algn="just">
              <a:spcBef>
                <a:spcPts val="200"/>
              </a:spcBef>
              <a:buFont typeface="Wingdings" pitchFamily="2" charset="2"/>
              <a:buChar char="ü"/>
              <a:defRPr/>
            </a:pPr>
            <a:r>
              <a:rPr lang="en-IN" sz="2000" kern="0" dirty="0">
                <a:solidFill>
                  <a:srgbClr val="000000"/>
                </a:solidFill>
                <a:latin typeface="Times New Roman"/>
              </a:rPr>
              <a:t>One-time programmable memory. </a:t>
            </a:r>
          </a:p>
          <a:p>
            <a:pPr marL="236538" indent="-236538" algn="just">
              <a:spcBef>
                <a:spcPts val="200"/>
              </a:spcBef>
              <a:buFont typeface="Wingdings" pitchFamily="2" charset="2"/>
              <a:buChar char="ü"/>
              <a:defRPr/>
            </a:pPr>
            <a:r>
              <a:rPr lang="en-IN" sz="2000" kern="0" dirty="0">
                <a:solidFill>
                  <a:srgbClr val="000000"/>
                </a:solidFill>
                <a:latin typeface="Times New Roman"/>
              </a:rPr>
              <a:t>Uses hardwired technology for storing data. </a:t>
            </a:r>
          </a:p>
          <a:p>
            <a:pPr marL="236538" indent="-236538" algn="just">
              <a:spcBef>
                <a:spcPts val="200"/>
              </a:spcBef>
              <a:buFont typeface="Wingdings" pitchFamily="2" charset="2"/>
              <a:buChar char="ü"/>
              <a:defRPr/>
            </a:pPr>
            <a:r>
              <a:rPr lang="en-IN" sz="2000" kern="0" dirty="0">
                <a:solidFill>
                  <a:srgbClr val="000000"/>
                </a:solidFill>
                <a:latin typeface="Times New Roman"/>
              </a:rPr>
              <a:t>The device is factory programmed by masking and metallization process according to the data provided by the end user.</a:t>
            </a:r>
          </a:p>
          <a:p>
            <a:pPr marL="236538" indent="-236538" algn="just">
              <a:spcBef>
                <a:spcPts val="200"/>
              </a:spcBef>
              <a:buFont typeface="Wingdings" pitchFamily="2" charset="2"/>
              <a:buChar char="ü"/>
              <a:defRPr/>
            </a:pPr>
            <a:r>
              <a:rPr lang="en-IN" sz="2000" kern="0" dirty="0">
                <a:solidFill>
                  <a:srgbClr val="000000"/>
                </a:solidFill>
                <a:latin typeface="Times New Roman"/>
              </a:rPr>
              <a:t>The primary advantage of MROM is low cost for high volume production. They are the least expensive type of solid state memory.</a:t>
            </a:r>
          </a:p>
          <a:p>
            <a:pPr marL="236538" indent="-236538" algn="just">
              <a:spcBef>
                <a:spcPts val="200"/>
              </a:spcBef>
              <a:buFont typeface="Wingdings" pitchFamily="2" charset="2"/>
              <a:buChar char="ü"/>
              <a:defRPr/>
            </a:pPr>
            <a:r>
              <a:rPr lang="en-IN" sz="2000" kern="0" dirty="0">
                <a:solidFill>
                  <a:srgbClr val="000000"/>
                </a:solidFill>
                <a:latin typeface="Times New Roman"/>
              </a:rPr>
              <a:t>The limitation with MROM based firmware storage is the inability to modify the device firmware against firmware upgrades. Since the MROM is permanent in bit storage, it is not possible to alter the bit information.</a:t>
            </a:r>
          </a:p>
          <a:p>
            <a:pPr marL="236538" indent="-236538" algn="just">
              <a:spcBef>
                <a:spcPts val="200"/>
              </a:spcBef>
              <a:buFont typeface="Wingdings" pitchFamily="2" charset="2"/>
              <a:buChar char="ü"/>
              <a:defRPr/>
            </a:pPr>
            <a:r>
              <a:rPr lang="en-IN" sz="2000" kern="0" dirty="0">
                <a:solidFill>
                  <a:srgbClr val="000000"/>
                </a:solidFill>
                <a:latin typeface="Times New Roman"/>
              </a:rPr>
              <a:t>Different mechanisms are used for the masking process of the ROM.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5B4D7D02-57B0-4044-ACE9-373E1333BA53}"/>
              </a:ext>
            </a:extLst>
          </p:cNvPr>
          <p:cNvSpPr>
            <a:spLocks noGrp="1"/>
          </p:cNvSpPr>
          <p:nvPr>
            <p:ph type="title"/>
          </p:nvPr>
        </p:nvSpPr>
        <p:spPr>
          <a:xfrm>
            <a:off x="457200" y="-9525"/>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722209B-834F-43D1-9EBF-DBE0916BB3DD}"/>
              </a:ext>
            </a:extLst>
          </p:cNvPr>
          <p:cNvSpPr>
            <a:spLocks noGrp="1"/>
          </p:cNvSpPr>
          <p:nvPr>
            <p:ph idx="1"/>
          </p:nvPr>
        </p:nvSpPr>
        <p:spPr>
          <a:xfrm>
            <a:off x="0" y="1447800"/>
            <a:ext cx="9144000" cy="914400"/>
          </a:xfrm>
        </p:spPr>
        <p:txBody>
          <a:bodyPr/>
          <a:lstStyle/>
          <a:p>
            <a:pPr marL="0" lvl="3" indent="0" algn="ctr" eaLnBrk="1" hangingPunct="1">
              <a:buFont typeface="Arial" charset="0"/>
              <a:buNone/>
              <a:defRPr/>
            </a:pPr>
            <a:r>
              <a:rPr lang="en-IN" sz="2400" b="1" kern="0" dirty="0">
                <a:solidFill>
                  <a:srgbClr val="0000FF"/>
                </a:solidFill>
                <a:latin typeface="Times New Roman"/>
              </a:rPr>
              <a:t> Program Storage Memory – Programmable Read Only Memory (PROM) / (OTP) </a:t>
            </a:r>
            <a:endParaRPr lang="en-US" sz="2400" b="1" kern="0" dirty="0">
              <a:solidFill>
                <a:srgbClr val="0000FF"/>
              </a:solidFill>
              <a:latin typeface="Times New Roman"/>
            </a:endParaRPr>
          </a:p>
          <a:p>
            <a:pPr marL="0" lvl="3" indent="0" algn="ctr" eaLnBrk="1" hangingPunct="1">
              <a:buFont typeface="Arial" charset="0"/>
              <a:buNone/>
              <a:defRPr/>
            </a:pPr>
            <a:endParaRPr lang="en-US" sz="2800" b="1" kern="0" dirty="0">
              <a:solidFill>
                <a:srgbClr val="0000FF"/>
              </a:solidFill>
              <a:latin typeface="Times New Roman"/>
            </a:endParaRP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15364" name="Date Placeholder 3">
            <a:extLst>
              <a:ext uri="{FF2B5EF4-FFF2-40B4-BE49-F238E27FC236}">
                <a16:creationId xmlns:a16="http://schemas.microsoft.com/office/drawing/2014/main" id="{E84550FE-5B4B-4044-B429-89DC2B6E660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0FADA927-B633-4607-9EE5-B17BD41B79B8}"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25 August 2020</a:t>
            </a:fld>
            <a:endParaRPr lang="en-US" altLang="en-US" sz="1600">
              <a:solidFill>
                <a:srgbClr val="FFC000"/>
              </a:solidFill>
              <a:latin typeface="Times New Roman" panose="02020603050405020304" pitchFamily="18" charset="0"/>
            </a:endParaRPr>
          </a:p>
        </p:txBody>
      </p:sp>
      <p:sp>
        <p:nvSpPr>
          <p:cNvPr id="15365" name="Footer Placeholder 4">
            <a:extLst>
              <a:ext uri="{FF2B5EF4-FFF2-40B4-BE49-F238E27FC236}">
                <a16:creationId xmlns:a16="http://schemas.microsoft.com/office/drawing/2014/main" id="{CD6E8E6D-C451-4922-A14B-EAF401D82859}"/>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15366" name="Slide Number Placeholder 5">
            <a:extLst>
              <a:ext uri="{FF2B5EF4-FFF2-40B4-BE49-F238E27FC236}">
                <a16:creationId xmlns:a16="http://schemas.microsoft.com/office/drawing/2014/main" id="{7E089A96-D1FE-4D6A-A229-D5780B9AC79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D76598A-60DA-4B6A-8995-B0A84904A5AB}" type="slidenum">
              <a:rPr lang="en-US" altLang="en-US" sz="1400" smtClean="0">
                <a:solidFill>
                  <a:srgbClr val="FFC000"/>
                </a:solidFill>
                <a:latin typeface="Arial" panose="020B0604020202020204" pitchFamily="34" charset="0"/>
              </a:rPr>
              <a:pPr>
                <a:spcBef>
                  <a:spcPct val="0"/>
                </a:spcBef>
                <a:buFontTx/>
                <a:buNone/>
              </a:pPr>
              <a:t>6</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6B43FACD-00CC-4F64-85BE-E29CBE26A132}"/>
              </a:ext>
            </a:extLst>
          </p:cNvPr>
          <p:cNvSpPr txBox="1">
            <a:spLocks/>
          </p:cNvSpPr>
          <p:nvPr/>
        </p:nvSpPr>
        <p:spPr bwMode="auto">
          <a:xfrm>
            <a:off x="304800" y="2057400"/>
            <a:ext cx="8534400" cy="4572000"/>
          </a:xfrm>
          <a:prstGeom prst="rect">
            <a:avLst/>
          </a:prstGeom>
          <a:noFill/>
          <a:ln w="9525">
            <a:noFill/>
            <a:miter lim="800000"/>
            <a:headEnd/>
            <a:tailEnd/>
          </a:ln>
        </p:spPr>
        <p:txBody>
          <a:bodyPr/>
          <a:lstStyle/>
          <a:p>
            <a:pPr algn="just">
              <a:spcBef>
                <a:spcPts val="200"/>
              </a:spcBef>
              <a:defRPr/>
            </a:pPr>
            <a:endParaRPr lang="en-US" sz="2000" kern="0" dirty="0">
              <a:solidFill>
                <a:srgbClr val="000000"/>
              </a:solidFill>
              <a:latin typeface="Times New Roman"/>
            </a:endParaRPr>
          </a:p>
          <a:p>
            <a:pPr marL="236538" indent="-236538" algn="just">
              <a:spcBef>
                <a:spcPts val="200"/>
              </a:spcBef>
              <a:buFont typeface="Wingdings" pitchFamily="2" charset="2"/>
              <a:buChar char="ü"/>
              <a:defRPr/>
            </a:pPr>
            <a:r>
              <a:rPr lang="en-IN" sz="2000" kern="0" dirty="0">
                <a:solidFill>
                  <a:srgbClr val="000000"/>
                </a:solidFill>
                <a:latin typeface="Times New Roman"/>
              </a:rPr>
              <a:t>Unlike MROM it is not pre-programmed by the manufacturer.</a:t>
            </a:r>
          </a:p>
          <a:p>
            <a:pPr marL="236538" indent="-236538" algn="just">
              <a:spcBef>
                <a:spcPts val="200"/>
              </a:spcBef>
              <a:buFont typeface="Wingdings" pitchFamily="2" charset="2"/>
              <a:buChar char="ü"/>
              <a:defRPr/>
            </a:pPr>
            <a:r>
              <a:rPr lang="en-IN" sz="2000" kern="0" dirty="0">
                <a:solidFill>
                  <a:srgbClr val="000000"/>
                </a:solidFill>
                <a:latin typeface="Times New Roman"/>
              </a:rPr>
              <a:t>PROM/OTP has </a:t>
            </a:r>
            <a:r>
              <a:rPr lang="en-IN" sz="2000" kern="0" dirty="0" err="1">
                <a:solidFill>
                  <a:srgbClr val="000000"/>
                </a:solidFill>
                <a:latin typeface="Times New Roman"/>
              </a:rPr>
              <a:t>nichrome</a:t>
            </a:r>
            <a:r>
              <a:rPr lang="en-IN" sz="2000" kern="0" dirty="0">
                <a:solidFill>
                  <a:srgbClr val="000000"/>
                </a:solidFill>
                <a:latin typeface="Times New Roman"/>
              </a:rPr>
              <a:t> or </a:t>
            </a:r>
            <a:r>
              <a:rPr lang="en-IN" sz="2000" kern="0" dirty="0" err="1">
                <a:solidFill>
                  <a:srgbClr val="000000"/>
                </a:solidFill>
                <a:latin typeface="Times New Roman"/>
              </a:rPr>
              <a:t>polysilicon</a:t>
            </a:r>
            <a:r>
              <a:rPr lang="en-IN" sz="2000" kern="0" dirty="0">
                <a:solidFill>
                  <a:srgbClr val="000000"/>
                </a:solidFill>
                <a:latin typeface="Times New Roman"/>
              </a:rPr>
              <a:t> wires arranged in a matrix, these wires can be functionally viewed as fuses.</a:t>
            </a:r>
          </a:p>
          <a:p>
            <a:pPr marL="236538" indent="-236538" algn="just">
              <a:spcBef>
                <a:spcPts val="200"/>
              </a:spcBef>
              <a:buFont typeface="Wingdings" pitchFamily="2" charset="2"/>
              <a:buChar char="ü"/>
              <a:defRPr/>
            </a:pPr>
            <a:r>
              <a:rPr lang="en-IN" sz="2000" kern="0" dirty="0">
                <a:solidFill>
                  <a:srgbClr val="000000"/>
                </a:solidFill>
                <a:latin typeface="Times New Roman"/>
              </a:rPr>
              <a:t>It is programmed by a PROM programmer which selectively burns the fuses according to the bit pattern to be stored.</a:t>
            </a:r>
          </a:p>
          <a:p>
            <a:pPr marL="236538" indent="-236538" algn="just">
              <a:spcBef>
                <a:spcPts val="200"/>
              </a:spcBef>
              <a:buFont typeface="Wingdings" pitchFamily="2" charset="2"/>
              <a:buChar char="ü"/>
              <a:defRPr/>
            </a:pPr>
            <a:r>
              <a:rPr lang="en-IN" sz="2000" kern="0" dirty="0">
                <a:solidFill>
                  <a:srgbClr val="000000"/>
                </a:solidFill>
                <a:latin typeface="Times New Roman"/>
              </a:rPr>
              <a:t>Fuses which are not blown/burned represents a logic “1” where as fuses which are blown/burned represents a logic “0”.The default state is logic “1”.</a:t>
            </a:r>
          </a:p>
          <a:p>
            <a:pPr marL="236538" indent="-236538" algn="just">
              <a:spcBef>
                <a:spcPts val="200"/>
              </a:spcBef>
              <a:buFont typeface="Wingdings" pitchFamily="2" charset="2"/>
              <a:buChar char="ü"/>
              <a:defRPr/>
            </a:pPr>
            <a:r>
              <a:rPr lang="en-IN" sz="2000" kern="0" dirty="0">
                <a:solidFill>
                  <a:srgbClr val="000000"/>
                </a:solidFill>
                <a:latin typeface="Times New Roman"/>
              </a:rPr>
              <a:t>OTP is widely used for commercial production of embedded systems whose proto-typed versions are proven and the code is finalized.</a:t>
            </a:r>
          </a:p>
          <a:p>
            <a:pPr marL="236538" indent="-236538" algn="just">
              <a:spcBef>
                <a:spcPts val="200"/>
              </a:spcBef>
              <a:buFont typeface="Wingdings" pitchFamily="2" charset="2"/>
              <a:buChar char="ü"/>
              <a:defRPr/>
            </a:pPr>
            <a:r>
              <a:rPr lang="en-IN" sz="2000" kern="0" dirty="0">
                <a:solidFill>
                  <a:srgbClr val="000000"/>
                </a:solidFill>
                <a:latin typeface="Times New Roman"/>
              </a:rPr>
              <a:t>It is a low cost solution for commercial production. OTPs cannot be reprogrammed.</a:t>
            </a:r>
          </a:p>
          <a:p>
            <a:pPr marL="236538" indent="-236538" algn="just">
              <a:spcBef>
                <a:spcPts val="200"/>
              </a:spcBef>
              <a:buFont typeface="Wingdings" pitchFamily="2" charset="2"/>
              <a:buChar char="ü"/>
              <a:defRPr/>
            </a:pPr>
            <a:endParaRPr lang="en-IN" sz="2000" kern="0" dirty="0">
              <a:solidFill>
                <a:srgbClr val="000000"/>
              </a:solidFill>
              <a:latin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659041E0-20CB-4304-958C-D42440695310}"/>
              </a:ext>
            </a:extLst>
          </p:cNvPr>
          <p:cNvSpPr>
            <a:spLocks noGrp="1"/>
          </p:cNvSpPr>
          <p:nvPr>
            <p:ph type="title"/>
          </p:nvPr>
        </p:nvSpPr>
        <p:spPr>
          <a:xfrm>
            <a:off x="457200" y="-9525"/>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7FB2936-35AB-4313-B991-C5509C8F7A42}"/>
              </a:ext>
            </a:extLst>
          </p:cNvPr>
          <p:cNvSpPr>
            <a:spLocks noGrp="1"/>
          </p:cNvSpPr>
          <p:nvPr>
            <p:ph idx="1"/>
          </p:nvPr>
        </p:nvSpPr>
        <p:spPr>
          <a:xfrm>
            <a:off x="0" y="1447800"/>
            <a:ext cx="9144000" cy="914400"/>
          </a:xfrm>
        </p:spPr>
        <p:txBody>
          <a:bodyPr/>
          <a:lstStyle/>
          <a:p>
            <a:pPr marL="0" lvl="3" indent="0" algn="ctr" eaLnBrk="1" hangingPunct="1">
              <a:buFont typeface="Arial" charset="0"/>
              <a:buNone/>
              <a:defRPr/>
            </a:pPr>
            <a:r>
              <a:rPr lang="en-IN" sz="2400" b="1" kern="0" dirty="0">
                <a:solidFill>
                  <a:srgbClr val="0000FF"/>
                </a:solidFill>
                <a:latin typeface="Times New Roman"/>
              </a:rPr>
              <a:t> Program Storage Memory – Erasable Programmable Read Only Memory (EPROM)</a:t>
            </a:r>
            <a:endParaRPr lang="en-US" sz="2400" b="1" kern="0" dirty="0">
              <a:solidFill>
                <a:srgbClr val="0000FF"/>
              </a:solidFill>
              <a:latin typeface="Times New Roman"/>
            </a:endParaRPr>
          </a:p>
          <a:p>
            <a:pPr marL="0" lvl="3" indent="0" algn="ctr" eaLnBrk="1" hangingPunct="1">
              <a:buFont typeface="Arial" charset="0"/>
              <a:buNone/>
              <a:defRPr/>
            </a:pPr>
            <a:endParaRPr lang="en-US" sz="2800" b="1" kern="0" dirty="0">
              <a:solidFill>
                <a:srgbClr val="0000FF"/>
              </a:solidFill>
              <a:latin typeface="Times New Roman"/>
            </a:endParaRP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16388" name="Date Placeholder 3">
            <a:extLst>
              <a:ext uri="{FF2B5EF4-FFF2-40B4-BE49-F238E27FC236}">
                <a16:creationId xmlns:a16="http://schemas.microsoft.com/office/drawing/2014/main" id="{7D9D57E3-3614-41C3-94BC-D26C9F774567}"/>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B582857C-6687-471F-9DFF-65DCD26AAE83}"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25 August 2020</a:t>
            </a:fld>
            <a:endParaRPr lang="en-US" altLang="en-US" sz="160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31399BB4-9650-4A85-B7F4-464140D91EA1}"/>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16390" name="Slide Number Placeholder 5">
            <a:extLst>
              <a:ext uri="{FF2B5EF4-FFF2-40B4-BE49-F238E27FC236}">
                <a16:creationId xmlns:a16="http://schemas.microsoft.com/office/drawing/2014/main" id="{63FD2465-A3CF-4CF8-AEB6-38846BC8A02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00A4883-D1CF-457F-A598-0F1F083BF166}" type="slidenum">
              <a:rPr lang="en-US" altLang="en-US" sz="1400" smtClean="0">
                <a:solidFill>
                  <a:srgbClr val="FFC000"/>
                </a:solidFill>
                <a:latin typeface="Arial" panose="020B0604020202020204" pitchFamily="34" charset="0"/>
              </a:rPr>
              <a:pPr>
                <a:spcBef>
                  <a:spcPct val="0"/>
                </a:spcBef>
                <a:buFontTx/>
                <a:buNone/>
              </a:pPr>
              <a:t>7</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B60232CF-B94E-442A-AD3F-B78C61957CE0}"/>
              </a:ext>
            </a:extLst>
          </p:cNvPr>
          <p:cNvSpPr txBox="1">
            <a:spLocks/>
          </p:cNvSpPr>
          <p:nvPr/>
        </p:nvSpPr>
        <p:spPr bwMode="auto">
          <a:xfrm>
            <a:off x="304800" y="2133600"/>
            <a:ext cx="8534400" cy="4572000"/>
          </a:xfrm>
          <a:prstGeom prst="rect">
            <a:avLst/>
          </a:prstGeom>
          <a:noFill/>
          <a:ln w="9525">
            <a:noFill/>
            <a:miter lim="800000"/>
            <a:headEnd/>
            <a:tailEnd/>
          </a:ln>
        </p:spPr>
        <p:txBody>
          <a:bodyPr/>
          <a:lstStyle/>
          <a:p>
            <a:pPr algn="just">
              <a:spcBef>
                <a:spcPts val="200"/>
              </a:spcBef>
              <a:defRPr/>
            </a:pPr>
            <a:endParaRPr lang="en-US" sz="2000" kern="0" dirty="0">
              <a:solidFill>
                <a:srgbClr val="000000"/>
              </a:solidFill>
              <a:latin typeface="Times New Roman"/>
            </a:endParaRPr>
          </a:p>
          <a:p>
            <a:pPr marL="236538" indent="-236538" algn="just">
              <a:spcBef>
                <a:spcPts val="200"/>
              </a:spcBef>
              <a:buFont typeface="Wingdings" pitchFamily="2" charset="2"/>
              <a:buChar char="ü"/>
              <a:defRPr/>
            </a:pPr>
            <a:r>
              <a:rPr lang="en-IN" sz="2000" kern="0" dirty="0">
                <a:solidFill>
                  <a:srgbClr val="000000"/>
                </a:solidFill>
                <a:latin typeface="Times New Roman"/>
              </a:rPr>
              <a:t>Erasable Programmable Read Only (EPROM) memory gives the flexibility to re-program the same chip.</a:t>
            </a:r>
          </a:p>
          <a:p>
            <a:pPr marL="236538" indent="-236538" algn="just">
              <a:spcBef>
                <a:spcPts val="200"/>
              </a:spcBef>
              <a:buFont typeface="Wingdings" pitchFamily="2" charset="2"/>
              <a:buChar char="ü"/>
              <a:defRPr/>
            </a:pPr>
            <a:r>
              <a:rPr lang="en-IN" sz="2000" kern="0" dirty="0">
                <a:solidFill>
                  <a:srgbClr val="000000"/>
                </a:solidFill>
                <a:latin typeface="Times New Roman"/>
              </a:rPr>
              <a:t>EPROM stores the bit information by charging the floating gate of an FET.</a:t>
            </a:r>
          </a:p>
          <a:p>
            <a:pPr marL="236538" indent="-236538" algn="just">
              <a:spcBef>
                <a:spcPts val="200"/>
              </a:spcBef>
              <a:buFont typeface="Wingdings" pitchFamily="2" charset="2"/>
              <a:buChar char="ü"/>
              <a:defRPr/>
            </a:pPr>
            <a:r>
              <a:rPr lang="en-IN" sz="2000" kern="0" dirty="0">
                <a:solidFill>
                  <a:srgbClr val="000000"/>
                </a:solidFill>
                <a:latin typeface="Times New Roman"/>
              </a:rPr>
              <a:t>Bit information is stored by using an EPROM Programmer, which applies high voltage to charge the floating gate.</a:t>
            </a:r>
          </a:p>
          <a:p>
            <a:pPr marL="236538" indent="-236538" algn="just">
              <a:spcBef>
                <a:spcPts val="200"/>
              </a:spcBef>
              <a:buFont typeface="Wingdings" pitchFamily="2" charset="2"/>
              <a:buChar char="ü"/>
              <a:defRPr/>
            </a:pPr>
            <a:r>
              <a:rPr lang="en-IN" sz="2000" kern="0" dirty="0">
                <a:solidFill>
                  <a:srgbClr val="000000"/>
                </a:solidFill>
                <a:latin typeface="Times New Roman"/>
              </a:rPr>
              <a:t>EPROM contains a quartz crystal window for erasing the stored information. If the window is exposed to Ultra violet rays for a fixed duration, the entire memory will be erased.</a:t>
            </a:r>
          </a:p>
          <a:p>
            <a:pPr marL="236538" indent="-236538" algn="just">
              <a:spcBef>
                <a:spcPts val="200"/>
              </a:spcBef>
              <a:buFont typeface="Wingdings" pitchFamily="2" charset="2"/>
              <a:buChar char="ü"/>
              <a:defRPr/>
            </a:pPr>
            <a:r>
              <a:rPr lang="en-IN" sz="2000" kern="0" dirty="0">
                <a:solidFill>
                  <a:srgbClr val="000000"/>
                </a:solidFill>
                <a:latin typeface="Times New Roman"/>
              </a:rPr>
              <a:t>Even though the EPROM chip is flexible in terms of re-programmability, it needs to be taken out of the circuit board and needs to be put in a UV eraser device for 20 to 30 minutes.</a:t>
            </a:r>
          </a:p>
          <a:p>
            <a:pPr marL="236538" indent="-236538" algn="just">
              <a:spcBef>
                <a:spcPts val="200"/>
              </a:spcBef>
              <a:buFont typeface="Wingdings" pitchFamily="2" charset="2"/>
              <a:buChar char="ü"/>
              <a:defRPr/>
            </a:pPr>
            <a:endParaRPr lang="en-IN" sz="2000" kern="0" dirty="0">
              <a:solidFill>
                <a:srgbClr val="000000"/>
              </a:solidFill>
              <a:latin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74FE5545-CD89-4DFC-8F50-5ADA512E1703}"/>
              </a:ext>
            </a:extLst>
          </p:cNvPr>
          <p:cNvSpPr>
            <a:spLocks noGrp="1"/>
          </p:cNvSpPr>
          <p:nvPr>
            <p:ph type="title"/>
          </p:nvPr>
        </p:nvSpPr>
        <p:spPr>
          <a:xfrm>
            <a:off x="457200" y="-9525"/>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49038DC-CF2C-48D5-BA31-BB25FAD8BB10}"/>
              </a:ext>
            </a:extLst>
          </p:cNvPr>
          <p:cNvSpPr>
            <a:spLocks noGrp="1"/>
          </p:cNvSpPr>
          <p:nvPr>
            <p:ph idx="1"/>
          </p:nvPr>
        </p:nvSpPr>
        <p:spPr>
          <a:xfrm>
            <a:off x="0" y="1447800"/>
            <a:ext cx="9144000" cy="914400"/>
          </a:xfrm>
        </p:spPr>
        <p:txBody>
          <a:bodyPr/>
          <a:lstStyle/>
          <a:p>
            <a:pPr marL="0" lvl="3" indent="0" algn="ctr" eaLnBrk="1" hangingPunct="1">
              <a:buFont typeface="Arial" charset="0"/>
              <a:buNone/>
              <a:defRPr/>
            </a:pPr>
            <a:r>
              <a:rPr lang="en-IN" sz="2400" b="1" kern="0" dirty="0">
                <a:solidFill>
                  <a:srgbClr val="0000FF"/>
                </a:solidFill>
                <a:latin typeface="Times New Roman"/>
              </a:rPr>
              <a:t> Program Storage Memory – Electrically Erasable Programmable Read Only Memory   (EEPROM)</a:t>
            </a:r>
            <a:endParaRPr lang="en-US" sz="2400" b="1" kern="0" dirty="0">
              <a:solidFill>
                <a:srgbClr val="0000FF"/>
              </a:solidFill>
              <a:latin typeface="Times New Roman"/>
            </a:endParaRPr>
          </a:p>
          <a:p>
            <a:pPr marL="0" lvl="3" indent="0" algn="ctr" eaLnBrk="1" hangingPunct="1">
              <a:buFont typeface="Arial" charset="0"/>
              <a:buNone/>
              <a:defRPr/>
            </a:pPr>
            <a:endParaRPr lang="en-US" sz="2800" b="1" kern="0" dirty="0">
              <a:solidFill>
                <a:srgbClr val="0000FF"/>
              </a:solidFill>
              <a:latin typeface="Times New Roman"/>
            </a:endParaRP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17412" name="Date Placeholder 3">
            <a:extLst>
              <a:ext uri="{FF2B5EF4-FFF2-40B4-BE49-F238E27FC236}">
                <a16:creationId xmlns:a16="http://schemas.microsoft.com/office/drawing/2014/main" id="{B7B48D35-3720-406E-97C1-62693A84A40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06B4456A-5CEB-4F0D-B646-D8FDA726112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25 August 2020</a:t>
            </a:fld>
            <a:endParaRPr lang="en-US" altLang="en-US" sz="1600">
              <a:solidFill>
                <a:srgbClr val="FFC000"/>
              </a:solidFill>
              <a:latin typeface="Times New Roman" panose="02020603050405020304" pitchFamily="18" charset="0"/>
            </a:endParaRPr>
          </a:p>
        </p:txBody>
      </p:sp>
      <p:sp>
        <p:nvSpPr>
          <p:cNvPr id="17413" name="Footer Placeholder 4">
            <a:extLst>
              <a:ext uri="{FF2B5EF4-FFF2-40B4-BE49-F238E27FC236}">
                <a16:creationId xmlns:a16="http://schemas.microsoft.com/office/drawing/2014/main" id="{9AFB630F-1525-482B-8910-4F41FE15B9F9}"/>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17414" name="Slide Number Placeholder 5">
            <a:extLst>
              <a:ext uri="{FF2B5EF4-FFF2-40B4-BE49-F238E27FC236}">
                <a16:creationId xmlns:a16="http://schemas.microsoft.com/office/drawing/2014/main" id="{8459815B-C5B4-4736-BDF4-88FD5FB8648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773C64C-0807-4FD7-A236-AF899271BC8F}" type="slidenum">
              <a:rPr lang="en-US" altLang="en-US" sz="1400" smtClean="0">
                <a:solidFill>
                  <a:srgbClr val="FFC000"/>
                </a:solidFill>
                <a:latin typeface="Arial" panose="020B0604020202020204" pitchFamily="34" charset="0"/>
              </a:rPr>
              <a:pPr>
                <a:spcBef>
                  <a:spcPct val="0"/>
                </a:spcBef>
                <a:buFontTx/>
                <a:buNone/>
              </a:pPr>
              <a:t>8</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9810DAB9-2B34-439F-892F-FE378421C9C9}"/>
              </a:ext>
            </a:extLst>
          </p:cNvPr>
          <p:cNvSpPr txBox="1">
            <a:spLocks/>
          </p:cNvSpPr>
          <p:nvPr/>
        </p:nvSpPr>
        <p:spPr bwMode="auto">
          <a:xfrm>
            <a:off x="304800" y="2133600"/>
            <a:ext cx="8534400" cy="4572000"/>
          </a:xfrm>
          <a:prstGeom prst="rect">
            <a:avLst/>
          </a:prstGeom>
          <a:noFill/>
          <a:ln w="9525">
            <a:noFill/>
            <a:miter lim="800000"/>
            <a:headEnd/>
            <a:tailEnd/>
          </a:ln>
        </p:spPr>
        <p:txBody>
          <a:bodyPr/>
          <a:lstStyle/>
          <a:p>
            <a:pPr algn="just">
              <a:spcBef>
                <a:spcPts val="200"/>
              </a:spcBef>
              <a:defRPr/>
            </a:pPr>
            <a:endParaRPr lang="en-US" sz="2000" kern="0" dirty="0">
              <a:solidFill>
                <a:srgbClr val="000000"/>
              </a:solidFill>
              <a:latin typeface="Times New Roman"/>
            </a:endParaRPr>
          </a:p>
          <a:p>
            <a:pPr marL="236538" indent="-236538" algn="just">
              <a:spcBef>
                <a:spcPts val="200"/>
              </a:spcBef>
              <a:buFont typeface="Wingdings" pitchFamily="2" charset="2"/>
              <a:buChar char="ü"/>
              <a:defRPr/>
            </a:pPr>
            <a:r>
              <a:rPr lang="en-IN" sz="2000" kern="0" dirty="0">
                <a:solidFill>
                  <a:srgbClr val="000000"/>
                </a:solidFill>
                <a:latin typeface="Times New Roman"/>
              </a:rPr>
              <a:t>Electrically Erasable Programmable Read Only (EEPROM) memory gives the flexibility to re-program the same chip using electrical signals.</a:t>
            </a:r>
          </a:p>
          <a:p>
            <a:pPr marL="236538" indent="-236538" algn="just">
              <a:spcBef>
                <a:spcPts val="200"/>
              </a:spcBef>
              <a:buFont typeface="Wingdings" pitchFamily="2" charset="2"/>
              <a:buChar char="ü"/>
              <a:defRPr/>
            </a:pPr>
            <a:r>
              <a:rPr lang="en-IN" sz="2000" kern="0" dirty="0">
                <a:solidFill>
                  <a:srgbClr val="000000"/>
                </a:solidFill>
                <a:latin typeface="Times New Roman"/>
              </a:rPr>
              <a:t>The information contained in the EEPROM memory can be altered by using electrical signals at the register/byte level.</a:t>
            </a:r>
          </a:p>
          <a:p>
            <a:pPr marL="236538" indent="-236538" algn="just">
              <a:spcBef>
                <a:spcPts val="200"/>
              </a:spcBef>
              <a:buFont typeface="Wingdings" pitchFamily="2" charset="2"/>
              <a:buChar char="ü"/>
              <a:defRPr/>
            </a:pPr>
            <a:r>
              <a:rPr lang="en-IN" sz="2000" kern="0" dirty="0">
                <a:solidFill>
                  <a:srgbClr val="000000"/>
                </a:solidFill>
                <a:latin typeface="Times New Roman"/>
              </a:rPr>
              <a:t>They can be erased and reprogrammed within the circuit.</a:t>
            </a:r>
          </a:p>
          <a:p>
            <a:pPr marL="236538" indent="-236538" algn="just">
              <a:spcBef>
                <a:spcPts val="200"/>
              </a:spcBef>
              <a:buFont typeface="Wingdings" pitchFamily="2" charset="2"/>
              <a:buChar char="ü"/>
              <a:defRPr/>
            </a:pPr>
            <a:r>
              <a:rPr lang="en-IN" sz="2000" kern="0" dirty="0">
                <a:solidFill>
                  <a:srgbClr val="000000"/>
                </a:solidFill>
                <a:latin typeface="Times New Roman"/>
              </a:rPr>
              <a:t>These chips include a chip erase mode and in this mode they can be erased in a few milliseconds.</a:t>
            </a:r>
          </a:p>
          <a:p>
            <a:pPr marL="236538" indent="-236538" algn="just">
              <a:spcBef>
                <a:spcPts val="200"/>
              </a:spcBef>
              <a:buFont typeface="Wingdings" pitchFamily="2" charset="2"/>
              <a:buChar char="ü"/>
              <a:defRPr/>
            </a:pPr>
            <a:r>
              <a:rPr lang="en-IN" sz="2000" kern="0" dirty="0">
                <a:solidFill>
                  <a:srgbClr val="000000"/>
                </a:solidFill>
                <a:latin typeface="Times New Roman"/>
              </a:rPr>
              <a:t>It provides greater flexibility for system design.</a:t>
            </a:r>
          </a:p>
          <a:p>
            <a:pPr marL="236538" indent="-236538" algn="just">
              <a:spcBef>
                <a:spcPts val="200"/>
              </a:spcBef>
              <a:buFont typeface="Wingdings" pitchFamily="2" charset="2"/>
              <a:buChar char="ü"/>
              <a:defRPr/>
            </a:pPr>
            <a:r>
              <a:rPr lang="en-IN" sz="2000" kern="0" dirty="0">
                <a:solidFill>
                  <a:srgbClr val="000000"/>
                </a:solidFill>
                <a:latin typeface="Times New Roman"/>
              </a:rPr>
              <a:t>The only limitation is their capacity is limited when compared with the standard ROM (A few kilobytes).</a:t>
            </a:r>
          </a:p>
          <a:p>
            <a:pPr marL="236538" indent="-236538" algn="just">
              <a:spcBef>
                <a:spcPts val="200"/>
              </a:spcBef>
              <a:buFont typeface="Wingdings" pitchFamily="2" charset="2"/>
              <a:buChar char="ü"/>
              <a:defRPr/>
            </a:pPr>
            <a:endParaRPr lang="en-IN" sz="2000" kern="0" dirty="0">
              <a:solidFill>
                <a:srgbClr val="000000"/>
              </a:solidFill>
              <a:latin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FDE5D4A1-FF8C-4DA3-B09D-39D590644FE6}"/>
              </a:ext>
            </a:extLst>
          </p:cNvPr>
          <p:cNvSpPr>
            <a:spLocks noGrp="1"/>
          </p:cNvSpPr>
          <p:nvPr>
            <p:ph type="title"/>
          </p:nvPr>
        </p:nvSpPr>
        <p:spPr>
          <a:xfrm>
            <a:off x="457200" y="-9525"/>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E27D5F0-FE79-4AB7-B077-AE70124175D4}"/>
              </a:ext>
            </a:extLst>
          </p:cNvPr>
          <p:cNvSpPr>
            <a:spLocks noGrp="1"/>
          </p:cNvSpPr>
          <p:nvPr>
            <p:ph idx="1"/>
          </p:nvPr>
        </p:nvSpPr>
        <p:spPr>
          <a:xfrm>
            <a:off x="0" y="1524000"/>
            <a:ext cx="9144000" cy="914400"/>
          </a:xfrm>
        </p:spPr>
        <p:txBody>
          <a:bodyPr/>
          <a:lstStyle/>
          <a:p>
            <a:pPr marL="0" lvl="3" indent="0" algn="ctr" eaLnBrk="1" hangingPunct="1">
              <a:buFont typeface="Arial" charset="0"/>
              <a:buNone/>
              <a:defRPr/>
            </a:pPr>
            <a:r>
              <a:rPr lang="en-IN" sz="2400" b="1" kern="0" dirty="0">
                <a:solidFill>
                  <a:srgbClr val="0000FF"/>
                </a:solidFill>
                <a:latin typeface="Times New Roman"/>
              </a:rPr>
              <a:t> Program Storage Memory – FLASH</a:t>
            </a:r>
            <a:endParaRPr lang="en-US" sz="2400" b="1" kern="0" dirty="0">
              <a:solidFill>
                <a:srgbClr val="0000FF"/>
              </a:solidFill>
              <a:latin typeface="Times New Roman"/>
            </a:endParaRPr>
          </a:p>
          <a:p>
            <a:pPr marL="0" lvl="3" indent="0" algn="ctr" eaLnBrk="1" hangingPunct="1">
              <a:buFont typeface="Arial" charset="0"/>
              <a:buNone/>
              <a:defRPr/>
            </a:pPr>
            <a:endParaRPr lang="en-US" sz="2800" b="1" kern="0" dirty="0">
              <a:solidFill>
                <a:srgbClr val="0000FF"/>
              </a:solidFill>
              <a:latin typeface="Times New Roman"/>
            </a:endParaRP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18436" name="Date Placeholder 3">
            <a:extLst>
              <a:ext uri="{FF2B5EF4-FFF2-40B4-BE49-F238E27FC236}">
                <a16:creationId xmlns:a16="http://schemas.microsoft.com/office/drawing/2014/main" id="{EEDF0477-276E-4FA6-B8AC-D51BA5596A63}"/>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962A3A74-894B-46B4-BB7A-090E114722BA}"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25 August 2020</a:t>
            </a:fld>
            <a:endParaRPr lang="en-US" altLang="en-US" sz="1600">
              <a:solidFill>
                <a:srgbClr val="FFC000"/>
              </a:solidFill>
              <a:latin typeface="Times New Roman" panose="02020603050405020304" pitchFamily="18" charset="0"/>
            </a:endParaRPr>
          </a:p>
        </p:txBody>
      </p:sp>
      <p:sp>
        <p:nvSpPr>
          <p:cNvPr id="18437" name="Footer Placeholder 4">
            <a:extLst>
              <a:ext uri="{FF2B5EF4-FFF2-40B4-BE49-F238E27FC236}">
                <a16:creationId xmlns:a16="http://schemas.microsoft.com/office/drawing/2014/main" id="{F0BDF185-0478-44D8-BE9A-86E6C4F76C7C}"/>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18438" name="Slide Number Placeholder 5">
            <a:extLst>
              <a:ext uri="{FF2B5EF4-FFF2-40B4-BE49-F238E27FC236}">
                <a16:creationId xmlns:a16="http://schemas.microsoft.com/office/drawing/2014/main" id="{F52709C2-4099-40D6-8F53-B7800C65096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B40A32E-F234-461D-9F1D-6F8F8450B914}" type="slidenum">
              <a:rPr lang="en-US" altLang="en-US" sz="1400" smtClean="0">
                <a:solidFill>
                  <a:srgbClr val="FFC000"/>
                </a:solidFill>
                <a:latin typeface="Arial" panose="020B0604020202020204" pitchFamily="34" charset="0"/>
              </a:rPr>
              <a:pPr>
                <a:spcBef>
                  <a:spcPct val="0"/>
                </a:spcBef>
                <a:buFontTx/>
                <a:buNone/>
              </a:pPr>
              <a:t>9</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BEE7E5C8-DC47-4B68-B7AD-C7CF2EC0241F}"/>
              </a:ext>
            </a:extLst>
          </p:cNvPr>
          <p:cNvSpPr txBox="1">
            <a:spLocks/>
          </p:cNvSpPr>
          <p:nvPr/>
        </p:nvSpPr>
        <p:spPr bwMode="auto">
          <a:xfrm>
            <a:off x="304800" y="2286000"/>
            <a:ext cx="8534400" cy="3733800"/>
          </a:xfrm>
          <a:prstGeom prst="rect">
            <a:avLst/>
          </a:prstGeom>
          <a:noFill/>
          <a:ln w="9525">
            <a:noFill/>
            <a:miter lim="800000"/>
            <a:headEnd/>
            <a:tailEnd/>
          </a:ln>
        </p:spPr>
        <p:txBody>
          <a:bodyPr/>
          <a:lstStyle/>
          <a:p>
            <a:pPr marL="236538" indent="-236538" algn="just">
              <a:spcBef>
                <a:spcPts val="200"/>
              </a:spcBef>
              <a:buFont typeface="Wingdings" pitchFamily="2" charset="2"/>
              <a:buChar char="ü"/>
              <a:defRPr/>
            </a:pPr>
            <a:r>
              <a:rPr lang="en-IN" sz="2000" kern="0" dirty="0">
                <a:solidFill>
                  <a:srgbClr val="000000"/>
                </a:solidFill>
                <a:latin typeface="Times New Roman"/>
              </a:rPr>
              <a:t>FLASH memory is a variation of EEPROM technology.</a:t>
            </a:r>
          </a:p>
          <a:p>
            <a:pPr marL="236538" indent="-236538" algn="just">
              <a:spcBef>
                <a:spcPts val="200"/>
              </a:spcBef>
              <a:buFont typeface="Wingdings" pitchFamily="2" charset="2"/>
              <a:buChar char="ü"/>
              <a:defRPr/>
            </a:pPr>
            <a:r>
              <a:rPr lang="en-IN" sz="2000" kern="0" dirty="0">
                <a:solidFill>
                  <a:srgbClr val="000000"/>
                </a:solidFill>
                <a:latin typeface="Times New Roman"/>
              </a:rPr>
              <a:t>It combines the re-programmability of EEPROM and the high capacity of standard ROMs.</a:t>
            </a:r>
          </a:p>
          <a:p>
            <a:pPr marL="236538" indent="-236538" algn="just">
              <a:spcBef>
                <a:spcPts val="200"/>
              </a:spcBef>
              <a:buFont typeface="Wingdings" pitchFamily="2" charset="2"/>
              <a:buChar char="ü"/>
              <a:defRPr/>
            </a:pPr>
            <a:r>
              <a:rPr lang="en-IN" sz="2000" kern="0" dirty="0">
                <a:solidFill>
                  <a:srgbClr val="000000"/>
                </a:solidFill>
                <a:latin typeface="Times New Roman"/>
              </a:rPr>
              <a:t>FLASH memory is organized as sectors (blocks) or pages.</a:t>
            </a:r>
          </a:p>
          <a:p>
            <a:pPr marL="236538" indent="-236538" algn="just">
              <a:spcBef>
                <a:spcPts val="200"/>
              </a:spcBef>
              <a:buFont typeface="Wingdings" pitchFamily="2" charset="2"/>
              <a:buChar char="ü"/>
              <a:defRPr/>
            </a:pPr>
            <a:r>
              <a:rPr lang="en-IN" sz="2000" kern="0" dirty="0">
                <a:solidFill>
                  <a:srgbClr val="000000"/>
                </a:solidFill>
                <a:latin typeface="Times New Roman"/>
              </a:rPr>
              <a:t>FLASH memory stores information in an array of floating gate MOSFET transistors.</a:t>
            </a:r>
          </a:p>
          <a:p>
            <a:pPr marL="236538" indent="-236538" algn="just">
              <a:spcBef>
                <a:spcPts val="200"/>
              </a:spcBef>
              <a:buFont typeface="Wingdings" pitchFamily="2" charset="2"/>
              <a:buChar char="ü"/>
              <a:defRPr/>
            </a:pPr>
            <a:r>
              <a:rPr lang="en-IN" sz="2000" kern="0" dirty="0">
                <a:solidFill>
                  <a:srgbClr val="000000"/>
                </a:solidFill>
                <a:latin typeface="Times New Roman"/>
              </a:rPr>
              <a:t>The erasing of memory can be done at sector level or page level without affecting the other sectors or pages.</a:t>
            </a:r>
          </a:p>
          <a:p>
            <a:pPr marL="236538" indent="-236538" algn="just">
              <a:spcBef>
                <a:spcPts val="200"/>
              </a:spcBef>
              <a:buFont typeface="Wingdings" pitchFamily="2" charset="2"/>
              <a:buChar char="ü"/>
              <a:defRPr/>
            </a:pPr>
            <a:r>
              <a:rPr lang="en-IN" sz="2000" kern="0" dirty="0">
                <a:solidFill>
                  <a:srgbClr val="000000"/>
                </a:solidFill>
                <a:latin typeface="Times New Roman"/>
              </a:rPr>
              <a:t>Each sector/page should be erased before re-programming.</a:t>
            </a:r>
          </a:p>
          <a:p>
            <a:pPr marL="236538" indent="-236538" algn="just">
              <a:spcBef>
                <a:spcPts val="200"/>
              </a:spcBef>
              <a:buFont typeface="Wingdings" pitchFamily="2" charset="2"/>
              <a:buChar char="ü"/>
              <a:defRPr/>
            </a:pPr>
            <a:endParaRPr lang="en-IN" sz="2000" kern="0" dirty="0">
              <a:solidFill>
                <a:srgbClr val="000000"/>
              </a:solidFill>
              <a:latin typeface="Times New Roman"/>
            </a:endParaRPr>
          </a:p>
        </p:txBody>
      </p:sp>
    </p:spTree>
  </p:cSld>
  <p:clrMapOvr>
    <a:masterClrMapping/>
  </p:clrMapOvr>
</p:sld>
</file>

<file path=ppt/theme/theme1.xml><?xml version="1.0" encoding="utf-8"?>
<a:theme xmlns:a="http://schemas.openxmlformats.org/drawingml/2006/main" name="chapter 3.6">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ch-4 presentation1</Template>
  <TotalTime>6595</TotalTime>
  <Words>1291</Words>
  <Application>Microsoft Office PowerPoint</Application>
  <PresentationFormat>On-screen Show (4:3)</PresentationFormat>
  <Paragraphs>250</Paragraphs>
  <Slides>14</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0" baseType="lpstr">
      <vt:lpstr>Arial</vt:lpstr>
      <vt:lpstr>Calibri</vt:lpstr>
      <vt:lpstr>Times New Roman</vt:lpstr>
      <vt:lpstr>Wingdings</vt:lpstr>
      <vt:lpstr>chapter 3.6</vt:lpstr>
      <vt:lpstr>Microsoft Visio Drawing</vt:lpstr>
      <vt:lpstr>Embedded System Design</vt:lpstr>
      <vt:lpstr>Typical Embedded System</vt:lpstr>
      <vt:lpstr>Typical Embedded System</vt:lpstr>
      <vt:lpstr>Typical Embedded System</vt:lpstr>
      <vt:lpstr>Typical Embedded System</vt:lpstr>
      <vt:lpstr>Typical Embedded System</vt:lpstr>
      <vt:lpstr>Typical Embedded System</vt:lpstr>
      <vt:lpstr>Typical Embedded System</vt:lpstr>
      <vt:lpstr>Typical Embedded System</vt:lpstr>
      <vt:lpstr>Typical Embedded System</vt:lpstr>
      <vt:lpstr>Typical Embedded System</vt:lpstr>
      <vt:lpstr>Typical Embedded System</vt:lpstr>
      <vt:lpstr>Typical Embedded System</vt:lpstr>
      <vt:lpstr>Typical Embedded System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VLSI Design</dc:title>
  <dc:creator>Moorthy M.</dc:creator>
  <cp:lastModifiedBy>Chandra Shaker Arrabotu</cp:lastModifiedBy>
  <cp:revision>1287</cp:revision>
  <dcterms:created xsi:type="dcterms:W3CDTF">2009-10-31T05:17:17Z</dcterms:created>
  <dcterms:modified xsi:type="dcterms:W3CDTF">2020-08-24T19:40:23Z</dcterms:modified>
</cp:coreProperties>
</file>